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58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90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5C1CDE3-A5B8-4600-B9F8-0F8493F50C29}" type="datetimeFigureOut">
              <a:rPr lang="ru-RU"/>
              <a:pPr>
                <a:defRPr/>
              </a:pPr>
              <a:t>14.08.2012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C3CAF36-19CD-4FA6-B9F5-2458AD643A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78C66F4-A445-4172-B468-88DF07A65EC5}" type="slidenum">
              <a:rPr lang="ru-RU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741579C-0785-40F6-A9C2-927C4120EE40}" type="slidenum">
              <a:rPr lang="ru-RU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4375"/>
            <a:ext cx="1909762" cy="4467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4375"/>
            <a:ext cx="5581650" cy="4467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49237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49237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4375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492375"/>
            <a:ext cx="76438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6" r:id="rId3"/>
    <p:sldLayoutId id="2147483655" r:id="rId4"/>
    <p:sldLayoutId id="2147483654" r:id="rId5"/>
    <p:sldLayoutId id="2147483653" r:id="rId6"/>
    <p:sldLayoutId id="2147483652" r:id="rId7"/>
    <p:sldLayoutId id="2147483651" r:id="rId8"/>
    <p:sldLayoutId id="2147483650" r:id="rId9"/>
    <p:sldLayoutId id="2147483649" r:id="rId10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187450" y="333375"/>
            <a:ext cx="5976938" cy="1512888"/>
          </a:xfrm>
        </p:spPr>
        <p:txBody>
          <a:bodyPr/>
          <a:lstStyle/>
          <a:p>
            <a:pPr algn="ctr"/>
            <a:r>
              <a:rPr lang="ru-RU" sz="4000" b="1" u="sng" smtClean="0">
                <a:solidFill>
                  <a:srgbClr val="FF3300"/>
                </a:solidFill>
                <a:latin typeface="Monotype Corsiva" pitchFamily="66" charset="0"/>
              </a:rPr>
              <a:t>Итоговый тест по теме</a:t>
            </a:r>
            <a:br>
              <a:rPr lang="ru-RU" sz="4000" b="1" u="sng" smtClean="0">
                <a:solidFill>
                  <a:srgbClr val="FF3300"/>
                </a:solidFill>
                <a:latin typeface="Monotype Corsiva" pitchFamily="66" charset="0"/>
              </a:rPr>
            </a:br>
            <a:r>
              <a:rPr lang="ru-RU" sz="4000" b="1" u="sng" smtClean="0">
                <a:solidFill>
                  <a:srgbClr val="FF3300"/>
                </a:solidFill>
                <a:latin typeface="Monotype Corsiva" pitchFamily="66" charset="0"/>
              </a:rPr>
              <a:t>«НАСЕЛЕНИЕ</a:t>
            </a:r>
            <a:br>
              <a:rPr lang="ru-RU" sz="4000" b="1" u="sng" smtClean="0">
                <a:solidFill>
                  <a:srgbClr val="FF3300"/>
                </a:solidFill>
                <a:latin typeface="Monotype Corsiva" pitchFamily="66" charset="0"/>
              </a:rPr>
            </a:br>
            <a:r>
              <a:rPr lang="ru-RU" sz="4000" b="1" u="sng" smtClean="0">
                <a:solidFill>
                  <a:srgbClr val="FF3300"/>
                </a:solidFill>
                <a:latin typeface="Monotype Corsiva" pitchFamily="66" charset="0"/>
              </a:rPr>
              <a:t>                     РОССИИ»</a:t>
            </a:r>
            <a:br>
              <a:rPr lang="ru-RU" sz="4000" b="1" u="sng" smtClean="0">
                <a:solidFill>
                  <a:srgbClr val="FF3300"/>
                </a:solidFill>
                <a:latin typeface="Monotype Corsiva" pitchFamily="66" charset="0"/>
              </a:rPr>
            </a:br>
            <a:r>
              <a:rPr lang="ru-RU" sz="4000" b="1" u="sng" smtClean="0">
                <a:solidFill>
                  <a:srgbClr val="FF3300"/>
                </a:solidFill>
                <a:latin typeface="Monotype Corsiva" pitchFamily="66" charset="0"/>
              </a:rPr>
              <a:t>8 класс</a:t>
            </a:r>
            <a:endParaRPr lang="uk-UA" sz="4000" b="1" u="sng" smtClean="0">
              <a:solidFill>
                <a:srgbClr val="FF3300"/>
              </a:solidFill>
              <a:latin typeface="Monotype Corsiva" pitchFamily="66" charset="0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651500" y="3716338"/>
            <a:ext cx="302418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chemeClr val="bg2"/>
                </a:solidFill>
              </a:rPr>
              <a:t>Работа учителя географии МБОУ « Олинская СОШ» Самуэль Татьяны Васильевны.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187450" y="981075"/>
            <a:ext cx="6553200" cy="1511300"/>
          </a:xfrm>
        </p:spPr>
        <p:txBody>
          <a:bodyPr/>
          <a:lstStyle/>
          <a:p>
            <a:r>
              <a:rPr lang="ru-RU" sz="4000" b="1" smtClean="0">
                <a:solidFill>
                  <a:srgbClr val="2D5CE7"/>
                </a:solidFill>
                <a:latin typeface="Monotype Corsiva" pitchFamily="66" charset="0"/>
              </a:rPr>
              <a:t>ОЦЕНИТЕ           РАБОТУ</a:t>
            </a:r>
          </a:p>
        </p:txBody>
      </p:sp>
      <p:sp>
        <p:nvSpPr>
          <p:cNvPr id="11" name="Текст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None/>
            </a:pPr>
            <a:r>
              <a:rPr lang="ru-RU" b="1" smtClean="0"/>
              <a:t>                        «</a:t>
            </a:r>
            <a:r>
              <a:rPr lang="ru-RU" b="1" smtClean="0">
                <a:solidFill>
                  <a:srgbClr val="FF0000"/>
                </a:solidFill>
              </a:rPr>
              <a:t>5</a:t>
            </a:r>
            <a:r>
              <a:rPr lang="ru-RU" b="1" smtClean="0"/>
              <a:t>» – 7 вопросов</a:t>
            </a:r>
          </a:p>
          <a:p>
            <a:pPr marL="514350" indent="-514350" algn="ctr">
              <a:buFontTx/>
              <a:buNone/>
            </a:pPr>
            <a:r>
              <a:rPr lang="ru-RU" b="1" smtClean="0"/>
              <a:t>  «</a:t>
            </a:r>
            <a:r>
              <a:rPr lang="ru-RU" b="1" smtClean="0">
                <a:solidFill>
                  <a:srgbClr val="FF0000"/>
                </a:solidFill>
              </a:rPr>
              <a:t>4</a:t>
            </a:r>
            <a:r>
              <a:rPr lang="ru-RU" b="1" smtClean="0"/>
              <a:t>» – 6 вопросов</a:t>
            </a:r>
          </a:p>
          <a:p>
            <a:pPr marL="514350" indent="-514350" algn="ctr">
              <a:buFontTx/>
              <a:buNone/>
            </a:pPr>
            <a:r>
              <a:rPr lang="ru-RU" b="1" smtClean="0"/>
              <a:t>   «</a:t>
            </a:r>
            <a:r>
              <a:rPr lang="ru-RU" b="1" smtClean="0">
                <a:solidFill>
                  <a:srgbClr val="FF0000"/>
                </a:solidFill>
              </a:rPr>
              <a:t>3</a:t>
            </a:r>
            <a:r>
              <a:rPr lang="ru-RU" b="1" smtClean="0"/>
              <a:t>» – 5-4 вопроса</a:t>
            </a:r>
          </a:p>
          <a:p>
            <a:pPr marL="514350" indent="-514350" algn="ctr">
              <a:buFontTx/>
              <a:buNone/>
            </a:pPr>
            <a:r>
              <a:rPr lang="ru-RU" b="1" smtClean="0"/>
              <a:t>«</a:t>
            </a:r>
            <a:r>
              <a:rPr lang="ru-RU" b="1" smtClean="0">
                <a:solidFill>
                  <a:srgbClr val="FF0000"/>
                </a:solidFill>
              </a:rPr>
              <a:t>2</a:t>
            </a:r>
            <a:r>
              <a:rPr lang="ru-RU" b="1" smtClean="0"/>
              <a:t>» – 3 вопроса</a:t>
            </a:r>
          </a:p>
          <a:p>
            <a:pPr marL="514350" indent="-514350"/>
            <a:endParaRPr lang="ru-RU" smtClean="0"/>
          </a:p>
          <a:p>
            <a:pPr marL="514350" indent="-514350"/>
            <a:r>
              <a:rPr lang="ru-RU" sz="4000" b="1" smtClean="0">
                <a:solidFill>
                  <a:srgbClr val="2D5CE7"/>
                </a:solidFill>
                <a:latin typeface="Monotype Corsiva" pitchFamily="66" charset="0"/>
              </a:rPr>
              <a:t>СПАСИБО ЗА РАБОТУ!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smtClean="0"/>
              <a:t>Вопрос №1</a:t>
            </a:r>
          </a:p>
        </p:txBody>
      </p:sp>
      <p:sp>
        <p:nvSpPr>
          <p:cNvPr id="17410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Вариант 1</a:t>
            </a:r>
          </a:p>
        </p:txBody>
      </p:sp>
      <p:sp>
        <p:nvSpPr>
          <p:cNvPr id="17411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smtClean="0"/>
              <a:t>Выезд из страны в другую страну называется:</a:t>
            </a:r>
          </a:p>
          <a:p>
            <a:pPr>
              <a:buFontTx/>
              <a:buNone/>
            </a:pPr>
            <a:endParaRPr lang="ru-RU" b="1" smtClean="0"/>
          </a:p>
          <a:p>
            <a:r>
              <a:rPr lang="ru-RU" b="1" i="1" smtClean="0"/>
              <a:t>1. миграцией</a:t>
            </a:r>
          </a:p>
          <a:p>
            <a:r>
              <a:rPr lang="ru-RU" b="1" i="1" smtClean="0"/>
              <a:t>2. иммиграцией</a:t>
            </a:r>
          </a:p>
          <a:p>
            <a:r>
              <a:rPr lang="ru-RU" b="1" i="1" smtClean="0"/>
              <a:t>3.реэмиграцией</a:t>
            </a:r>
          </a:p>
          <a:p>
            <a:r>
              <a:rPr lang="ru-RU" b="1" i="1" smtClean="0"/>
              <a:t>4. эмиграцией</a:t>
            </a:r>
          </a:p>
        </p:txBody>
      </p:sp>
      <p:sp>
        <p:nvSpPr>
          <p:cNvPr id="17412" name="Текст 8"/>
          <p:cNvSpPr>
            <a:spLocks noGrp="1"/>
          </p:cNvSpPr>
          <p:nvPr>
            <p:ph type="body" sz="quarter" idx="3"/>
          </p:nvPr>
        </p:nvSpPr>
        <p:spPr>
          <a:xfrm>
            <a:off x="4643438" y="1557338"/>
            <a:ext cx="4041775" cy="639762"/>
          </a:xfrm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Вариант 2</a:t>
            </a:r>
          </a:p>
        </p:txBody>
      </p:sp>
      <p:sp>
        <p:nvSpPr>
          <p:cNvPr id="17413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smtClean="0"/>
              <a:t>Въезд населения в страну для проживания называется:</a:t>
            </a:r>
          </a:p>
          <a:p>
            <a:pPr>
              <a:buFontTx/>
              <a:buNone/>
            </a:pPr>
            <a:endParaRPr lang="ru-RU" b="1" smtClean="0"/>
          </a:p>
          <a:p>
            <a:r>
              <a:rPr lang="ru-RU" b="1" i="1" smtClean="0"/>
              <a:t>1. миграцией</a:t>
            </a:r>
          </a:p>
          <a:p>
            <a:r>
              <a:rPr lang="ru-RU" b="1" i="1" smtClean="0"/>
              <a:t>2. иммиграцией</a:t>
            </a:r>
          </a:p>
          <a:p>
            <a:r>
              <a:rPr lang="ru-RU" b="1" i="1" smtClean="0"/>
              <a:t>3.реэмиграцией</a:t>
            </a:r>
          </a:p>
          <a:p>
            <a:r>
              <a:rPr lang="ru-RU" b="1" i="1" smtClean="0"/>
              <a:t>4. эмиграцией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smtClean="0"/>
              <a:t>Вопрос №2</a:t>
            </a:r>
            <a:endParaRPr lang="ru-RU" smtClean="0"/>
          </a:p>
        </p:txBody>
      </p:sp>
      <p:sp>
        <p:nvSpPr>
          <p:cNvPr id="18434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FF3300"/>
                </a:solidFill>
              </a:rPr>
              <a:t>Вариант 1</a:t>
            </a:r>
          </a:p>
          <a:p>
            <a:endParaRPr lang="ru-RU" smtClean="0">
              <a:solidFill>
                <a:srgbClr val="FF3300"/>
              </a:solidFill>
            </a:endParaRPr>
          </a:p>
        </p:txBody>
      </p:sp>
      <p:sp>
        <p:nvSpPr>
          <p:cNvPr id="18435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smtClean="0"/>
              <a:t>Какой миграционный процесс был характерен для России с 1926 по 1988 годы?</a:t>
            </a:r>
          </a:p>
          <a:p>
            <a:pPr>
              <a:buFontTx/>
              <a:buNone/>
            </a:pPr>
            <a:endParaRPr lang="ru-RU" b="1" smtClean="0"/>
          </a:p>
          <a:p>
            <a:r>
              <a:rPr lang="ru-RU" b="1" i="1" smtClean="0"/>
              <a:t>1. город – село</a:t>
            </a:r>
          </a:p>
          <a:p>
            <a:r>
              <a:rPr lang="ru-RU" b="1" i="1" smtClean="0"/>
              <a:t>2. село - город</a:t>
            </a:r>
          </a:p>
        </p:txBody>
      </p:sp>
      <p:sp>
        <p:nvSpPr>
          <p:cNvPr id="18436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mtClean="0">
                <a:solidFill>
                  <a:srgbClr val="FF3300"/>
                </a:solidFill>
              </a:rPr>
              <a:t>Вариант 2</a:t>
            </a:r>
          </a:p>
          <a:p>
            <a:endParaRPr lang="ru-RU" smtClean="0">
              <a:solidFill>
                <a:srgbClr val="FF3300"/>
              </a:solidFill>
            </a:endParaRPr>
          </a:p>
        </p:txBody>
      </p:sp>
      <p:sp>
        <p:nvSpPr>
          <p:cNvPr id="18437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smtClean="0"/>
              <a:t>Какой миграционный процесс был характерен для России в 90-е годы?</a:t>
            </a:r>
          </a:p>
          <a:p>
            <a:pPr>
              <a:buFontTx/>
              <a:buNone/>
            </a:pPr>
            <a:endParaRPr lang="ru-RU" b="1" smtClean="0"/>
          </a:p>
          <a:p>
            <a:r>
              <a:rPr lang="ru-RU" b="1" i="1" smtClean="0"/>
              <a:t>1. город – село</a:t>
            </a:r>
          </a:p>
          <a:p>
            <a:r>
              <a:rPr lang="ru-RU" b="1" i="1" smtClean="0"/>
              <a:t>2. село - город</a:t>
            </a:r>
          </a:p>
          <a:p>
            <a:pPr>
              <a:buFontTx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611188" y="260350"/>
            <a:ext cx="8229600" cy="1143000"/>
          </a:xfrm>
        </p:spPr>
        <p:txBody>
          <a:bodyPr/>
          <a:lstStyle/>
          <a:p>
            <a:pPr algn="ctr"/>
            <a:r>
              <a:rPr lang="uk-UA" b="1" smtClean="0"/>
              <a:t>Вопрос №3</a:t>
            </a:r>
            <a:endParaRPr lang="ru-RU" smtClean="0"/>
          </a:p>
        </p:txBody>
      </p:sp>
      <p:sp>
        <p:nvSpPr>
          <p:cNvPr id="19458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Вариант 1</a:t>
            </a:r>
          </a:p>
          <a:p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ru-RU" sz="2000" b="1" dirty="0" smtClean="0"/>
              <a:t>Для каких районов страны характерно увеличение притоков эмигрантов, связанных с освоением территории?</a:t>
            </a:r>
          </a:p>
          <a:p>
            <a:pPr>
              <a:buFontTx/>
              <a:buNone/>
              <a:defRPr/>
            </a:pPr>
            <a:endParaRPr lang="ru-RU" sz="2000" b="1" dirty="0" smtClean="0"/>
          </a:p>
          <a:p>
            <a:pPr marL="457200" indent="-457200">
              <a:defRPr/>
            </a:pPr>
            <a:r>
              <a:rPr lang="ru-RU" b="1" i="1" dirty="0" smtClean="0"/>
              <a:t>1. Юг России</a:t>
            </a:r>
          </a:p>
          <a:p>
            <a:pPr marL="457200" indent="-457200">
              <a:defRPr/>
            </a:pPr>
            <a:r>
              <a:rPr lang="ru-RU" b="1" i="1" dirty="0" smtClean="0"/>
              <a:t>2.Западная Сибирь</a:t>
            </a:r>
          </a:p>
          <a:p>
            <a:pPr marL="457200" indent="-457200">
              <a:defRPr/>
            </a:pPr>
            <a:r>
              <a:rPr lang="ru-RU" b="1" i="1" dirty="0" smtClean="0"/>
              <a:t>3. Северный Кавказ</a:t>
            </a:r>
          </a:p>
          <a:p>
            <a:pPr marL="457200" indent="-457200">
              <a:defRPr/>
            </a:pPr>
            <a:r>
              <a:rPr lang="ru-RU" b="1" i="1" dirty="0" smtClean="0"/>
              <a:t>4.Восточная Сибирь</a:t>
            </a:r>
            <a:endParaRPr lang="ru-RU" b="1" i="1" dirty="0"/>
          </a:p>
        </p:txBody>
      </p:sp>
      <p:sp>
        <p:nvSpPr>
          <p:cNvPr id="19460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Вариант</a:t>
            </a:r>
            <a:r>
              <a:rPr lang="ru-RU" smtClean="0"/>
              <a:t> </a:t>
            </a:r>
            <a:r>
              <a:rPr lang="ru-RU" smtClean="0">
                <a:solidFill>
                  <a:srgbClr val="FF3300"/>
                </a:solidFill>
              </a:rPr>
              <a:t>2</a:t>
            </a:r>
          </a:p>
          <a:p>
            <a:endParaRPr lang="ru-RU" smtClean="0">
              <a:solidFill>
                <a:srgbClr val="FF3300"/>
              </a:solidFill>
            </a:endParaRPr>
          </a:p>
        </p:txBody>
      </p:sp>
      <p:sp>
        <p:nvSpPr>
          <p:cNvPr id="19461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000" b="1" smtClean="0"/>
              <a:t>Для каких регионов страны в связи с распадом СССР характерны реэмиграционные процессы?</a:t>
            </a:r>
          </a:p>
          <a:p>
            <a:pPr>
              <a:buFontTx/>
              <a:buNone/>
            </a:pPr>
            <a:endParaRPr lang="ru-RU" sz="2000" b="1" smtClean="0"/>
          </a:p>
          <a:p>
            <a:r>
              <a:rPr lang="ru-RU" b="1" i="1" smtClean="0"/>
              <a:t>1. Дальний Восток</a:t>
            </a:r>
          </a:p>
          <a:p>
            <a:r>
              <a:rPr lang="ru-RU" b="1" i="1" smtClean="0"/>
              <a:t>2. Ближнее Зарубежье</a:t>
            </a:r>
          </a:p>
          <a:p>
            <a:r>
              <a:rPr lang="ru-RU" b="1" i="1" smtClean="0"/>
              <a:t>3. Чукотка</a:t>
            </a:r>
          </a:p>
          <a:p>
            <a:r>
              <a:rPr lang="ru-RU" b="1" i="1" smtClean="0"/>
              <a:t>4. Бывшие республики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smtClean="0"/>
              <a:t>Вопрос №4</a:t>
            </a:r>
            <a:endParaRPr lang="ru-RU" smtClean="0"/>
          </a:p>
        </p:txBody>
      </p:sp>
      <p:sp>
        <p:nvSpPr>
          <p:cNvPr id="20482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Вариант 1</a:t>
            </a:r>
          </a:p>
          <a:p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5" y="1785938"/>
            <a:ext cx="4040188" cy="4281487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b="1" dirty="0" smtClean="0"/>
              <a:t>Разница между числом родившихся и умерших за определённый период времени называется:</a:t>
            </a:r>
          </a:p>
          <a:p>
            <a:pPr>
              <a:buFontTx/>
              <a:buNone/>
              <a:defRPr/>
            </a:pPr>
            <a:endParaRPr lang="ru-RU" b="1" dirty="0" smtClean="0"/>
          </a:p>
          <a:p>
            <a:pPr marL="457200" indent="-457200">
              <a:buFontTx/>
              <a:buNone/>
              <a:defRPr/>
            </a:pPr>
            <a:r>
              <a:rPr lang="ru-RU" b="1" i="1" dirty="0" smtClean="0"/>
              <a:t>1. миграция</a:t>
            </a:r>
          </a:p>
          <a:p>
            <a:pPr marL="457200" indent="-457200">
              <a:buFontTx/>
              <a:buNone/>
              <a:defRPr/>
            </a:pPr>
            <a:r>
              <a:rPr lang="ru-RU" b="1" i="1" dirty="0" smtClean="0"/>
              <a:t>2.естественный прирост</a:t>
            </a:r>
          </a:p>
          <a:p>
            <a:pPr marL="457200" indent="-457200">
              <a:buFontTx/>
              <a:buNone/>
              <a:defRPr/>
            </a:pPr>
            <a:r>
              <a:rPr lang="ru-RU" b="1" i="1" dirty="0" smtClean="0"/>
              <a:t>3.внешняя миграция</a:t>
            </a:r>
          </a:p>
          <a:p>
            <a:pPr marL="457200" indent="-457200">
              <a:buFontTx/>
              <a:buNone/>
              <a:defRPr/>
            </a:pPr>
            <a:r>
              <a:rPr lang="ru-RU" b="1" i="1" dirty="0" smtClean="0"/>
              <a:t>4. внутренняя миграция</a:t>
            </a:r>
            <a:endParaRPr lang="ru-RU" b="1" i="1" dirty="0"/>
          </a:p>
        </p:txBody>
      </p:sp>
      <p:sp>
        <p:nvSpPr>
          <p:cNvPr id="20484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Вариант 2</a:t>
            </a:r>
          </a:p>
          <a:p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916113"/>
            <a:ext cx="4041775" cy="421005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b="1" dirty="0" smtClean="0"/>
              <a:t>Переселение людей из одного места жительства в другое в пределах одной страны называется:</a:t>
            </a:r>
          </a:p>
          <a:p>
            <a:pPr>
              <a:buFontTx/>
              <a:buNone/>
              <a:defRPr/>
            </a:pPr>
            <a:endParaRPr lang="ru-RU" b="1" dirty="0" smtClean="0"/>
          </a:p>
          <a:p>
            <a:pPr marL="457200" indent="-457200">
              <a:buFontTx/>
              <a:buNone/>
              <a:defRPr/>
            </a:pPr>
            <a:r>
              <a:rPr lang="ru-RU" b="1" i="1" dirty="0" smtClean="0"/>
              <a:t>1. миграция</a:t>
            </a:r>
          </a:p>
          <a:p>
            <a:pPr marL="457200" indent="-457200">
              <a:buFontTx/>
              <a:buNone/>
              <a:defRPr/>
            </a:pPr>
            <a:r>
              <a:rPr lang="ru-RU" b="1" i="1" dirty="0" smtClean="0"/>
              <a:t>2.естественный прирост</a:t>
            </a:r>
          </a:p>
          <a:p>
            <a:pPr marL="457200" indent="-457200">
              <a:buFontTx/>
              <a:buNone/>
              <a:defRPr/>
            </a:pPr>
            <a:r>
              <a:rPr lang="ru-RU" b="1" i="1" dirty="0" smtClean="0"/>
              <a:t>3.внешняя миграция</a:t>
            </a:r>
          </a:p>
          <a:p>
            <a:pPr marL="457200" indent="-457200">
              <a:buFontTx/>
              <a:buNone/>
              <a:defRPr/>
            </a:pPr>
            <a:r>
              <a:rPr lang="ru-RU" b="1" i="1" dirty="0" smtClean="0"/>
              <a:t>4. внутренняя миграция</a:t>
            </a:r>
          </a:p>
          <a:p>
            <a:pPr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smtClean="0"/>
              <a:t>Вопрос №5</a:t>
            </a:r>
            <a:endParaRPr lang="ru-RU" smtClean="0"/>
          </a:p>
        </p:txBody>
      </p:sp>
      <p:sp>
        <p:nvSpPr>
          <p:cNvPr id="21506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Вариант 1</a:t>
            </a:r>
          </a:p>
          <a:p>
            <a:endParaRPr lang="ru-RU" smtClean="0"/>
          </a:p>
        </p:txBody>
      </p:sp>
      <p:sp>
        <p:nvSpPr>
          <p:cNvPr id="21507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smtClean="0"/>
              <a:t>Выберите из перечисленных городов города-миллионеры.</a:t>
            </a:r>
          </a:p>
          <a:p>
            <a:r>
              <a:rPr lang="ru-RU" b="1" i="1" smtClean="0"/>
              <a:t>1. Хабаровск</a:t>
            </a:r>
          </a:p>
          <a:p>
            <a:r>
              <a:rPr lang="ru-RU" b="1" i="1" smtClean="0"/>
              <a:t>2. Екатеринбург</a:t>
            </a:r>
          </a:p>
          <a:p>
            <a:r>
              <a:rPr lang="ru-RU" b="1" i="1" smtClean="0"/>
              <a:t>3. Самара</a:t>
            </a:r>
          </a:p>
          <a:p>
            <a:r>
              <a:rPr lang="ru-RU" b="1" i="1" smtClean="0"/>
              <a:t>4. Краснодар</a:t>
            </a:r>
          </a:p>
          <a:p>
            <a:r>
              <a:rPr lang="ru-RU" b="1" i="1" smtClean="0"/>
              <a:t>5. Ростов-на-Дону</a:t>
            </a:r>
          </a:p>
          <a:p>
            <a:r>
              <a:rPr lang="ru-RU" b="1" i="1" smtClean="0"/>
              <a:t>6. Нижний Новгород</a:t>
            </a:r>
          </a:p>
        </p:txBody>
      </p:sp>
      <p:sp>
        <p:nvSpPr>
          <p:cNvPr id="21508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2143125"/>
            <a:ext cx="4041775" cy="3951288"/>
          </a:xfrm>
        </p:spPr>
        <p:txBody>
          <a:bodyPr/>
          <a:lstStyle/>
          <a:p>
            <a:pPr>
              <a:buFontTx/>
              <a:buNone/>
            </a:pPr>
            <a:r>
              <a:rPr lang="ru-RU" b="1" smtClean="0"/>
              <a:t>Выберите из перечисленных городов города-миллионеры.</a:t>
            </a:r>
          </a:p>
          <a:p>
            <a:r>
              <a:rPr lang="ru-RU" b="1" i="1" smtClean="0"/>
              <a:t>1. Москва</a:t>
            </a:r>
          </a:p>
          <a:p>
            <a:r>
              <a:rPr lang="ru-RU" b="1" i="1" smtClean="0"/>
              <a:t>2. Челябинск</a:t>
            </a:r>
          </a:p>
          <a:p>
            <a:r>
              <a:rPr lang="ru-RU" b="1" i="1" smtClean="0"/>
              <a:t>3. Санкт-Петербург</a:t>
            </a:r>
          </a:p>
          <a:p>
            <a:r>
              <a:rPr lang="ru-RU" b="1" i="1" smtClean="0"/>
              <a:t>4. Тюмень</a:t>
            </a:r>
          </a:p>
          <a:p>
            <a:r>
              <a:rPr lang="ru-RU" b="1" i="1" smtClean="0"/>
              <a:t>5. Омск</a:t>
            </a:r>
          </a:p>
          <a:p>
            <a:r>
              <a:rPr lang="ru-RU" b="1" i="1" smtClean="0"/>
              <a:t>6. Владивосток</a:t>
            </a:r>
          </a:p>
          <a:p>
            <a:pPr>
              <a:buFontTx/>
              <a:buNone/>
            </a:pPr>
            <a:endParaRPr lang="ru-RU" smtClean="0"/>
          </a:p>
        </p:txBody>
      </p:sp>
      <p:sp>
        <p:nvSpPr>
          <p:cNvPr id="21509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Вариант 2</a:t>
            </a:r>
          </a:p>
          <a:p>
            <a:endParaRPr lang="ru-RU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smtClean="0"/>
              <a:t>Вопрос №6</a:t>
            </a:r>
            <a:endParaRPr lang="ru-RU" smtClean="0"/>
          </a:p>
        </p:txBody>
      </p:sp>
      <p:sp>
        <p:nvSpPr>
          <p:cNvPr id="22530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Вариант 1</a:t>
            </a:r>
          </a:p>
          <a:p>
            <a:endParaRPr lang="ru-RU" smtClean="0"/>
          </a:p>
        </p:txBody>
      </p:sp>
      <p:sp>
        <p:nvSpPr>
          <p:cNvPr id="22531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smtClean="0"/>
              <a:t>Количество родившихся на 1000 жителей за год называется:</a:t>
            </a:r>
          </a:p>
          <a:p>
            <a:pPr>
              <a:buFontTx/>
              <a:buNone/>
            </a:pPr>
            <a:endParaRPr lang="ru-RU" b="1" smtClean="0"/>
          </a:p>
          <a:p>
            <a:r>
              <a:rPr lang="ru-RU" b="1" i="1" smtClean="0"/>
              <a:t>1. Естественный прирост</a:t>
            </a:r>
          </a:p>
          <a:p>
            <a:r>
              <a:rPr lang="ru-RU" b="1" i="1" smtClean="0"/>
              <a:t>2. Смертность</a:t>
            </a:r>
          </a:p>
          <a:p>
            <a:r>
              <a:rPr lang="ru-RU" b="1" i="1" smtClean="0"/>
              <a:t>3. рождаемость</a:t>
            </a:r>
          </a:p>
          <a:p>
            <a:r>
              <a:rPr lang="ru-RU" b="1" i="1" smtClean="0"/>
              <a:t>4.механический прирост</a:t>
            </a:r>
          </a:p>
        </p:txBody>
      </p:sp>
      <p:sp>
        <p:nvSpPr>
          <p:cNvPr id="22532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Вариант 2</a:t>
            </a:r>
          </a:p>
          <a:p>
            <a:endParaRPr lang="ru-RU" smtClean="0"/>
          </a:p>
        </p:txBody>
      </p:sp>
      <p:sp>
        <p:nvSpPr>
          <p:cNvPr id="22533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smtClean="0"/>
              <a:t>Количество умерших на 1000 жителей за год называется:</a:t>
            </a:r>
          </a:p>
          <a:p>
            <a:pPr>
              <a:buFontTx/>
              <a:buNone/>
            </a:pPr>
            <a:endParaRPr lang="ru-RU" b="1" smtClean="0"/>
          </a:p>
          <a:p>
            <a:r>
              <a:rPr lang="ru-RU" b="1" i="1" smtClean="0"/>
              <a:t>1. Естественный прирост</a:t>
            </a:r>
          </a:p>
          <a:p>
            <a:r>
              <a:rPr lang="ru-RU" b="1" i="1" smtClean="0"/>
              <a:t>2. Смертность</a:t>
            </a:r>
          </a:p>
          <a:p>
            <a:r>
              <a:rPr lang="ru-RU" b="1" i="1" smtClean="0"/>
              <a:t>3. рождаемость</a:t>
            </a:r>
          </a:p>
          <a:p>
            <a:r>
              <a:rPr lang="ru-RU" b="1" i="1" smtClean="0"/>
              <a:t>4.механический прирост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smtClean="0"/>
              <a:t>Вопрос №7</a:t>
            </a:r>
            <a:endParaRPr lang="ru-RU" smtClean="0"/>
          </a:p>
        </p:txBody>
      </p:sp>
      <p:sp>
        <p:nvSpPr>
          <p:cNvPr id="23554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Вариант 1</a:t>
            </a:r>
          </a:p>
          <a:p>
            <a:endParaRPr lang="ru-RU" smtClean="0"/>
          </a:p>
        </p:txBody>
      </p:sp>
      <p:sp>
        <p:nvSpPr>
          <p:cNvPr id="23555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smtClean="0"/>
              <a:t>Скопление городов вокруг крупного города называется:</a:t>
            </a:r>
          </a:p>
          <a:p>
            <a:pPr>
              <a:buFontTx/>
              <a:buNone/>
            </a:pPr>
            <a:endParaRPr lang="ru-RU" b="1" smtClean="0"/>
          </a:p>
          <a:p>
            <a:r>
              <a:rPr lang="ru-RU" b="1" i="1" smtClean="0"/>
              <a:t>1. миграцией</a:t>
            </a:r>
          </a:p>
          <a:p>
            <a:r>
              <a:rPr lang="ru-RU" b="1" i="1" smtClean="0"/>
              <a:t>2. агломерацией</a:t>
            </a:r>
          </a:p>
          <a:p>
            <a:r>
              <a:rPr lang="ru-RU" b="1" i="1" smtClean="0"/>
              <a:t>3. урбанизацией</a:t>
            </a:r>
          </a:p>
          <a:p>
            <a:r>
              <a:rPr lang="ru-RU" b="1" i="1" smtClean="0"/>
              <a:t>4. демографией</a:t>
            </a:r>
          </a:p>
        </p:txBody>
      </p:sp>
      <p:sp>
        <p:nvSpPr>
          <p:cNvPr id="23556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Вариант 2</a:t>
            </a:r>
          </a:p>
          <a:p>
            <a:endParaRPr lang="ru-RU" smtClean="0"/>
          </a:p>
        </p:txBody>
      </p:sp>
      <p:sp>
        <p:nvSpPr>
          <p:cNvPr id="23557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smtClean="0"/>
              <a:t>Процесс роста городов и городского населения, распространение городского образа жизни называется:</a:t>
            </a:r>
          </a:p>
          <a:p>
            <a:pPr>
              <a:buFontTx/>
              <a:buNone/>
            </a:pPr>
            <a:endParaRPr lang="ru-RU" b="1" smtClean="0"/>
          </a:p>
          <a:p>
            <a:r>
              <a:rPr lang="ru-RU" b="1" i="1" smtClean="0"/>
              <a:t>1. миграцией</a:t>
            </a:r>
          </a:p>
          <a:p>
            <a:r>
              <a:rPr lang="ru-RU" b="1" i="1" smtClean="0"/>
              <a:t>2. агломерацией</a:t>
            </a:r>
          </a:p>
          <a:p>
            <a:r>
              <a:rPr lang="ru-RU" b="1" i="1" smtClean="0"/>
              <a:t>3. урбанизацией</a:t>
            </a:r>
          </a:p>
          <a:p>
            <a:r>
              <a:rPr lang="ru-RU" b="1" i="1" smtClean="0"/>
              <a:t>4. демографией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/>
              <a:t>Ключ к ответам</a:t>
            </a:r>
          </a:p>
        </p:txBody>
      </p:sp>
      <p:sp>
        <p:nvSpPr>
          <p:cNvPr id="24579" name="Содержимое 4"/>
          <p:cNvSpPr>
            <a:spLocks noGrp="1"/>
          </p:cNvSpPr>
          <p:nvPr>
            <p:ph sz="half" idx="2"/>
          </p:nvPr>
        </p:nvSpPr>
        <p:spPr>
          <a:xfrm>
            <a:off x="1763713" y="2174875"/>
            <a:ext cx="5256212" cy="4683125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ru-RU" b="1" smtClean="0"/>
              <a:t>4</a:t>
            </a:r>
          </a:p>
          <a:p>
            <a:pPr marL="457200" indent="-457200">
              <a:buFontTx/>
              <a:buAutoNum type="arabicPeriod"/>
            </a:pPr>
            <a:r>
              <a:rPr lang="ru-RU" b="1" smtClean="0"/>
              <a:t>1</a:t>
            </a:r>
          </a:p>
          <a:p>
            <a:pPr marL="457200" indent="-457200">
              <a:buFontTx/>
              <a:buAutoNum type="arabicPeriod"/>
            </a:pPr>
            <a:r>
              <a:rPr lang="ru-RU" b="1" smtClean="0"/>
              <a:t>2, 4</a:t>
            </a:r>
          </a:p>
          <a:p>
            <a:pPr marL="457200" indent="-457200">
              <a:buFontTx/>
              <a:buAutoNum type="arabicPeriod"/>
            </a:pPr>
            <a:r>
              <a:rPr lang="ru-RU" b="1" smtClean="0"/>
              <a:t>2</a:t>
            </a:r>
          </a:p>
          <a:p>
            <a:pPr marL="457200" indent="-457200">
              <a:buFontTx/>
              <a:buAutoNum type="arabicPeriod"/>
            </a:pPr>
            <a:r>
              <a:rPr lang="ru-RU" b="1" smtClean="0"/>
              <a:t>2,3,5,6</a:t>
            </a:r>
          </a:p>
          <a:p>
            <a:pPr marL="457200" indent="-457200">
              <a:buFontTx/>
              <a:buAutoNum type="arabicPeriod"/>
            </a:pPr>
            <a:r>
              <a:rPr lang="ru-RU" b="1" smtClean="0"/>
              <a:t>3</a:t>
            </a:r>
          </a:p>
          <a:p>
            <a:pPr marL="457200" indent="-457200">
              <a:buFontTx/>
              <a:buAutoNum type="arabicPeriod"/>
            </a:pPr>
            <a:r>
              <a:rPr lang="ru-RU" b="1" smtClean="0"/>
              <a:t>2</a:t>
            </a:r>
          </a:p>
          <a:p>
            <a:pPr marL="457200" indent="-457200">
              <a:buFontTx/>
              <a:buNone/>
            </a:pPr>
            <a:endParaRPr lang="ru-RU" b="1" smtClean="0"/>
          </a:p>
          <a:p>
            <a:pPr marL="457200" indent="-457200">
              <a:buFontTx/>
              <a:buNone/>
            </a:pPr>
            <a:endParaRPr lang="ru-RU" b="1" smtClean="0"/>
          </a:p>
          <a:p>
            <a:pPr marL="457200" indent="-457200">
              <a:buFontTx/>
              <a:buNone/>
            </a:pPr>
            <a:endParaRPr lang="ru-RU" smtClean="0"/>
          </a:p>
        </p:txBody>
      </p:sp>
      <p:sp>
        <p:nvSpPr>
          <p:cNvPr id="24580" name="Содержимое 6"/>
          <p:cNvSpPr>
            <a:spLocks noGrp="1"/>
          </p:cNvSpPr>
          <p:nvPr>
            <p:ph sz="quarter" idx="4"/>
          </p:nvPr>
        </p:nvSpPr>
        <p:spPr>
          <a:xfrm>
            <a:off x="6011863" y="2174875"/>
            <a:ext cx="2674937" cy="3951288"/>
          </a:xfrm>
        </p:spPr>
        <p:txBody>
          <a:bodyPr/>
          <a:lstStyle/>
          <a:p>
            <a:pPr marL="457200" indent="-457200">
              <a:buFontTx/>
              <a:buAutoNum type="arabicPeriod"/>
            </a:pPr>
            <a:r>
              <a:rPr lang="ru-RU" b="1" smtClean="0"/>
              <a:t>2</a:t>
            </a:r>
          </a:p>
          <a:p>
            <a:pPr marL="457200" indent="-457200">
              <a:buFontTx/>
              <a:buAutoNum type="arabicPeriod"/>
            </a:pPr>
            <a:r>
              <a:rPr lang="ru-RU" b="1" smtClean="0"/>
              <a:t>2</a:t>
            </a:r>
          </a:p>
          <a:p>
            <a:pPr marL="457200" indent="-457200">
              <a:buFontTx/>
              <a:buAutoNum type="arabicPeriod"/>
            </a:pPr>
            <a:r>
              <a:rPr lang="ru-RU" b="1" smtClean="0"/>
              <a:t>2,4</a:t>
            </a:r>
          </a:p>
          <a:p>
            <a:pPr marL="457200" indent="-457200">
              <a:buFontTx/>
              <a:buAutoNum type="arabicPeriod"/>
            </a:pPr>
            <a:r>
              <a:rPr lang="ru-RU" b="1" smtClean="0"/>
              <a:t>1</a:t>
            </a:r>
          </a:p>
          <a:p>
            <a:pPr marL="457200" indent="-457200">
              <a:buFontTx/>
              <a:buAutoNum type="arabicPeriod"/>
            </a:pPr>
            <a:r>
              <a:rPr lang="ru-RU" b="1" smtClean="0"/>
              <a:t>1,2,3,5</a:t>
            </a:r>
          </a:p>
          <a:p>
            <a:pPr marL="457200" indent="-457200">
              <a:buFontTx/>
              <a:buAutoNum type="arabicPeriod"/>
            </a:pPr>
            <a:r>
              <a:rPr lang="ru-RU" b="1" smtClean="0"/>
              <a:t>2</a:t>
            </a:r>
          </a:p>
          <a:p>
            <a:pPr marL="457200" indent="-457200">
              <a:buFontTx/>
              <a:buAutoNum type="arabicPeriod"/>
            </a:pPr>
            <a:r>
              <a:rPr lang="ru-RU" b="1" smtClean="0"/>
              <a:t>3</a:t>
            </a:r>
          </a:p>
        </p:txBody>
      </p:sp>
      <p:sp>
        <p:nvSpPr>
          <p:cNvPr id="24581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FF0000"/>
                </a:solidFill>
              </a:rPr>
              <a:t>Вариант 1</a:t>
            </a:r>
          </a:p>
          <a:p>
            <a:pPr algn="ctr"/>
            <a:endParaRPr lang="ru-RU" smtClean="0"/>
          </a:p>
        </p:txBody>
      </p:sp>
      <p:sp>
        <p:nvSpPr>
          <p:cNvPr id="24582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FF0000"/>
                </a:solidFill>
              </a:rPr>
              <a:t>Вариант 2</a:t>
            </a:r>
          </a:p>
          <a:p>
            <a:pPr algn="ctr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rasivo">
  <a:themeElements>
    <a:clrScheme name="template 3">
      <a:dk1>
        <a:srgbClr val="4D4D4D"/>
      </a:dk1>
      <a:lt1>
        <a:srgbClr val="FFFFFF"/>
      </a:lt1>
      <a:dk2>
        <a:srgbClr val="4D4D4D"/>
      </a:dk2>
      <a:lt2>
        <a:srgbClr val="003399"/>
      </a:lt2>
      <a:accent1>
        <a:srgbClr val="66CCFF"/>
      </a:accent1>
      <a:accent2>
        <a:srgbClr val="3366FF"/>
      </a:accent2>
      <a:accent3>
        <a:srgbClr val="FFFFFF"/>
      </a:accent3>
      <a:accent4>
        <a:srgbClr val="404040"/>
      </a:accent4>
      <a:accent5>
        <a:srgbClr val="B8E2FF"/>
      </a:accent5>
      <a:accent6>
        <a:srgbClr val="2D5CE7"/>
      </a:accent6>
      <a:hlink>
        <a:srgbClr val="FFCC00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0099FF"/>
        </a:lt2>
        <a:accent1>
          <a:srgbClr val="003399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B9D6E7"/>
        </a:accent6>
        <a:hlink>
          <a:srgbClr val="66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333333"/>
        </a:dk1>
        <a:lt1>
          <a:srgbClr val="FFFFFF"/>
        </a:lt1>
        <a:dk2>
          <a:srgbClr val="808080"/>
        </a:dk2>
        <a:lt2>
          <a:srgbClr val="003366"/>
        </a:lt2>
        <a:accent1>
          <a:srgbClr val="6699FF"/>
        </a:accent1>
        <a:accent2>
          <a:srgbClr val="990000"/>
        </a:accent2>
        <a:accent3>
          <a:srgbClr val="FFFFFF"/>
        </a:accent3>
        <a:accent4>
          <a:srgbClr val="2A2A2A"/>
        </a:accent4>
        <a:accent5>
          <a:srgbClr val="B8CAFF"/>
        </a:accent5>
        <a:accent6>
          <a:srgbClr val="8A0000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CCFF"/>
        </a:accent1>
        <a:accent2>
          <a:srgbClr val="3366FF"/>
        </a:accent2>
        <a:accent3>
          <a:srgbClr val="FFFFFF"/>
        </a:accent3>
        <a:accent4>
          <a:srgbClr val="404040"/>
        </a:accent4>
        <a:accent5>
          <a:srgbClr val="B8E2FF"/>
        </a:accent5>
        <a:accent6>
          <a:srgbClr val="2D5CE7"/>
        </a:accent6>
        <a:hlink>
          <a:srgbClr val="FFCC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99FF"/>
        </a:accent1>
        <a:accent2>
          <a:srgbClr val="3366FF"/>
        </a:accent2>
        <a:accent3>
          <a:srgbClr val="FFFFFF"/>
        </a:accent3>
        <a:accent4>
          <a:srgbClr val="404040"/>
        </a:accent4>
        <a:accent5>
          <a:srgbClr val="B8CAFF"/>
        </a:accent5>
        <a:accent6>
          <a:srgbClr val="2D5CE7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99FF"/>
        </a:accent1>
        <a:accent2>
          <a:srgbClr val="CC0000"/>
        </a:accent2>
        <a:accent3>
          <a:srgbClr val="FFFFFF"/>
        </a:accent3>
        <a:accent4>
          <a:srgbClr val="404040"/>
        </a:accent4>
        <a:accent5>
          <a:srgbClr val="B8CAFF"/>
        </a:accent5>
        <a:accent6>
          <a:srgbClr val="B90000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6699FF"/>
        </a:accent1>
        <a:accent2>
          <a:srgbClr val="99CCFF"/>
        </a:accent2>
        <a:accent3>
          <a:srgbClr val="FFFFFF"/>
        </a:accent3>
        <a:accent4>
          <a:srgbClr val="404040"/>
        </a:accent4>
        <a:accent5>
          <a:srgbClr val="B8CAFF"/>
        </a:accent5>
        <a:accent6>
          <a:srgbClr val="8AB9E7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</TotalTime>
  <Words>351</Words>
  <Application>Microsoft Office PowerPoint</Application>
  <PresentationFormat>Экран (4:3)</PresentationFormat>
  <Paragraphs>132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Monotype Corsiva</vt:lpstr>
      <vt:lpstr>krasivo</vt:lpstr>
      <vt:lpstr>Итоговый тест по теме «НАСЕЛЕНИЕ                      РОССИИ» 8 класс</vt:lpstr>
      <vt:lpstr>Вопрос №1</vt:lpstr>
      <vt:lpstr>Вопрос №2</vt:lpstr>
      <vt:lpstr>Вопрос №3</vt:lpstr>
      <vt:lpstr>Вопрос №4</vt:lpstr>
      <vt:lpstr>Вопрос №5</vt:lpstr>
      <vt:lpstr>Вопрос №6</vt:lpstr>
      <vt:lpstr>Вопрос №7</vt:lpstr>
      <vt:lpstr>Ключ к ответам</vt:lpstr>
      <vt:lpstr>ОЦЕНИТЕ           РАБОТУ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Итоговый тест по теме «НАСЕЛЕНИЕ»</dc:title>
  <dc:creator>User</dc:creator>
  <cp:lastModifiedBy>User</cp:lastModifiedBy>
  <cp:revision>17</cp:revision>
  <dcterms:created xsi:type="dcterms:W3CDTF">2011-10-17T16:42:17Z</dcterms:created>
  <dcterms:modified xsi:type="dcterms:W3CDTF">2012-08-14T10:17:59Z</dcterms:modified>
</cp:coreProperties>
</file>