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just" rtl="0" fontAlgn="base">
      <a:lnSpc>
        <a:spcPct val="90000"/>
      </a:lnSpc>
      <a:spcBef>
        <a:spcPts val="600"/>
      </a:spcBef>
      <a:spcAft>
        <a:spcPct val="0"/>
      </a:spcAft>
      <a:buClr>
        <a:schemeClr val="tx2"/>
      </a:buClr>
      <a:buSzPct val="73000"/>
      <a:buFont typeface="Wingdings 2" pitchFamily="18" charset="2"/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just" rtl="0" fontAlgn="base">
      <a:lnSpc>
        <a:spcPct val="90000"/>
      </a:lnSpc>
      <a:spcBef>
        <a:spcPts val="600"/>
      </a:spcBef>
      <a:spcAft>
        <a:spcPct val="0"/>
      </a:spcAft>
      <a:buClr>
        <a:schemeClr val="tx2"/>
      </a:buClr>
      <a:buSzPct val="73000"/>
      <a:buFont typeface="Wingdings 2" pitchFamily="18" charset="2"/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just" rtl="0" fontAlgn="base">
      <a:lnSpc>
        <a:spcPct val="90000"/>
      </a:lnSpc>
      <a:spcBef>
        <a:spcPts val="600"/>
      </a:spcBef>
      <a:spcAft>
        <a:spcPct val="0"/>
      </a:spcAft>
      <a:buClr>
        <a:schemeClr val="tx2"/>
      </a:buClr>
      <a:buSzPct val="73000"/>
      <a:buFont typeface="Wingdings 2" pitchFamily="18" charset="2"/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just" rtl="0" fontAlgn="base">
      <a:lnSpc>
        <a:spcPct val="90000"/>
      </a:lnSpc>
      <a:spcBef>
        <a:spcPts val="600"/>
      </a:spcBef>
      <a:spcAft>
        <a:spcPct val="0"/>
      </a:spcAft>
      <a:buClr>
        <a:schemeClr val="tx2"/>
      </a:buClr>
      <a:buSzPct val="73000"/>
      <a:buFont typeface="Wingdings 2" pitchFamily="18" charset="2"/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just" rtl="0" fontAlgn="base">
      <a:lnSpc>
        <a:spcPct val="90000"/>
      </a:lnSpc>
      <a:spcBef>
        <a:spcPts val="600"/>
      </a:spcBef>
      <a:spcAft>
        <a:spcPct val="0"/>
      </a:spcAft>
      <a:buClr>
        <a:schemeClr val="tx2"/>
      </a:buClr>
      <a:buSzPct val="73000"/>
      <a:buFont typeface="Wingdings 2" pitchFamily="18" charset="2"/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728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/>
          </a:p>
        </p:txBody>
      </p:sp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>
            <a:noAutofit/>
          </a:bodyPr>
          <a:lstStyle>
            <a:lvl1pPr algn="r">
              <a:defRPr sz="42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30"/>
          <p:cNvSpPr>
            <a:spLocks noGrp="1"/>
          </p:cNvSpPr>
          <p:nvPr>
            <p:ph type="dt" sz="half" idx="10"/>
          </p:nvPr>
        </p:nvSpPr>
        <p:spPr>
          <a:xfrm>
            <a:off x="5870575" y="6557963"/>
            <a:ext cx="2003425" cy="227012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B0CEB63-BECA-4F6D-9339-62AB8D9BA2D3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7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63"/>
            <a:ext cx="2927350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350" y="6556375"/>
            <a:ext cx="588963" cy="228600"/>
          </a:xfrm>
        </p:spPr>
        <p:txBody>
          <a:bodyPr/>
          <a:lstStyle>
            <a:lvl1pPr>
              <a:defRPr lang="en-US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343AC01-078B-4782-9B60-3649A1BBE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anchor="t"/>
          <a:lstStyle>
            <a:lvl1pPr algn="r">
              <a:buNone/>
              <a:defRPr sz="42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724400" y="6556375"/>
            <a:ext cx="2001838" cy="22701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0003A52C-BECD-4825-9184-A4BD05EC69EE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138" y="6556375"/>
            <a:ext cx="2895600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4175" y="6554788"/>
            <a:ext cx="587375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BF301E9-651C-41A8-B777-01D0024AF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 rot="21240000">
            <a:off x="598488" y="1004888"/>
            <a:ext cx="4319587" cy="4311650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/>
          </a:p>
        </p:txBody>
      </p:sp>
      <p:sp>
        <p:nvSpPr>
          <p:cNvPr id="6" name="Прямоугольник 8"/>
          <p:cNvSpPr/>
          <p:nvPr/>
        </p:nvSpPr>
        <p:spPr>
          <a:xfrm rot="21420000">
            <a:off x="596900" y="998538"/>
            <a:ext cx="4319588" cy="4313237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lIns="82296" tIns="0" rIns="0" bIns="0" spcCol="0" rtlCol="0" fromWordArt="0" forceAA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>
          <a:xfrm>
            <a:off x="4246563" y="6557963"/>
            <a:ext cx="2001837" cy="227012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6A37AA-36CD-4FCE-98D1-BC45F5DFF98D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557963"/>
            <a:ext cx="3657600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251575" y="6556375"/>
            <a:ext cx="588963" cy="22860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0BEDD13-2470-46CC-8F86-6CCFA4DCA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sz="1800" i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E0F004-25A3-49A4-AA66-E979E0B3AD2D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2D425CFF-81F4-4DCD-A714-21A76DBCAD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219" name="Текст 30"/>
          <p:cNvSpPr>
            <a:spLocks noGrp="1"/>
          </p:cNvSpPr>
          <p:nvPr>
            <p:ph type="body" idx="1"/>
          </p:nvPr>
        </p:nvSpPr>
        <p:spPr bwMode="auto">
          <a:xfrm>
            <a:off x="457200" y="1609725"/>
            <a:ext cx="7239000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8" name="Дата 3"/>
          <p:cNvSpPr>
            <a:spLocks noGrp="1"/>
          </p:cNvSpPr>
          <p:nvPr>
            <p:ph type="dt" sz="half" idx="2"/>
          </p:nvPr>
        </p:nvSpPr>
        <p:spPr>
          <a:xfrm>
            <a:off x="4243388" y="6557963"/>
            <a:ext cx="2001837" cy="227012"/>
          </a:xfrm>
          <a:prstGeom prst="rect">
            <a:avLst/>
          </a:prstGeom>
        </p:spPr>
        <p:txBody>
          <a:bodyPr vert="horz" tIns="0" bIns="0" anchor="b"/>
          <a:lstStyle>
            <a:lvl1pPr algn="l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i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D072B6F-7BC4-4529-804E-01548499A0FD}" type="datetimeFigureOut">
              <a:rPr lang="ru-RU"/>
              <a:pPr>
                <a:defRPr/>
              </a:pPr>
              <a:t>13.10.2011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57200" y="6556375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000" i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254750" y="6553200"/>
            <a:ext cx="587375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1100" i="0">
                <a:solidFill>
                  <a:schemeClr val="tx2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E7DD763-0A5B-4774-B45C-266001254B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800" b="1" kern="1200" cap="all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 b="1">
          <a:solidFill>
            <a:schemeClr val="tx1"/>
          </a:solidFill>
          <a:latin typeface="Trebuchet MS" pitchFamily="34" charset="0"/>
        </a:defRPr>
      </a:lvl9pPr>
      <a:extLst/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tx2"/>
        </a:buClr>
        <a:buSzPct val="73000"/>
        <a:buFont typeface="Wingdings 2" pitchFamily="18" charset="2"/>
        <a:buChar char="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520700" indent="-228600" algn="l" rtl="0" eaLnBrk="0" fontAlgn="base" hangingPunct="0">
        <a:spcBef>
          <a:spcPts val="5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"/>
        <a:defRPr sz="2300" kern="1200">
          <a:solidFill>
            <a:srgbClr val="6C6C6C"/>
          </a:solidFill>
          <a:latin typeface="Arial" charset="0"/>
          <a:ea typeface="+mn-ea"/>
          <a:cs typeface="+mn-cs"/>
        </a:defRPr>
      </a:lvl2pPr>
      <a:lvl3pPr marL="7588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004888" indent="-228600" algn="l" rtl="0" eaLnBrk="0" fontAlgn="base" hangingPunct="0">
        <a:spcBef>
          <a:spcPct val="20000"/>
        </a:spcBef>
        <a:spcAft>
          <a:spcPct val="0"/>
        </a:spcAft>
        <a:buClr>
          <a:srgbClr val="F9B639"/>
        </a:buClr>
        <a:buSzPct val="80000"/>
        <a:buFont typeface="Wingdings 2" pitchFamily="18" charset="2"/>
        <a:buChar char=""/>
        <a:defRPr sz="2000" kern="1200">
          <a:solidFill>
            <a:srgbClr val="6C6C6C"/>
          </a:solidFill>
          <a:latin typeface="Arial" charset="0"/>
          <a:ea typeface="+mn-ea"/>
          <a:cs typeface="+mn-cs"/>
        </a:defRPr>
      </a:lvl4pPr>
      <a:lvl5pPr marL="1279525" indent="-228600" algn="l" rtl="0" eaLnBrk="0" fontAlgn="base" hangingPunct="0">
        <a:spcBef>
          <a:spcPts val="400"/>
        </a:spcBef>
        <a:spcAft>
          <a:spcPct val="0"/>
        </a:spcAft>
        <a:buClr>
          <a:srgbClr val="F9B639"/>
        </a:buClr>
        <a:buSzPct val="70000"/>
        <a:buFont typeface="Wingdings" pitchFamily="2" charset="2"/>
        <a:buChar char=""/>
        <a:defRPr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замены множителей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432400" cy="2246590"/>
          </a:xfrm>
        </p:spPr>
        <p:txBody>
          <a:bodyPr>
            <a:normAutofit fontScale="25000" lnSpcReduction="20000"/>
          </a:bodyPr>
          <a:lstStyle/>
          <a:p>
            <a:pPr lvl="8">
              <a:defRPr/>
            </a:pPr>
            <a:r>
              <a:rPr lang="ru-RU" dirty="0" smtClean="0"/>
              <a:t>		</a:t>
            </a:r>
            <a:r>
              <a:rPr lang="ru-RU" dirty="0"/>
              <a:t> </a:t>
            </a:r>
            <a:r>
              <a:rPr lang="ru-RU" dirty="0" smtClean="0"/>
              <a:t>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Царева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В.В.</a:t>
            </a:r>
          </a:p>
          <a:p>
            <a:pPr lvl="8"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учитель математики МОУ Инзенская СОШ №2 		</a:t>
            </a:r>
          </a:p>
          <a:p>
            <a:pPr lvl="8">
              <a:defRPr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		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6" name="Содержимое 3"/>
          <p:cNvGraphicFramePr>
            <a:graphicFrameLocks noChangeAspect="1"/>
          </p:cNvGraphicFramePr>
          <p:nvPr>
            <p:ph idx="4294967295"/>
          </p:nvPr>
        </p:nvGraphicFramePr>
        <p:xfrm>
          <a:off x="428625" y="428625"/>
          <a:ext cx="5857875" cy="5929313"/>
        </p:xfrm>
        <a:graphic>
          <a:graphicData uri="http://schemas.openxmlformats.org/presentationml/2006/ole">
            <p:oleObj spid="_x0000_s21506" name="Формула" r:id="rId3" imgW="1739880" imgH="1726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Содержимое 3"/>
          <p:cNvGraphicFramePr>
            <a:graphicFrameLocks noChangeAspect="1"/>
          </p:cNvGraphicFramePr>
          <p:nvPr>
            <p:ph idx="4294967295"/>
          </p:nvPr>
        </p:nvGraphicFramePr>
        <p:xfrm>
          <a:off x="571500" y="428625"/>
          <a:ext cx="5297488" cy="6000750"/>
        </p:xfrm>
        <a:graphic>
          <a:graphicData uri="http://schemas.openxmlformats.org/presentationml/2006/ole">
            <p:oleObj spid="_x0000_s22530" name="Формула" r:id="rId3" imgW="2374560" imgH="2755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9" name="Object 3"/>
          <p:cNvGraphicFramePr>
            <a:graphicFrameLocks noChangeAspect="1"/>
          </p:cNvGraphicFramePr>
          <p:nvPr/>
        </p:nvGraphicFramePr>
        <p:xfrm>
          <a:off x="395288" y="404813"/>
          <a:ext cx="4968875" cy="5976937"/>
        </p:xfrm>
        <a:graphic>
          <a:graphicData uri="http://schemas.openxmlformats.org/presentationml/2006/ole">
            <p:oleObj spid="_x0000_s29699" name="Формула" r:id="rId3" imgW="2031840" imgH="3124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2" name="Object 4"/>
          <p:cNvGraphicFramePr>
            <a:graphicFrameLocks noChangeAspect="1"/>
          </p:cNvGraphicFramePr>
          <p:nvPr>
            <p:ph idx="4294967295"/>
          </p:nvPr>
        </p:nvGraphicFramePr>
        <p:xfrm>
          <a:off x="611188" y="1628775"/>
          <a:ext cx="6840537" cy="4679950"/>
        </p:xfrm>
        <a:graphic>
          <a:graphicData uri="http://schemas.openxmlformats.org/presentationml/2006/ole">
            <p:oleObj spid="_x0000_s37892" name="Формула" r:id="rId3" imgW="2705040" imgH="1930320" progId="Equation.3">
              <p:embed/>
            </p:oleObj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28596" y="142852"/>
            <a:ext cx="7239000" cy="153732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IV.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Задания для самостоятельного решения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00034" y="285728"/>
            <a:ext cx="7239000" cy="749319"/>
          </a:xfrm>
          <a:noFill/>
        </p:spPr>
        <p:txBody>
          <a:bodyPr wrap="square" numCol="1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cap="none" dirty="0" smtClean="0">
              <a:ln>
                <a:noFill/>
              </a:ln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57158" y="1428736"/>
            <a:ext cx="7239000" cy="48466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</a:rPr>
              <a:t>1)«Квантор» В. И. Голубев; В. И. Тарасов. «Эффективные пути решения неравенств».</a:t>
            </a:r>
          </a:p>
          <a:p>
            <a:pPr algn="ctr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</a:rPr>
              <a:t>2)«Сборник по математике доя поступающих в вузы» под редакцией М. И. </a:t>
            </a:r>
            <a:r>
              <a:rPr lang="ru-RU" sz="3200" dirty="0" err="1" smtClean="0">
                <a:latin typeface="Times New Roman" pitchFamily="18" charset="0"/>
              </a:rPr>
              <a:t>Сканави</a:t>
            </a:r>
            <a:r>
              <a:rPr lang="ru-RU" sz="3200" dirty="0" smtClean="0">
                <a:latin typeface="Times New Roman" pitchFamily="18" charset="0"/>
              </a:rPr>
              <a:t>.</a:t>
            </a:r>
          </a:p>
          <a:p>
            <a:pPr algn="ctr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</a:rPr>
              <a:t>3)Голубев В.И. Решение сложных и нестандартных задач по математике. – М.: </a:t>
            </a:r>
            <a:r>
              <a:rPr lang="ru-RU" sz="3200" dirty="0" err="1" smtClean="0">
                <a:latin typeface="Times New Roman" pitchFamily="18" charset="0"/>
              </a:rPr>
              <a:t>Илекса</a:t>
            </a:r>
            <a:r>
              <a:rPr lang="ru-RU" sz="3200" dirty="0" smtClean="0">
                <a:latin typeface="Times New Roman" pitchFamily="18" charset="0"/>
              </a:rPr>
              <a:t>, 2007 </a:t>
            </a:r>
          </a:p>
          <a:p>
            <a:pPr>
              <a:buFont typeface="Wingdings 2" pitchFamily="18" charset="2"/>
              <a:buNone/>
            </a:pPr>
            <a:endParaRPr lang="ru-RU" sz="32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головок 3"/>
          <p:cNvPicPr>
            <a:picLocks noGrp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836613"/>
            <a:ext cx="7239000" cy="4203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30200" y="191295"/>
            <a:ext cx="7239000" cy="107205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Цели и 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lnSpcReduction="10000"/>
          </a:bodyPr>
          <a:lstStyle/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u="sng" smtClean="0">
                <a:latin typeface="Times New Roman" pitchFamily="18" charset="0"/>
                <a:cs typeface="Times New Roman" pitchFamily="18" charset="0"/>
              </a:rPr>
              <a:t>Цель занятия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познакомить учащихся с методом замены множителей, как эффективным способом решения целого класса неравенств.</a:t>
            </a:r>
          </a:p>
          <a:p>
            <a:pPr algn="just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b="1" i="1" u="sng" smtClean="0">
                <a:latin typeface="Times New Roman" pitchFamily="18" charset="0"/>
                <a:cs typeface="Times New Roman" pitchFamily="18" charset="0"/>
              </a:rPr>
              <a:t>Задачи занятия</a:t>
            </a:r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ввести понятие метода замены множителей и рассмотреть применение этого метода для решения различных видов неравенств;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повторение и обобщение метода интервалов;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расширение кругозора учащихся; 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воспитание познавательной активности;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повышение интереса к изучению математики на примере красоты метода замены множителей;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smtClean="0">
                <a:latin typeface="Times New Roman" pitchFamily="18" charset="0"/>
                <a:cs typeface="Times New Roman" pitchFamily="18" charset="0"/>
              </a:rPr>
              <a:t>подготовка учащихся к решению задачи С3 ЕГЭ по математике.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89451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Повторение. Решение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неравенств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методом интервалов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7" name="Содержимое 5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endParaRPr lang="ru-RU" smtClean="0">
              <a:latin typeface="Trebuchet MS" pitchFamily="34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50" name="Object 126"/>
          <p:cNvGraphicFramePr>
            <a:graphicFrameLocks noChangeAspect="1"/>
          </p:cNvGraphicFramePr>
          <p:nvPr/>
        </p:nvGraphicFramePr>
        <p:xfrm>
          <a:off x="1116013" y="2924175"/>
          <a:ext cx="4090987" cy="2736850"/>
        </p:xfrm>
        <a:graphic>
          <a:graphicData uri="http://schemas.openxmlformats.org/presentationml/2006/ole">
            <p:oleObj spid="_x0000_s1150" name="Формула" r:id="rId3" imgW="1269720" imgH="6346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 замены множителей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 fontScale="92500"/>
          </a:bodyPr>
          <a:lstStyle/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Определения возрастающей и убывающей функций можно сформулировать по другому: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i="1" smtClean="0">
                <a:latin typeface="Times New Roman" pitchFamily="18" charset="0"/>
              </a:rPr>
              <a:t>Функция  </a:t>
            </a:r>
            <a:r>
              <a:rPr lang="en-US" sz="2200" b="1" i="1" smtClean="0">
                <a:latin typeface="Times New Roman" pitchFamily="18" charset="0"/>
              </a:rPr>
              <a:t>y=f(x)</a:t>
            </a:r>
            <a:r>
              <a:rPr lang="en-US" sz="2200" i="1" smtClean="0">
                <a:latin typeface="Times New Roman" pitchFamily="18" charset="0"/>
              </a:rPr>
              <a:t> </a:t>
            </a:r>
            <a:r>
              <a:rPr lang="ru-RU" sz="2200" i="1" smtClean="0">
                <a:latin typeface="Times New Roman" pitchFamily="18" charset="0"/>
              </a:rPr>
              <a:t>называется возрастающей (убывающей) на множестве M, если для любых </a:t>
            </a:r>
            <a:r>
              <a:rPr lang="ru-RU" sz="2200" b="1" i="1" smtClean="0">
                <a:latin typeface="Times New Roman" pitchFamily="18" charset="0"/>
              </a:rPr>
              <a:t>а и</a:t>
            </a:r>
            <a:r>
              <a:rPr lang="en-US" sz="2200" b="1" i="1" smtClean="0">
                <a:latin typeface="Times New Roman" pitchFamily="18" charset="0"/>
              </a:rPr>
              <a:t> b</a:t>
            </a:r>
            <a:r>
              <a:rPr lang="ru-RU" sz="2200" i="1" smtClean="0">
                <a:latin typeface="Times New Roman" pitchFamily="18" charset="0"/>
              </a:rPr>
              <a:t>  из множества М выражения </a:t>
            </a:r>
            <a:r>
              <a:rPr lang="en-US" sz="2200" b="1" i="1" smtClean="0">
                <a:latin typeface="Times New Roman" pitchFamily="18" charset="0"/>
              </a:rPr>
              <a:t>a-b</a:t>
            </a:r>
            <a:r>
              <a:rPr lang="ru-RU" sz="2200" i="1" smtClean="0">
                <a:latin typeface="Times New Roman" pitchFamily="18" charset="0"/>
              </a:rPr>
              <a:t> и </a:t>
            </a:r>
            <a:r>
              <a:rPr lang="en-US" sz="2200" b="1" i="1" smtClean="0">
                <a:latin typeface="Times New Roman" pitchFamily="18" charset="0"/>
              </a:rPr>
              <a:t>f(a)-f(b)</a:t>
            </a:r>
            <a:r>
              <a:rPr lang="ru-RU" sz="2200" i="1" smtClean="0">
                <a:latin typeface="Times New Roman" pitchFamily="18" charset="0"/>
              </a:rPr>
              <a:t> имеют одинаковый (противоположный) знак.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20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Этот факт можно использовать при решении неравенств, в правой части которых стоит ноль. Можно в левой части (числителе и/или знаменателе левой части) заменить разность значений монотонной функции разностью значений аргумента. При этом, если функция возрастающая, то знак неравенства сохранится, а если функция убывающая, то знак неравенства поменяется на противоположный. Такой прием решения неравенств и называется </a:t>
            </a:r>
            <a:r>
              <a:rPr lang="ru-RU" sz="2400" b="1" i="1" u="sng" smtClean="0">
                <a:latin typeface="Times New Roman" pitchFamily="18" charset="0"/>
                <a:cs typeface="Times New Roman" pitchFamily="18" charset="0"/>
              </a:rPr>
              <a:t>методом замены множителей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7239000" cy="6099175"/>
          </a:xfrm>
        </p:spPr>
        <p:txBody>
          <a:bodyPr>
            <a:normAutofit lnSpcReduction="10000"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Базовая информация по методу замены множителей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1.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Стандартный вид неравенств,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когда применяется метод замены множителей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где символ «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обозначает один из четырех возможных знаков неравенства: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&lt;, &gt;,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Основная идея метода замены множителей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состоит в замене любого множителя в числителе или в знаменателе на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знакосовпадающий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 ним и имеющий   одни и те же корни.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Замечание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Преобразованное таким образом неравенство всегда равносильно исходному в области существования последнего.</a:t>
            </a:r>
          </a:p>
          <a:p>
            <a:pPr marL="0" indent="0" algn="just"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Предупреждение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Указанная замена возможна только тогда, когда неравенство приведено к стандартному виду.</a:t>
            </a:r>
          </a:p>
          <a:p>
            <a:pPr marL="0" indent="0"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2400" dirty="0" smtClean="0"/>
          </a:p>
        </p:txBody>
      </p:sp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857224" y="1714488"/>
          <a:ext cx="1841500" cy="762000"/>
        </p:xfrm>
        <a:graphic>
          <a:graphicData uri="http://schemas.openxmlformats.org/presentationml/2006/ole">
            <p:oleObj spid="_x0000_s16386" name="Формула" r:id="rId3" imgW="1841400" imgH="761760" progId="Equation.3">
              <p:embed/>
            </p:oleObj>
          </a:graphicData>
        </a:graphic>
      </p:graphicFrame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429256" y="2714620"/>
          <a:ext cx="457200" cy="317500"/>
        </p:xfrm>
        <a:graphic>
          <a:graphicData uri="http://schemas.openxmlformats.org/presentationml/2006/ole">
            <p:oleObj spid="_x0000_s16387" name="Формула" r:id="rId4" imgW="457200" imgH="3171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Наиболее часто встречающиеся замены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412" name="Содержимое 5"/>
          <p:cNvGraphicFramePr>
            <a:graphicFrameLocks noChangeAspect="1"/>
          </p:cNvGraphicFramePr>
          <p:nvPr>
            <p:ph idx="4294967295"/>
          </p:nvPr>
        </p:nvGraphicFramePr>
        <p:xfrm>
          <a:off x="611188" y="1773238"/>
          <a:ext cx="5532437" cy="4073525"/>
        </p:xfrm>
        <a:graphic>
          <a:graphicData uri="http://schemas.openxmlformats.org/presentationml/2006/ole">
            <p:oleObj spid="_x0000_s17412" name="Формула" r:id="rId3" imgW="2120760" imgH="21207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Закрепление. Решение неравенств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434" name="Содержимое 3"/>
          <p:cNvGraphicFramePr>
            <a:graphicFrameLocks noChangeAspect="1"/>
          </p:cNvGraphicFramePr>
          <p:nvPr>
            <p:ph idx="4294967295"/>
          </p:nvPr>
        </p:nvGraphicFramePr>
        <p:xfrm>
          <a:off x="714375" y="1643063"/>
          <a:ext cx="6715125" cy="3727450"/>
        </p:xfrm>
        <a:graphic>
          <a:graphicData uri="http://schemas.openxmlformats.org/presentationml/2006/ole">
            <p:oleObj spid="_x0000_s18434" name="Формула" r:id="rId3" imgW="1650960" imgH="1346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неравенств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8" name="Содержимое 3"/>
          <p:cNvGraphicFramePr>
            <a:graphicFrameLocks noChangeAspect="1"/>
          </p:cNvGraphicFramePr>
          <p:nvPr>
            <p:ph idx="4294967295"/>
          </p:nvPr>
        </p:nvGraphicFramePr>
        <p:xfrm>
          <a:off x="642938" y="1143000"/>
          <a:ext cx="4214812" cy="5357813"/>
        </p:xfrm>
        <a:graphic>
          <a:graphicData uri="http://schemas.openxmlformats.org/presentationml/2006/ole">
            <p:oleObj spid="_x0000_s19458" name="Формула" r:id="rId3" imgW="1904760" imgH="231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82" name="Содержимое 3"/>
          <p:cNvGraphicFramePr>
            <a:graphicFrameLocks noChangeAspect="1"/>
          </p:cNvGraphicFramePr>
          <p:nvPr>
            <p:ph idx="4294967295"/>
          </p:nvPr>
        </p:nvGraphicFramePr>
        <p:xfrm>
          <a:off x="285750" y="642938"/>
          <a:ext cx="7643813" cy="5786437"/>
        </p:xfrm>
        <a:graphic>
          <a:graphicData uri="http://schemas.openxmlformats.org/presentationml/2006/ole">
            <p:oleObj spid="_x0000_s20482" name="Формула" r:id="rId3" imgW="2603160" imgH="1638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565</TotalTime>
  <Words>167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Изящная</vt:lpstr>
      <vt:lpstr>Формула</vt:lpstr>
      <vt:lpstr>Метод замены множителей</vt:lpstr>
      <vt:lpstr>Цели и задачи:</vt:lpstr>
      <vt:lpstr>i.Повторение. Решение неравенств  методом интервалов</vt:lpstr>
      <vt:lpstr>II.Метод замены множителей</vt:lpstr>
      <vt:lpstr>Слайд 5</vt:lpstr>
      <vt:lpstr>Наиболее часто встречающиеся замены</vt:lpstr>
      <vt:lpstr>III. Закрепление. Решение неравенств</vt:lpstr>
      <vt:lpstr>Решение неравенств</vt:lpstr>
      <vt:lpstr>Слайд 9</vt:lpstr>
      <vt:lpstr>Слайд 10</vt:lpstr>
      <vt:lpstr>Слайд 11</vt:lpstr>
      <vt:lpstr>Слайд 12</vt:lpstr>
      <vt:lpstr>IV. Задания для самостоятельного решения</vt:lpstr>
      <vt:lpstr>V. литература</vt:lpstr>
      <vt:lpstr>Слайд 15</vt:lpstr>
    </vt:vector>
  </TitlesOfParts>
  <Company>МОУ Инзенская СОШ № 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замены </dc:title>
  <dc:creator>Директор</dc:creator>
  <cp:lastModifiedBy>Школа</cp:lastModifiedBy>
  <cp:revision>62</cp:revision>
  <dcterms:created xsi:type="dcterms:W3CDTF">2011-10-12T06:28:19Z</dcterms:created>
  <dcterms:modified xsi:type="dcterms:W3CDTF">2011-10-13T03:52:55Z</dcterms:modified>
</cp:coreProperties>
</file>