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73" r:id="rId2"/>
    <p:sldId id="275" r:id="rId3"/>
    <p:sldId id="274" r:id="rId4"/>
    <p:sldId id="256" r:id="rId5"/>
    <p:sldId id="257" r:id="rId6"/>
    <p:sldId id="258" r:id="rId7"/>
    <p:sldId id="272" r:id="rId8"/>
    <p:sldId id="259" r:id="rId9"/>
    <p:sldId id="260" r:id="rId10"/>
    <p:sldId id="261" r:id="rId11"/>
    <p:sldId id="262" r:id="rId12"/>
    <p:sldId id="263" r:id="rId13"/>
    <p:sldId id="264" r:id="rId14"/>
    <p:sldId id="265" r:id="rId15"/>
    <p:sldId id="266" r:id="rId16"/>
    <p:sldId id="276" r:id="rId17"/>
    <p:sldId id="277" r:id="rId18"/>
    <p:sldId id="268" r:id="rId19"/>
    <p:sldId id="269" r:id="rId20"/>
    <p:sldId id="278" r:id="rId21"/>
    <p:sldId id="279" r:id="rId22"/>
    <p:sldId id="280"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55" autoAdjust="0"/>
    <p:restoredTop sz="94692" autoAdjust="0"/>
  </p:normalViewPr>
  <p:slideViewPr>
    <p:cSldViewPr>
      <p:cViewPr varScale="1">
        <p:scale>
          <a:sx n="88" d="100"/>
          <a:sy n="88" d="100"/>
        </p:scale>
        <p:origin x="-96" y="-450"/>
      </p:cViewPr>
      <p:guideLst>
        <p:guide orient="horz" pos="2160"/>
        <p:guide pos="2880"/>
      </p:guideLst>
    </p:cSldViewPr>
  </p:slideViewPr>
  <p:outlineViewPr>
    <p:cViewPr>
      <p:scale>
        <a:sx n="33" d="100"/>
        <a:sy n="33" d="100"/>
      </p:scale>
      <p:origin x="0" y="2301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653FED-E2C3-4320-BC1A-8C6B737BB856}" type="datetimeFigureOut">
              <a:rPr lang="ru-RU" smtClean="0"/>
              <a:pPr/>
              <a:t>17.05.2009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4773D0-2969-4CB3-814D-8057F8801410}"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4</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14</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15</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744773D0-2969-4CB3-814D-8057F8801410}" type="slidenum">
              <a:rPr lang="ru-RU" smtClean="0"/>
              <a:pPr/>
              <a:t>16</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17</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18</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6</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8</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9</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10</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11</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12</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744773D0-2969-4CB3-814D-8057F8801410}" type="slidenum">
              <a:rPr lang="ru-RU" smtClean="0"/>
              <a:pPr/>
              <a:t>13</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64199000-1F2B-4811-A3A2-3A41305D7A52}"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199000-1F2B-4811-A3A2-3A41305D7A5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199000-1F2B-4811-A3A2-3A41305D7A5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4199000-1F2B-4811-A3A2-3A41305D7A52}"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64199000-1F2B-4811-A3A2-3A41305D7A5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199000-1F2B-4811-A3A2-3A41305D7A52}"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4199000-1F2B-4811-A3A2-3A41305D7A52}"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4199000-1F2B-4811-A3A2-3A41305D7A52}"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4199000-1F2B-4811-A3A2-3A41305D7A5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199000-1F2B-4811-A3A2-3A41305D7A52}"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4A251CA-0766-41DC-9F9B-C377FA6D37F4}" type="datetimeFigureOut">
              <a:rPr lang="ru-RU" smtClean="0"/>
              <a:pPr/>
              <a:t>17.05.2009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4199000-1F2B-4811-A3A2-3A41305D7A52}"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14A251CA-0766-41DC-9F9B-C377FA6D37F4}" type="datetimeFigureOut">
              <a:rPr lang="ru-RU" smtClean="0"/>
              <a:pPr/>
              <a:t>17.05.2009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4199000-1F2B-4811-A3A2-3A41305D7A52}"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planetashkol.ru/articles/13115/"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www.planetashkol.ru/articles/13467/"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planetashkol.ru/articles/12899/"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85918" y="214290"/>
            <a:ext cx="5476436" cy="369332"/>
          </a:xfrm>
          <a:prstGeom prst="rect">
            <a:avLst/>
          </a:prstGeom>
          <a:noFill/>
        </p:spPr>
        <p:txBody>
          <a:bodyPr wrap="none" rtlCol="0">
            <a:spAutoFit/>
          </a:bodyPr>
          <a:lstStyle/>
          <a:p>
            <a:r>
              <a:rPr lang="ru-RU" dirty="0" smtClean="0"/>
              <a:t>МОУ СОШ №12 ЗАТО Шиханы Саратовской области</a:t>
            </a:r>
            <a:endParaRPr lang="ru-RU" dirty="0"/>
          </a:p>
        </p:txBody>
      </p:sp>
      <p:sp>
        <p:nvSpPr>
          <p:cNvPr id="6" name="TextBox 5"/>
          <p:cNvSpPr txBox="1"/>
          <p:nvPr/>
        </p:nvSpPr>
        <p:spPr>
          <a:xfrm>
            <a:off x="928662" y="1643050"/>
            <a:ext cx="1181734" cy="369332"/>
          </a:xfrm>
          <a:prstGeom prst="rect">
            <a:avLst/>
          </a:prstGeom>
          <a:noFill/>
        </p:spPr>
        <p:txBody>
          <a:bodyPr wrap="none" rtlCol="0">
            <a:spAutoFit/>
          </a:bodyPr>
          <a:lstStyle/>
          <a:p>
            <a:r>
              <a:rPr lang="en-US" dirty="0" smtClean="0">
                <a:solidFill>
                  <a:schemeClr val="bg1"/>
                </a:solidFill>
              </a:rPr>
              <a:t>PROJECT</a:t>
            </a:r>
            <a:endParaRPr lang="ru-RU" dirty="0">
              <a:solidFill>
                <a:schemeClr val="bg1"/>
              </a:solidFill>
            </a:endParaRPr>
          </a:p>
        </p:txBody>
      </p:sp>
      <p:sp>
        <p:nvSpPr>
          <p:cNvPr id="7" name="TextBox 6"/>
          <p:cNvSpPr txBox="1"/>
          <p:nvPr/>
        </p:nvSpPr>
        <p:spPr>
          <a:xfrm>
            <a:off x="1571604" y="2357430"/>
            <a:ext cx="5751896" cy="584775"/>
          </a:xfrm>
          <a:prstGeom prst="rect">
            <a:avLst/>
          </a:prstGeom>
          <a:noFill/>
        </p:spPr>
        <p:txBody>
          <a:bodyPr wrap="none" rtlCol="0">
            <a:spAutoFit/>
          </a:bodyPr>
          <a:lstStyle/>
          <a:p>
            <a:r>
              <a:rPr lang="en-US" sz="3200" dirty="0" smtClean="0">
                <a:latin typeface="Comic Sans MS" pitchFamily="66" charset="0"/>
              </a:rPr>
              <a:t>“Youth subcultures in Russia”</a:t>
            </a:r>
            <a:endParaRPr lang="ru-RU" sz="3200" dirty="0">
              <a:latin typeface="Comic Sans MS" pitchFamily="66" charset="0"/>
            </a:endParaRPr>
          </a:p>
        </p:txBody>
      </p:sp>
      <p:sp>
        <p:nvSpPr>
          <p:cNvPr id="8" name="TextBox 7"/>
          <p:cNvSpPr txBox="1"/>
          <p:nvPr/>
        </p:nvSpPr>
        <p:spPr>
          <a:xfrm>
            <a:off x="2500298" y="2928934"/>
            <a:ext cx="3741537" cy="369332"/>
          </a:xfrm>
          <a:prstGeom prst="rect">
            <a:avLst/>
          </a:prstGeom>
          <a:noFill/>
        </p:spPr>
        <p:txBody>
          <a:bodyPr wrap="none" rtlCol="0">
            <a:spAutoFit/>
          </a:bodyPr>
          <a:lstStyle/>
          <a:p>
            <a:r>
              <a:rPr lang="ru-RU" dirty="0" smtClean="0"/>
              <a:t>«Молодёжные субкультуры России»</a:t>
            </a:r>
            <a:endParaRPr lang="ru-RU" dirty="0"/>
          </a:p>
        </p:txBody>
      </p:sp>
      <p:sp>
        <p:nvSpPr>
          <p:cNvPr id="9" name="TextBox 8"/>
          <p:cNvSpPr txBox="1"/>
          <p:nvPr/>
        </p:nvSpPr>
        <p:spPr>
          <a:xfrm>
            <a:off x="5286380" y="4000504"/>
            <a:ext cx="2912657" cy="1754326"/>
          </a:xfrm>
          <a:prstGeom prst="rect">
            <a:avLst/>
          </a:prstGeom>
          <a:noFill/>
        </p:spPr>
        <p:txBody>
          <a:bodyPr wrap="none" rtlCol="0">
            <a:spAutoFit/>
          </a:bodyPr>
          <a:lstStyle/>
          <a:p>
            <a:r>
              <a:rPr lang="ru-RU" b="1" dirty="0" smtClean="0">
                <a:solidFill>
                  <a:schemeClr val="bg1"/>
                </a:solidFill>
              </a:rPr>
              <a:t>Выполнили:</a:t>
            </a:r>
          </a:p>
          <a:p>
            <a:r>
              <a:rPr lang="ru-RU" dirty="0" smtClean="0">
                <a:solidFill>
                  <a:schemeClr val="bg1"/>
                </a:solidFill>
              </a:rPr>
              <a:t>	Кузнецов Евгений</a:t>
            </a:r>
          </a:p>
          <a:p>
            <a:r>
              <a:rPr lang="ru-RU" dirty="0" smtClean="0">
                <a:solidFill>
                  <a:schemeClr val="bg1"/>
                </a:solidFill>
              </a:rPr>
              <a:t>	Пименов Арсений</a:t>
            </a:r>
          </a:p>
          <a:p>
            <a:r>
              <a:rPr lang="ru-RU" dirty="0" smtClean="0">
                <a:solidFill>
                  <a:schemeClr val="bg1"/>
                </a:solidFill>
              </a:rPr>
              <a:t>	Суворова Валерия</a:t>
            </a:r>
          </a:p>
          <a:p>
            <a:r>
              <a:rPr lang="ru-RU" b="1" dirty="0" smtClean="0">
                <a:solidFill>
                  <a:schemeClr val="bg1"/>
                </a:solidFill>
              </a:rPr>
              <a:t>Научный руководитель:</a:t>
            </a:r>
          </a:p>
          <a:p>
            <a:r>
              <a:rPr lang="ru-RU" dirty="0" smtClean="0">
                <a:solidFill>
                  <a:schemeClr val="bg1"/>
                </a:solidFill>
              </a:rPr>
              <a:t>	Карпова Ю. Б.</a:t>
            </a:r>
            <a:endParaRPr lang="ru-RU" dirty="0">
              <a:solidFill>
                <a:schemeClr val="bg1"/>
              </a:solidFill>
            </a:endParaRPr>
          </a:p>
        </p:txBody>
      </p:sp>
      <p:sp>
        <p:nvSpPr>
          <p:cNvPr id="10" name="TextBox 9"/>
          <p:cNvSpPr txBox="1"/>
          <p:nvPr/>
        </p:nvSpPr>
        <p:spPr>
          <a:xfrm>
            <a:off x="3714744" y="6550223"/>
            <a:ext cx="1249894" cy="307777"/>
          </a:xfrm>
          <a:prstGeom prst="rect">
            <a:avLst/>
          </a:prstGeom>
          <a:noFill/>
        </p:spPr>
        <p:txBody>
          <a:bodyPr wrap="none" rtlCol="0">
            <a:spAutoFit/>
          </a:bodyPr>
          <a:lstStyle/>
          <a:p>
            <a:r>
              <a:rPr lang="ru-RU" sz="1400" dirty="0" smtClean="0"/>
              <a:t>Шиханы 2009</a:t>
            </a:r>
            <a:endParaRPr lang="ru-RU" sz="14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linds(horizontal)">
                                      <p:cBhvr>
                                        <p:cTn id="19" dur="500"/>
                                        <p:tgtEl>
                                          <p:spTgt spid="9"/>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linds(horizontal)">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19890936">
            <a:off x="89980" y="542634"/>
            <a:ext cx="2534652" cy="1020693"/>
          </a:xfrm>
        </p:spPr>
        <p:txBody>
          <a:bodyPr>
            <a:normAutofit/>
          </a:bodyPr>
          <a:lstStyle/>
          <a:p>
            <a:r>
              <a:rPr lang="en-US" sz="60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Franklin Gothic Medium" pitchFamily="34" charset="0"/>
              </a:rPr>
              <a:t>Fans</a:t>
            </a:r>
            <a:endParaRPr lang="ru-RU" sz="60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Franklin Gothic Medium" pitchFamily="34" charset="0"/>
            </a:endParaRPr>
          </a:p>
        </p:txBody>
      </p:sp>
      <p:pic>
        <p:nvPicPr>
          <p:cNvPr id="29698" name="Picture 2" descr="Фанаты"/>
          <p:cNvPicPr>
            <a:picLocks noChangeAspect="1" noChangeArrowheads="1"/>
          </p:cNvPicPr>
          <p:nvPr/>
        </p:nvPicPr>
        <p:blipFill>
          <a:blip r:embed="rId3"/>
          <a:srcRect/>
          <a:stretch>
            <a:fillRect/>
          </a:stretch>
        </p:blipFill>
        <p:spPr bwMode="auto">
          <a:xfrm rot="638147">
            <a:off x="3796855" y="564461"/>
            <a:ext cx="5014530" cy="3347199"/>
          </a:xfrm>
          <a:prstGeom prst="rect">
            <a:avLst/>
          </a:prstGeom>
          <a:ln>
            <a:noFill/>
          </a:ln>
          <a:effectLst>
            <a:softEdge rad="112500"/>
          </a:effectLst>
        </p:spPr>
      </p:pic>
      <p:sp>
        <p:nvSpPr>
          <p:cNvPr id="3" name="Содержимое 2"/>
          <p:cNvSpPr>
            <a:spLocks noGrp="1"/>
          </p:cNvSpPr>
          <p:nvPr>
            <p:ph idx="1"/>
          </p:nvPr>
        </p:nvSpPr>
        <p:spPr>
          <a:xfrm>
            <a:off x="0" y="1714488"/>
            <a:ext cx="8929718" cy="5143512"/>
          </a:xfrm>
        </p:spPr>
        <p:txBody>
          <a:bodyPr>
            <a:normAutofit fontScale="62500" lnSpcReduction="20000"/>
          </a:bodyPr>
          <a:lstStyle/>
          <a:p>
            <a:r>
              <a:rPr lang="en-US" dirty="0" smtClean="0"/>
              <a:t>Football fans consider as the subculture close to criminal. It is aggravated with that fans - one of the most active teenage groups in Russia.</a:t>
            </a:r>
          </a:p>
          <a:p>
            <a:r>
              <a:rPr lang="en-US" dirty="0" smtClean="0"/>
              <a:t>That is characteristic for fans - they, as a rule, at all do not know history of commands, but «in a course» recent events and forthcoming matches. For them great value the emotional discharge has, possibility to shout, brawl and mix different installations and styles of a life.</a:t>
            </a:r>
          </a:p>
          <a:p>
            <a:r>
              <a:rPr lang="en-US" dirty="0" smtClean="0"/>
              <a:t>However, and these associations it is strongly separated.</a:t>
            </a:r>
          </a:p>
          <a:p>
            <a:r>
              <a:rPr lang="en-US" dirty="0" smtClean="0"/>
              <a:t>So, for example, the group of "</a:t>
            </a:r>
            <a:r>
              <a:rPr lang="en-US" dirty="0" err="1" smtClean="0"/>
              <a:t>Spartak</a:t>
            </a:r>
            <a:r>
              <a:rPr lang="en-US" dirty="0" smtClean="0"/>
              <a:t>" team fans "Gladiators" avoids fights, but protects "younger" (beginners). They are well developed physically and </a:t>
            </a:r>
            <a:r>
              <a:rPr lang="en-US" dirty="0" err="1" smtClean="0"/>
              <a:t>propagandise</a:t>
            </a:r>
            <a:r>
              <a:rPr lang="en-US" dirty="0" smtClean="0"/>
              <a:t> «a pure way of life».</a:t>
            </a:r>
            <a:endParaRPr lang="ru-RU" dirty="0" smtClean="0"/>
          </a:p>
          <a:p>
            <a:r>
              <a:rPr lang="ru-RU" dirty="0" smtClean="0"/>
              <a:t>Футбольных фанатов считают субкультурой, близкой к криминальной. Усугубляется это тем, что болельщики — одна из самых активных подростковых групп в России.</a:t>
            </a:r>
          </a:p>
          <a:p>
            <a:r>
              <a:rPr lang="ru-RU" dirty="0" smtClean="0"/>
              <a:t>Что характерно для </a:t>
            </a:r>
            <a:r>
              <a:rPr lang="ru-RU" dirty="0" err="1" smtClean="0"/>
              <a:t>фанов</a:t>
            </a:r>
            <a:r>
              <a:rPr lang="ru-RU" dirty="0" smtClean="0"/>
              <a:t> — они, как правило, даже не знают историю команд, но «в курсе» недавних событий и предстоящих матчей. Для них большое значение имеет эмоциональная разрядка, возможность орать, буянить и смешивать разные установки и стили жизни.</a:t>
            </a:r>
          </a:p>
          <a:p>
            <a:r>
              <a:rPr lang="ru-RU" dirty="0" smtClean="0"/>
              <a:t>Впрочем, и эти объединения сильно разнятся.</a:t>
            </a:r>
          </a:p>
          <a:p>
            <a:r>
              <a:rPr lang="ru-RU" dirty="0" smtClean="0"/>
              <a:t>Так, например, группа спартаковских болельщиков «Гладиаторы» избегает драк, но защищает «младших» (новичков). Они хорошо развиты физически и пропагандируют «чистый образ жизни».</a:t>
            </a:r>
          </a:p>
          <a:p>
            <a:endParaRPr lang="ru-RU"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p:cTn id="7" dur="1000" fill="hold"/>
                                        <p:tgtEl>
                                          <p:spTgt spid="29698"/>
                                        </p:tgtEl>
                                        <p:attrNameLst>
                                          <p:attrName>ppt_w</p:attrName>
                                        </p:attrNameLst>
                                      </p:cBhvr>
                                      <p:tavLst>
                                        <p:tav tm="0">
                                          <p:val>
                                            <p:strVal val="#ppt_w+.3"/>
                                          </p:val>
                                        </p:tav>
                                        <p:tav tm="100000">
                                          <p:val>
                                            <p:strVal val="#ppt_w"/>
                                          </p:val>
                                        </p:tav>
                                      </p:tavLst>
                                    </p:anim>
                                    <p:anim calcmode="lin" valueType="num">
                                      <p:cBhvr>
                                        <p:cTn id="8" dur="1000" fill="hold"/>
                                        <p:tgtEl>
                                          <p:spTgt spid="29698"/>
                                        </p:tgtEl>
                                        <p:attrNameLst>
                                          <p:attrName>ppt_h</p:attrName>
                                        </p:attrNameLst>
                                      </p:cBhvr>
                                      <p:tavLst>
                                        <p:tav tm="0">
                                          <p:val>
                                            <p:strVal val="#ppt_h"/>
                                          </p:val>
                                        </p:tav>
                                        <p:tav tm="100000">
                                          <p:val>
                                            <p:strVal val="#ppt_h"/>
                                          </p:val>
                                        </p:tav>
                                      </p:tavLst>
                                    </p:anim>
                                    <p:animEffect transition="in" filter="fade">
                                      <p:cBhvr>
                                        <p:cTn id="9" dur="1000"/>
                                        <p:tgtEl>
                                          <p:spTgt spid="29698"/>
                                        </p:tgtEl>
                                      </p:cBhvr>
                                    </p:animEffect>
                                  </p:childTnLst>
                                </p:cTn>
                              </p:par>
                            </p:childTnLst>
                          </p:cTn>
                        </p:par>
                      </p:childTnLst>
                    </p:cTn>
                  </p:par>
                  <p:par>
                    <p:cTn id="10" fill="hold">
                      <p:stCondLst>
                        <p:cond delay="indefinite"/>
                      </p:stCondLst>
                      <p:childTnLst>
                        <p:par>
                          <p:cTn id="11" fill="hold">
                            <p:stCondLst>
                              <p:cond delay="0"/>
                            </p:stCondLst>
                            <p:childTnLst>
                              <p:par>
                                <p:cTn id="12" presetID="39" presetClass="entr" presetSubtype="0" accel="10000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15"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16"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7"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 calcmode="lin" valueType="num">
                                      <p:cBhvr>
                                        <p:cTn id="22"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4"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25" dur="500"/>
                                        <p:tgtEl>
                                          <p:spTgt spid="3">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9" presetClass="entr" presetSubtype="0" decel="100000" fill="hold" grpId="0" nodeType="clickEffect">
                                  <p:stCondLst>
                                    <p:cond delay="0"/>
                                  </p:stCondLst>
                                  <p:childTnLst>
                                    <p:set>
                                      <p:cBhvr>
                                        <p:cTn id="29" dur="1" fill="hold">
                                          <p:stCondLst>
                                            <p:cond delay="0"/>
                                          </p:stCondLst>
                                        </p:cTn>
                                        <p:tgtEl>
                                          <p:spTgt spid="3">
                                            <p:txEl>
                                              <p:pRg st="1" end="1"/>
                                            </p:txEl>
                                          </p:spTgt>
                                        </p:tgtEl>
                                        <p:attrNameLst>
                                          <p:attrName>style.visibility</p:attrName>
                                        </p:attrNameLst>
                                      </p:cBhvr>
                                      <p:to>
                                        <p:strVal val="visible"/>
                                      </p:to>
                                    </p:set>
                                    <p:anim calcmode="lin" valueType="num">
                                      <p:cBhvr>
                                        <p:cTn id="3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1"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2"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33" dur="500"/>
                                        <p:tgtEl>
                                          <p:spTgt spid="3">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49" presetClass="entr" presetSubtype="0" decel="100000" fill="hold" grpId="0" nodeType="clickEffect">
                                  <p:stCondLst>
                                    <p:cond delay="0"/>
                                  </p:stCondLst>
                                  <p:childTnLst>
                                    <p:set>
                                      <p:cBhvr>
                                        <p:cTn id="37" dur="1" fill="hold">
                                          <p:stCondLst>
                                            <p:cond delay="0"/>
                                          </p:stCondLst>
                                        </p:cTn>
                                        <p:tgtEl>
                                          <p:spTgt spid="3">
                                            <p:txEl>
                                              <p:pRg st="2" end="2"/>
                                            </p:txEl>
                                          </p:spTgt>
                                        </p:tgtEl>
                                        <p:attrNameLst>
                                          <p:attrName>style.visibility</p:attrName>
                                        </p:attrNameLst>
                                      </p:cBhvr>
                                      <p:to>
                                        <p:strVal val="visible"/>
                                      </p:to>
                                    </p:set>
                                    <p:anim calcmode="lin" valueType="num">
                                      <p:cBhvr>
                                        <p:cTn id="3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0"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41" dur="500"/>
                                        <p:tgtEl>
                                          <p:spTgt spid="3">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49" presetClass="entr" presetSubtype="0" decel="100000" fill="hold" grpId="0" nodeType="clickEffect">
                                  <p:stCondLst>
                                    <p:cond delay="0"/>
                                  </p:stCondLst>
                                  <p:childTnLst>
                                    <p:set>
                                      <p:cBhvr>
                                        <p:cTn id="45" dur="1" fill="hold">
                                          <p:stCondLst>
                                            <p:cond delay="0"/>
                                          </p:stCondLst>
                                        </p:cTn>
                                        <p:tgtEl>
                                          <p:spTgt spid="3">
                                            <p:txEl>
                                              <p:pRg st="3" end="3"/>
                                            </p:txEl>
                                          </p:spTgt>
                                        </p:tgtEl>
                                        <p:attrNameLst>
                                          <p:attrName>style.visibility</p:attrName>
                                        </p:attrNameLst>
                                      </p:cBhvr>
                                      <p:to>
                                        <p:strVal val="visible"/>
                                      </p:to>
                                    </p:set>
                                    <p:anim calcmode="lin" valueType="num">
                                      <p:cBhvr>
                                        <p:cTn id="46"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7"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8"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49" dur="500"/>
                                        <p:tgtEl>
                                          <p:spTgt spid="3">
                                            <p:txEl>
                                              <p:pRg st="3" end="3"/>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49" presetClass="entr" presetSubtype="0" decel="100000" fill="hold" grpId="0" nodeType="click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 calcmode="lin" valueType="num">
                                      <p:cBhvr>
                                        <p:cTn id="54"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55"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56"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57" dur="500"/>
                                        <p:tgtEl>
                                          <p:spTgt spid="3">
                                            <p:txEl>
                                              <p:pRg st="4" end="4"/>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49" presetClass="entr" presetSubtype="0" decel="100000" fill="hold" grpId="0" nodeType="clickEffect">
                                  <p:stCondLst>
                                    <p:cond delay="0"/>
                                  </p:stCondLst>
                                  <p:childTnLst>
                                    <p:set>
                                      <p:cBhvr>
                                        <p:cTn id="61" dur="1" fill="hold">
                                          <p:stCondLst>
                                            <p:cond delay="0"/>
                                          </p:stCondLst>
                                        </p:cTn>
                                        <p:tgtEl>
                                          <p:spTgt spid="3">
                                            <p:txEl>
                                              <p:pRg st="5" end="5"/>
                                            </p:txEl>
                                          </p:spTgt>
                                        </p:tgtEl>
                                        <p:attrNameLst>
                                          <p:attrName>style.visibility</p:attrName>
                                        </p:attrNameLst>
                                      </p:cBhvr>
                                      <p:to>
                                        <p:strVal val="visible"/>
                                      </p:to>
                                    </p:set>
                                    <p:anim calcmode="lin" valueType="num">
                                      <p:cBhvr>
                                        <p:cTn id="6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63"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64"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65" dur="500"/>
                                        <p:tgtEl>
                                          <p:spTgt spid="3">
                                            <p:txEl>
                                              <p:pRg st="5" end="5"/>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49" presetClass="entr" presetSubtype="0" decel="100000" fill="hold" grpId="0" nodeType="clickEffect">
                                  <p:stCondLst>
                                    <p:cond delay="0"/>
                                  </p:stCondLst>
                                  <p:childTnLst>
                                    <p:set>
                                      <p:cBhvr>
                                        <p:cTn id="69" dur="1" fill="hold">
                                          <p:stCondLst>
                                            <p:cond delay="0"/>
                                          </p:stCondLst>
                                        </p:cTn>
                                        <p:tgtEl>
                                          <p:spTgt spid="3">
                                            <p:txEl>
                                              <p:pRg st="6" end="6"/>
                                            </p:txEl>
                                          </p:spTgt>
                                        </p:tgtEl>
                                        <p:attrNameLst>
                                          <p:attrName>style.visibility</p:attrName>
                                        </p:attrNameLst>
                                      </p:cBhvr>
                                      <p:to>
                                        <p:strVal val="visible"/>
                                      </p:to>
                                    </p:set>
                                    <p:anim calcmode="lin" valueType="num">
                                      <p:cBhvr>
                                        <p:cTn id="70"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71" dur="500" fill="hold"/>
                                        <p:tgtEl>
                                          <p:spTgt spid="3">
                                            <p:txEl>
                                              <p:pRg st="6" end="6"/>
                                            </p:txEl>
                                          </p:spTgt>
                                        </p:tgtEl>
                                        <p:attrNameLst>
                                          <p:attrName>ppt_h</p:attrName>
                                        </p:attrNameLst>
                                      </p:cBhvr>
                                      <p:tavLst>
                                        <p:tav tm="0">
                                          <p:val>
                                            <p:fltVal val="0"/>
                                          </p:val>
                                        </p:tav>
                                        <p:tav tm="100000">
                                          <p:val>
                                            <p:strVal val="#ppt_h"/>
                                          </p:val>
                                        </p:tav>
                                      </p:tavLst>
                                    </p:anim>
                                    <p:anim calcmode="lin" valueType="num">
                                      <p:cBhvr>
                                        <p:cTn id="72" dur="500" fill="hold"/>
                                        <p:tgtEl>
                                          <p:spTgt spid="3">
                                            <p:txEl>
                                              <p:pRg st="6" end="6"/>
                                            </p:txEl>
                                          </p:spTgt>
                                        </p:tgtEl>
                                        <p:attrNameLst>
                                          <p:attrName>style.rotation</p:attrName>
                                        </p:attrNameLst>
                                      </p:cBhvr>
                                      <p:tavLst>
                                        <p:tav tm="0">
                                          <p:val>
                                            <p:fltVal val="360"/>
                                          </p:val>
                                        </p:tav>
                                        <p:tav tm="100000">
                                          <p:val>
                                            <p:fltVal val="0"/>
                                          </p:val>
                                        </p:tav>
                                      </p:tavLst>
                                    </p:anim>
                                    <p:animEffect transition="in" filter="fade">
                                      <p:cBhvr>
                                        <p:cTn id="73" dur="500"/>
                                        <p:tgtEl>
                                          <p:spTgt spid="3">
                                            <p:txEl>
                                              <p:pRg st="6" end="6"/>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49" presetClass="entr" presetSubtype="0" decel="100000" fill="hold" grpId="0" nodeType="clickEffect">
                                  <p:stCondLst>
                                    <p:cond delay="0"/>
                                  </p:stCondLst>
                                  <p:childTnLst>
                                    <p:set>
                                      <p:cBhvr>
                                        <p:cTn id="77" dur="1" fill="hold">
                                          <p:stCondLst>
                                            <p:cond delay="0"/>
                                          </p:stCondLst>
                                        </p:cTn>
                                        <p:tgtEl>
                                          <p:spTgt spid="3">
                                            <p:txEl>
                                              <p:pRg st="7" end="7"/>
                                            </p:txEl>
                                          </p:spTgt>
                                        </p:tgtEl>
                                        <p:attrNameLst>
                                          <p:attrName>style.visibility</p:attrName>
                                        </p:attrNameLst>
                                      </p:cBhvr>
                                      <p:to>
                                        <p:strVal val="visible"/>
                                      </p:to>
                                    </p:set>
                                    <p:anim calcmode="lin" valueType="num">
                                      <p:cBhvr>
                                        <p:cTn id="78"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79" dur="500" fill="hold"/>
                                        <p:tgtEl>
                                          <p:spTgt spid="3">
                                            <p:txEl>
                                              <p:pRg st="7" end="7"/>
                                            </p:txEl>
                                          </p:spTgt>
                                        </p:tgtEl>
                                        <p:attrNameLst>
                                          <p:attrName>ppt_h</p:attrName>
                                        </p:attrNameLst>
                                      </p:cBhvr>
                                      <p:tavLst>
                                        <p:tav tm="0">
                                          <p:val>
                                            <p:fltVal val="0"/>
                                          </p:val>
                                        </p:tav>
                                        <p:tav tm="100000">
                                          <p:val>
                                            <p:strVal val="#ppt_h"/>
                                          </p:val>
                                        </p:tav>
                                      </p:tavLst>
                                    </p:anim>
                                    <p:anim calcmode="lin" valueType="num">
                                      <p:cBhvr>
                                        <p:cTn id="80" dur="500" fill="hold"/>
                                        <p:tgtEl>
                                          <p:spTgt spid="3">
                                            <p:txEl>
                                              <p:pRg st="7" end="7"/>
                                            </p:txEl>
                                          </p:spTgt>
                                        </p:tgtEl>
                                        <p:attrNameLst>
                                          <p:attrName>style.rotation</p:attrName>
                                        </p:attrNameLst>
                                      </p:cBhvr>
                                      <p:tavLst>
                                        <p:tav tm="0">
                                          <p:val>
                                            <p:fltVal val="360"/>
                                          </p:val>
                                        </p:tav>
                                        <p:tav tm="100000">
                                          <p:val>
                                            <p:fltVal val="0"/>
                                          </p:val>
                                        </p:tav>
                                      </p:tavLst>
                                    </p:anim>
                                    <p:animEffect transition="in" filter="fade">
                                      <p:cBhvr>
                                        <p:cTn id="8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Байкеры"/>
          <p:cNvPicPr>
            <a:picLocks noChangeAspect="1" noChangeArrowheads="1"/>
          </p:cNvPicPr>
          <p:nvPr/>
        </p:nvPicPr>
        <p:blipFill>
          <a:blip r:embed="rId3"/>
          <a:srcRect/>
          <a:stretch>
            <a:fillRect/>
          </a:stretch>
        </p:blipFill>
        <p:spPr bwMode="auto">
          <a:xfrm>
            <a:off x="285720" y="214290"/>
            <a:ext cx="6097637" cy="3643338"/>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3357554" y="214290"/>
            <a:ext cx="5472122" cy="1143000"/>
          </a:xfrm>
        </p:spPr>
        <p:txBody>
          <a:bodyPr>
            <a:normAutofit fontScale="90000"/>
          </a:bodyPr>
          <a:lstStyle/>
          <a:p>
            <a:r>
              <a:rPr lang="en-US" dirty="0" smtClean="0"/>
              <a:t>Bikers (Motorcyclists)</a:t>
            </a:r>
            <a:endParaRPr lang="ru-RU" dirty="0"/>
          </a:p>
        </p:txBody>
      </p:sp>
      <p:sp>
        <p:nvSpPr>
          <p:cNvPr id="3" name="Содержимое 2"/>
          <p:cNvSpPr>
            <a:spLocks noGrp="1"/>
          </p:cNvSpPr>
          <p:nvPr>
            <p:ph idx="1"/>
          </p:nvPr>
        </p:nvSpPr>
        <p:spPr>
          <a:xfrm>
            <a:off x="285720" y="3929066"/>
            <a:ext cx="8286808" cy="2786082"/>
          </a:xfrm>
        </p:spPr>
        <p:txBody>
          <a:bodyPr>
            <a:normAutofit fontScale="55000" lnSpcReduction="20000"/>
          </a:bodyPr>
          <a:lstStyle/>
          <a:p>
            <a:pPr>
              <a:lnSpc>
                <a:spcPct val="120000"/>
              </a:lnSpc>
            </a:pPr>
            <a:r>
              <a:rPr lang="en-US" dirty="0" smtClean="0">
                <a:latin typeface="Arial Narrow" pitchFamily="34" charset="0"/>
              </a:rPr>
              <a:t>Mums and daddies of modern teenagers for certain remember, how the new direction in music - heavy metal has in the mid-eighties extended. And there were long-haired children, on motorcycles to which even in a head did not come to follow traffic rules. Them began to name bikers.</a:t>
            </a:r>
          </a:p>
          <a:p>
            <a:pPr>
              <a:lnSpc>
                <a:spcPct val="120000"/>
              </a:lnSpc>
            </a:pPr>
            <a:r>
              <a:rPr lang="en-US" dirty="0" smtClean="0">
                <a:latin typeface="Arial Narrow" pitchFamily="34" charset="0"/>
              </a:rPr>
              <a:t>The narrow circle of accepted to itself newcomers only after selection, and is exclusive those who could defend the belief fists. Force and trainings were cultivated, muscles were increased, appearance became more and more frightening.</a:t>
            </a:r>
          </a:p>
          <a:p>
            <a:pPr>
              <a:lnSpc>
                <a:spcPct val="120000"/>
              </a:lnSpc>
            </a:pPr>
            <a:r>
              <a:rPr lang="en-US" dirty="0" smtClean="0">
                <a:latin typeface="Arial Narrow" pitchFamily="34" charset="0"/>
              </a:rPr>
              <a:t>Many bikers really were </a:t>
            </a:r>
            <a:r>
              <a:rPr lang="en-US" dirty="0" err="1" smtClean="0">
                <a:latin typeface="Arial Narrow" pitchFamily="34" charset="0"/>
              </a:rPr>
              <a:t>metallists</a:t>
            </a:r>
            <a:r>
              <a:rPr lang="en-US" dirty="0" smtClean="0">
                <a:latin typeface="Arial Narrow" pitchFamily="34" charset="0"/>
              </a:rPr>
              <a:t>, and at concerts acted even as voluntary protection. A symbol bakers' freedom the Confederation flag became absolute.</a:t>
            </a:r>
          </a:p>
          <a:p>
            <a:pPr>
              <a:lnSpc>
                <a:spcPct val="120000"/>
              </a:lnSpc>
            </a:pPr>
            <a:r>
              <a:rPr lang="en-US" dirty="0" smtClean="0">
                <a:latin typeface="Arial Narrow" pitchFamily="34" charset="0"/>
              </a:rPr>
              <a:t>However to imitate bikers of the West, it is necessary to have a good material prosperity. Besides, having motorcycles, their owners cannot correct elementary breakages. And after all ability to put in order "horse" is the integral element of subculture.</a:t>
            </a:r>
            <a:endParaRPr lang="ru-RU" dirty="0">
              <a:latin typeface="Arial Narrow" pitchFamily="34" charset="0"/>
            </a:endParaRPr>
          </a:p>
        </p:txBody>
      </p:sp>
    </p:spTree>
  </p:cSld>
  <p:clrMapOvr>
    <a:masterClrMapping/>
  </p:clrMapOvr>
  <p:transition>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 calcmode="lin" valueType="num">
                                      <p:cBhvr>
                                        <p:cTn id="7" dur="500" fill="hold"/>
                                        <p:tgtEl>
                                          <p:spTgt spid="39938"/>
                                        </p:tgtEl>
                                        <p:attrNameLst>
                                          <p:attrName>ppt_w</p:attrName>
                                        </p:attrNameLst>
                                      </p:cBhvr>
                                      <p:tavLst>
                                        <p:tav tm="0">
                                          <p:val>
                                            <p:strVal val="#ppt_w*2.5"/>
                                          </p:val>
                                        </p:tav>
                                        <p:tav tm="100000">
                                          <p:val>
                                            <p:strVal val="#ppt_w"/>
                                          </p:val>
                                        </p:tav>
                                      </p:tavLst>
                                    </p:anim>
                                    <p:anim calcmode="lin" valueType="num">
                                      <p:cBhvr>
                                        <p:cTn id="8" dur="500" fill="hold"/>
                                        <p:tgtEl>
                                          <p:spTgt spid="39938"/>
                                        </p:tgtEl>
                                        <p:attrNameLst>
                                          <p:attrName>ppt_h</p:attrName>
                                        </p:attrNameLst>
                                      </p:cBhvr>
                                      <p:tavLst>
                                        <p:tav tm="0">
                                          <p:val>
                                            <p:strVal val="#ppt_h*0.01"/>
                                          </p:val>
                                        </p:tav>
                                        <p:tav tm="100000">
                                          <p:val>
                                            <p:strVal val="#ppt_h"/>
                                          </p:val>
                                        </p:tav>
                                      </p:tavLst>
                                    </p:anim>
                                    <p:anim calcmode="lin" valueType="num">
                                      <p:cBhvr>
                                        <p:cTn id="9" dur="500" fill="hold"/>
                                        <p:tgtEl>
                                          <p:spTgt spid="39938"/>
                                        </p:tgtEl>
                                        <p:attrNameLst>
                                          <p:attrName>ppt_x</p:attrName>
                                        </p:attrNameLst>
                                      </p:cBhvr>
                                      <p:tavLst>
                                        <p:tav tm="0">
                                          <p:val>
                                            <p:strVal val="#ppt_x"/>
                                          </p:val>
                                        </p:tav>
                                        <p:tav tm="100000">
                                          <p:val>
                                            <p:strVal val="#ppt_x"/>
                                          </p:val>
                                        </p:tav>
                                      </p:tavLst>
                                    </p:anim>
                                    <p:anim calcmode="lin" valueType="num">
                                      <p:cBhvr>
                                        <p:cTn id="10" dur="500" fill="hold"/>
                                        <p:tgtEl>
                                          <p:spTgt spid="39938"/>
                                        </p:tgtEl>
                                        <p:attrNameLst>
                                          <p:attrName>ppt_y</p:attrName>
                                        </p:attrNameLst>
                                      </p:cBhvr>
                                      <p:tavLst>
                                        <p:tav tm="0">
                                          <p:val>
                                            <p:strVal val="#ppt_h+1"/>
                                          </p:val>
                                        </p:tav>
                                        <p:tav tm="100000">
                                          <p:val>
                                            <p:strVal val="#ppt_y"/>
                                          </p:val>
                                        </p:tav>
                                      </p:tavLst>
                                    </p:anim>
                                    <p:animEffect transition="in" filter="fade">
                                      <p:cBhvr>
                                        <p:cTn id="11" dur="500"/>
                                        <p:tgtEl>
                                          <p:spTgt spid="39938"/>
                                        </p:tgtEl>
                                      </p:cBhvr>
                                    </p:animEffect>
                                  </p:childTnLst>
                                </p:cTn>
                              </p:par>
                            </p:childTnLst>
                          </p:cTn>
                        </p:par>
                      </p:childTnLst>
                    </p:cTn>
                  </p:par>
                  <p:par>
                    <p:cTn id="12" fill="hold">
                      <p:stCondLst>
                        <p:cond delay="indefinite"/>
                      </p:stCondLst>
                      <p:childTnLst>
                        <p:par>
                          <p:cTn id="13" fill="hold">
                            <p:stCondLst>
                              <p:cond delay="0"/>
                            </p:stCondLst>
                            <p:childTnLst>
                              <p:par>
                                <p:cTn id="14" presetID="50" presetClass="entr" presetSubtype="0" decel="10000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1000" fill="hold"/>
                                        <p:tgtEl>
                                          <p:spTgt spid="2"/>
                                        </p:tgtEl>
                                        <p:attrNameLst>
                                          <p:attrName>ppt_w</p:attrName>
                                        </p:attrNameLst>
                                      </p:cBhvr>
                                      <p:tavLst>
                                        <p:tav tm="0">
                                          <p:val>
                                            <p:strVal val="#ppt_w+.3"/>
                                          </p:val>
                                        </p:tav>
                                        <p:tav tm="100000">
                                          <p:val>
                                            <p:strVal val="#ppt_w"/>
                                          </p:val>
                                        </p:tav>
                                      </p:tavLst>
                                    </p:anim>
                                    <p:anim calcmode="lin" valueType="num">
                                      <p:cBhvr>
                                        <p:cTn id="17" dur="1000" fill="hold"/>
                                        <p:tgtEl>
                                          <p:spTgt spid="2"/>
                                        </p:tgtEl>
                                        <p:attrNameLst>
                                          <p:attrName>ppt_h</p:attrName>
                                        </p:attrNameLst>
                                      </p:cBhvr>
                                      <p:tavLst>
                                        <p:tav tm="0">
                                          <p:val>
                                            <p:strVal val="#ppt_h"/>
                                          </p:val>
                                        </p:tav>
                                        <p:tav tm="100000">
                                          <p:val>
                                            <p:strVal val="#ppt_h"/>
                                          </p:val>
                                        </p:tav>
                                      </p:tavLst>
                                    </p:anim>
                                    <p:animEffect transition="in" filter="fade">
                                      <p:cBhvr>
                                        <p:cTn id="18" dur="10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from="(-#ppt_w/2)" to="(#ppt_x)" calcmode="lin" valueType="num">
                                      <p:cBhvr>
                                        <p:cTn id="23" dur="600" fill="hold">
                                          <p:stCondLst>
                                            <p:cond delay="0"/>
                                          </p:stCondLst>
                                        </p:cTn>
                                        <p:tgtEl>
                                          <p:spTgt spid="3">
                                            <p:txEl>
                                              <p:pRg st="0" end="0"/>
                                            </p:txEl>
                                          </p:spTgt>
                                        </p:tgtEl>
                                        <p:attrNameLst>
                                          <p:attrName>ppt_x</p:attrName>
                                        </p:attrNameLst>
                                      </p:cBhvr>
                                    </p:anim>
                                    <p:anim from="0" to="-1.0" calcmode="lin" valueType="num">
                                      <p:cBhvr>
                                        <p:cTn id="24" dur="200" decel="50000" autoRev="1" fill="hold">
                                          <p:stCondLst>
                                            <p:cond delay="600"/>
                                          </p:stCondLst>
                                        </p:cTn>
                                        <p:tgtEl>
                                          <p:spTgt spid="3">
                                            <p:txEl>
                                              <p:pRg st="0" end="0"/>
                                            </p:txEl>
                                          </p:spTgt>
                                        </p:tgtEl>
                                        <p:attrNameLst>
                                          <p:attrName>xshear</p:attrName>
                                        </p:attrNameLst>
                                      </p:cBhvr>
                                    </p:anim>
                                    <p:animScale>
                                      <p:cBhvr>
                                        <p:cTn id="25" dur="200" decel="100000" autoRev="1" fill="hold">
                                          <p:stCondLst>
                                            <p:cond delay="600"/>
                                          </p:stCondLst>
                                        </p:cTn>
                                        <p:tgtEl>
                                          <p:spTgt spid="3">
                                            <p:txEl>
                                              <p:pRg st="0" end="0"/>
                                            </p:txEl>
                                          </p:spTgt>
                                        </p:tgtEl>
                                      </p:cBhvr>
                                      <p:from x="100000" y="100000"/>
                                      <p:to x="80000" y="100000"/>
                                    </p:animScale>
                                    <p:anim by="(#ppt_h/3+#ppt_w*0.1)" calcmode="lin" valueType="num">
                                      <p:cBhvr additive="sum">
                                        <p:cTn id="26"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from="(-#ppt_w/2)" to="(#ppt_x)" calcmode="lin" valueType="num">
                                      <p:cBhvr>
                                        <p:cTn id="31" dur="600" fill="hold">
                                          <p:stCondLst>
                                            <p:cond delay="0"/>
                                          </p:stCondLst>
                                        </p:cTn>
                                        <p:tgtEl>
                                          <p:spTgt spid="3">
                                            <p:txEl>
                                              <p:pRg st="1" end="1"/>
                                            </p:txEl>
                                          </p:spTgt>
                                        </p:tgtEl>
                                        <p:attrNameLst>
                                          <p:attrName>ppt_x</p:attrName>
                                        </p:attrNameLst>
                                      </p:cBhvr>
                                    </p:anim>
                                    <p:anim from="0" to="-1.0" calcmode="lin" valueType="num">
                                      <p:cBhvr>
                                        <p:cTn id="32" dur="200" decel="50000" autoRev="1" fill="hold">
                                          <p:stCondLst>
                                            <p:cond delay="600"/>
                                          </p:stCondLst>
                                        </p:cTn>
                                        <p:tgtEl>
                                          <p:spTgt spid="3">
                                            <p:txEl>
                                              <p:pRg st="1" end="1"/>
                                            </p:txEl>
                                          </p:spTgt>
                                        </p:tgtEl>
                                        <p:attrNameLst>
                                          <p:attrName>xshear</p:attrName>
                                        </p:attrNameLst>
                                      </p:cBhvr>
                                    </p:anim>
                                    <p:animScale>
                                      <p:cBhvr>
                                        <p:cTn id="33" dur="200" decel="100000" autoRev="1" fill="hold">
                                          <p:stCondLst>
                                            <p:cond delay="600"/>
                                          </p:stCondLst>
                                        </p:cTn>
                                        <p:tgtEl>
                                          <p:spTgt spid="3">
                                            <p:txEl>
                                              <p:pRg st="1" end="1"/>
                                            </p:txEl>
                                          </p:spTgt>
                                        </p:tgtEl>
                                      </p:cBhvr>
                                      <p:from x="100000" y="100000"/>
                                      <p:to x="80000" y="100000"/>
                                    </p:animScale>
                                    <p:anim by="(#ppt_h/3+#ppt_w*0.1)" calcmode="lin" valueType="num">
                                      <p:cBhvr additive="sum">
                                        <p:cTn id="34"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from="(-#ppt_w/2)" to="(#ppt_x)" calcmode="lin" valueType="num">
                                      <p:cBhvr>
                                        <p:cTn id="39" dur="600" fill="hold">
                                          <p:stCondLst>
                                            <p:cond delay="0"/>
                                          </p:stCondLst>
                                        </p:cTn>
                                        <p:tgtEl>
                                          <p:spTgt spid="3">
                                            <p:txEl>
                                              <p:pRg st="2" end="2"/>
                                            </p:txEl>
                                          </p:spTgt>
                                        </p:tgtEl>
                                        <p:attrNameLst>
                                          <p:attrName>ppt_x</p:attrName>
                                        </p:attrNameLst>
                                      </p:cBhvr>
                                    </p:anim>
                                    <p:anim from="0" to="-1.0" calcmode="lin" valueType="num">
                                      <p:cBhvr>
                                        <p:cTn id="40" dur="200" decel="50000" autoRev="1" fill="hold">
                                          <p:stCondLst>
                                            <p:cond delay="600"/>
                                          </p:stCondLst>
                                        </p:cTn>
                                        <p:tgtEl>
                                          <p:spTgt spid="3">
                                            <p:txEl>
                                              <p:pRg st="2" end="2"/>
                                            </p:txEl>
                                          </p:spTgt>
                                        </p:tgtEl>
                                        <p:attrNameLst>
                                          <p:attrName>xshear</p:attrName>
                                        </p:attrNameLst>
                                      </p:cBhvr>
                                    </p:anim>
                                    <p:animScale>
                                      <p:cBhvr>
                                        <p:cTn id="41" dur="200" decel="100000" autoRev="1" fill="hold">
                                          <p:stCondLst>
                                            <p:cond delay="600"/>
                                          </p:stCondLst>
                                        </p:cTn>
                                        <p:tgtEl>
                                          <p:spTgt spid="3">
                                            <p:txEl>
                                              <p:pRg st="2" end="2"/>
                                            </p:txEl>
                                          </p:spTgt>
                                        </p:tgtEl>
                                      </p:cBhvr>
                                      <p:from x="100000" y="100000"/>
                                      <p:to x="80000" y="100000"/>
                                    </p:animScale>
                                    <p:anim by="(#ppt_h/3+#ppt_w*0.1)" calcmode="lin" valueType="num">
                                      <p:cBhvr additive="sum">
                                        <p:cTn id="42"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43" fill="hold">
                      <p:stCondLst>
                        <p:cond delay="indefinite"/>
                      </p:stCondLst>
                      <p:childTnLst>
                        <p:par>
                          <p:cTn id="44" fill="hold">
                            <p:stCondLst>
                              <p:cond delay="0"/>
                            </p:stCondLst>
                            <p:childTnLst>
                              <p:par>
                                <p:cTn id="45" presetID="34" presetClass="entr" presetSubtype="0" fill="hold" grpId="0" nodeType="click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anim from="(-#ppt_w/2)" to="(#ppt_x)" calcmode="lin" valueType="num">
                                      <p:cBhvr>
                                        <p:cTn id="47" dur="600" fill="hold">
                                          <p:stCondLst>
                                            <p:cond delay="0"/>
                                          </p:stCondLst>
                                        </p:cTn>
                                        <p:tgtEl>
                                          <p:spTgt spid="3">
                                            <p:txEl>
                                              <p:pRg st="3" end="3"/>
                                            </p:txEl>
                                          </p:spTgt>
                                        </p:tgtEl>
                                        <p:attrNameLst>
                                          <p:attrName>ppt_x</p:attrName>
                                        </p:attrNameLst>
                                      </p:cBhvr>
                                    </p:anim>
                                    <p:anim from="0" to="-1.0" calcmode="lin" valueType="num">
                                      <p:cBhvr>
                                        <p:cTn id="48" dur="200" decel="50000" autoRev="1" fill="hold">
                                          <p:stCondLst>
                                            <p:cond delay="600"/>
                                          </p:stCondLst>
                                        </p:cTn>
                                        <p:tgtEl>
                                          <p:spTgt spid="3">
                                            <p:txEl>
                                              <p:pRg st="3" end="3"/>
                                            </p:txEl>
                                          </p:spTgt>
                                        </p:tgtEl>
                                        <p:attrNameLst>
                                          <p:attrName>xshear</p:attrName>
                                        </p:attrNameLst>
                                      </p:cBhvr>
                                    </p:anim>
                                    <p:animScale>
                                      <p:cBhvr>
                                        <p:cTn id="49" dur="200" decel="100000" autoRev="1" fill="hold">
                                          <p:stCondLst>
                                            <p:cond delay="600"/>
                                          </p:stCondLst>
                                        </p:cTn>
                                        <p:tgtEl>
                                          <p:spTgt spid="3">
                                            <p:txEl>
                                              <p:pRg st="3" end="3"/>
                                            </p:txEl>
                                          </p:spTgt>
                                        </p:tgtEl>
                                      </p:cBhvr>
                                      <p:from x="100000" y="100000"/>
                                      <p:to x="80000" y="100000"/>
                                    </p:animScale>
                                    <p:anim by="(#ppt_h/3+#ppt_w*0.1)" calcmode="lin" valueType="num">
                                      <p:cBhvr additive="sum">
                                        <p:cTn id="50" dur="200" decel="100000" autoRev="1" fill="hold">
                                          <p:stCondLst>
                                            <p:cond delay="600"/>
                                          </p:stCondLst>
                                        </p:cTn>
                                        <p:tgtEl>
                                          <p:spTgt spid="3">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Мотоциклисты"/>
          <p:cNvPicPr>
            <a:picLocks noChangeAspect="1" noChangeArrowheads="1"/>
          </p:cNvPicPr>
          <p:nvPr/>
        </p:nvPicPr>
        <p:blipFill>
          <a:blip r:embed="rId3"/>
          <a:srcRect/>
          <a:stretch>
            <a:fillRect/>
          </a:stretch>
        </p:blipFill>
        <p:spPr bwMode="auto">
          <a:xfrm rot="1571927">
            <a:off x="4368264" y="781041"/>
            <a:ext cx="4286280" cy="3214710"/>
          </a:xfrm>
          <a:prstGeom prst="rect">
            <a:avLst/>
          </a:prstGeom>
          <a:ln>
            <a:noFill/>
          </a:ln>
          <a:effectLst>
            <a:softEdge rad="112500"/>
          </a:effectLst>
        </p:spPr>
      </p:pic>
      <p:sp>
        <p:nvSpPr>
          <p:cNvPr id="3" name="Содержимое 2"/>
          <p:cNvSpPr>
            <a:spLocks noGrp="1"/>
          </p:cNvSpPr>
          <p:nvPr>
            <p:ph idx="1"/>
          </p:nvPr>
        </p:nvSpPr>
        <p:spPr>
          <a:xfrm>
            <a:off x="428596" y="2977508"/>
            <a:ext cx="8186766" cy="3880492"/>
          </a:xfrm>
        </p:spPr>
        <p:txBody>
          <a:bodyPr>
            <a:normAutofit fontScale="55000" lnSpcReduction="20000"/>
          </a:bodyPr>
          <a:lstStyle/>
          <a:p>
            <a:r>
              <a:rPr lang="ru-RU" sz="3300" dirty="0" smtClean="0"/>
              <a:t>Мамы и папы современных подростков наверняка помнят, как в середине 80-х распространилось новое направление в музыке — </a:t>
            </a:r>
            <a:r>
              <a:rPr lang="ru-RU" sz="3300" dirty="0" err="1" smtClean="0"/>
              <a:t>хэви-металл</a:t>
            </a:r>
            <a:r>
              <a:rPr lang="ru-RU" sz="3300" dirty="0" smtClean="0"/>
              <a:t>. А еще появились длинноволосые ребята, на мотоциклах и в косухах, которым даже в голову не приходило следовать правилам дорожного движения. Их стали называть </a:t>
            </a:r>
            <a:r>
              <a:rPr lang="ru-RU" sz="3300" dirty="0" err="1" smtClean="0"/>
              <a:t>байкерами</a:t>
            </a:r>
            <a:r>
              <a:rPr lang="ru-RU" sz="3300" dirty="0" smtClean="0"/>
              <a:t>.</a:t>
            </a:r>
          </a:p>
          <a:p>
            <a:r>
              <a:rPr lang="ru-RU" sz="3300" dirty="0" smtClean="0"/>
              <a:t>Узкий круг «своих» принимал к себе новеньких только после отбора, и исключительно тех, кто мог отстоять свои убеждения кулаками. Сила и тренировки культивировались, мускулы наращивались, внешний вид становился все более устрашающим.</a:t>
            </a:r>
          </a:p>
          <a:p>
            <a:r>
              <a:rPr lang="ru-RU" sz="3300" dirty="0" smtClean="0"/>
              <a:t>Многие </a:t>
            </a:r>
            <a:r>
              <a:rPr lang="ru-RU" sz="3300" dirty="0" err="1" smtClean="0"/>
              <a:t>байкеры</a:t>
            </a:r>
            <a:r>
              <a:rPr lang="ru-RU" sz="3300" dirty="0" smtClean="0"/>
              <a:t> действительно были металлистами, а на концертах выступали даже добровольной охраной. Символом абсолютной </a:t>
            </a:r>
            <a:r>
              <a:rPr lang="ru-RU" sz="3300" dirty="0" err="1" smtClean="0"/>
              <a:t>байкерской</a:t>
            </a:r>
            <a:r>
              <a:rPr lang="ru-RU" sz="3300" dirty="0" smtClean="0"/>
              <a:t> свободы стал флаг Конфедерации.</a:t>
            </a:r>
          </a:p>
          <a:p>
            <a:r>
              <a:rPr lang="ru-RU" sz="3300" dirty="0" smtClean="0"/>
              <a:t>Однако для того, чтобы подражать </a:t>
            </a:r>
            <a:r>
              <a:rPr lang="ru-RU" sz="3300" dirty="0" err="1" smtClean="0"/>
              <a:t>байкерам</a:t>
            </a:r>
            <a:r>
              <a:rPr lang="ru-RU" sz="3300" dirty="0" smtClean="0"/>
              <a:t> Запада, нужно иметь хороший материальный достаток. Кроме того, имея мотоциклы, их владельцы не могут исправить элементарные поломки. А ведь умение привести в порядок своего «коня» является неотъемлемым элементом субкультуры.</a:t>
            </a:r>
          </a:p>
          <a:p>
            <a:endParaRPr lang="ru-RU"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41986"/>
                                        </p:tgtEl>
                                        <p:attrNameLst>
                                          <p:attrName>style.visibility</p:attrName>
                                        </p:attrNameLst>
                                      </p:cBhvr>
                                      <p:to>
                                        <p:strVal val="visible"/>
                                      </p:to>
                                    </p:set>
                                    <p:anim calcmode="lin" valueType="num">
                                      <p:cBhvr>
                                        <p:cTn id="7" dur="500" fill="hold"/>
                                        <p:tgtEl>
                                          <p:spTgt spid="41986"/>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41986"/>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41986"/>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41986"/>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34" dur="5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1285860"/>
            <a:ext cx="4257676" cy="1143000"/>
          </a:xfrm>
        </p:spPr>
        <p:txBody>
          <a:bodyPr>
            <a:normAutofit/>
          </a:bodyPr>
          <a:lstStyle/>
          <a:p>
            <a:r>
              <a:rPr lang="en-US" dirty="0" err="1" smtClean="0"/>
              <a:t>Ecologysts</a:t>
            </a:r>
            <a:endParaRPr lang="ru-RU" dirty="0"/>
          </a:p>
        </p:txBody>
      </p:sp>
      <p:sp>
        <p:nvSpPr>
          <p:cNvPr id="3" name="Содержимое 2"/>
          <p:cNvSpPr>
            <a:spLocks noGrp="1"/>
          </p:cNvSpPr>
          <p:nvPr>
            <p:ph idx="1"/>
          </p:nvPr>
        </p:nvSpPr>
        <p:spPr>
          <a:xfrm>
            <a:off x="357158" y="3500438"/>
            <a:ext cx="8501122" cy="3114684"/>
          </a:xfrm>
        </p:spPr>
        <p:txBody>
          <a:bodyPr>
            <a:normAutofit fontScale="70000" lnSpcReduction="20000"/>
          </a:bodyPr>
          <a:lstStyle/>
          <a:p>
            <a:r>
              <a:rPr lang="en-US" dirty="0" smtClean="0"/>
              <a:t>Such youth movements protecting environment, in Russia are unpopular and small (only 4 %), even in Chernobyl. Actions of Russian "Greenpeace" generally are inefficient and are imitation the West. Such movements are convenient for forming at official structures: independently exist they cannot because of material difficulties and legal obstacles.</a:t>
            </a:r>
            <a:endParaRPr lang="ru-RU" dirty="0" smtClean="0"/>
          </a:p>
          <a:p>
            <a:r>
              <a:rPr lang="ru-RU" dirty="0" smtClean="0"/>
              <a:t>Такие молодежные движения, защищающие окружающую среду, в России непопулярны и малочисленны (всего 4%), даже в Чернобыле. Акции российского «Гринписа» по большей части неэффективны и являются подражанием Западу. Такие движения удобно формировать при официальных структурах: самостоятельно существовать они не могут из-за материальных трудностей и правовых препятствий.</a:t>
            </a:r>
          </a:p>
          <a:p>
            <a:endParaRPr lang="ru-RU" dirty="0"/>
          </a:p>
        </p:txBody>
      </p:sp>
      <p:pic>
        <p:nvPicPr>
          <p:cNvPr id="46081" name="Picture 1" descr="C:\Documents and Settings\Евгений\Рабочий стол\.jpg_427_08.jpg"/>
          <p:cNvPicPr>
            <a:picLocks noChangeAspect="1" noChangeArrowheads="1"/>
          </p:cNvPicPr>
          <p:nvPr/>
        </p:nvPicPr>
        <p:blipFill>
          <a:blip r:embed="rId3"/>
          <a:srcRect/>
          <a:stretch>
            <a:fillRect/>
          </a:stretch>
        </p:blipFill>
        <p:spPr bwMode="auto">
          <a:xfrm>
            <a:off x="4786314" y="214290"/>
            <a:ext cx="4067175" cy="328612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19" presetClass="entr" presetSubtype="1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p:cTn id="16" dur="5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7" dur="5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19" presetClass="entr" presetSubtype="1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3" dur="5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46081"/>
                                        </p:tgtEl>
                                        <p:attrNameLst>
                                          <p:attrName>style.visibility</p:attrName>
                                        </p:attrNameLst>
                                      </p:cBhvr>
                                      <p:to>
                                        <p:strVal val="visible"/>
                                      </p:to>
                                    </p:set>
                                    <p:anim calcmode="lin" valueType="num">
                                      <p:cBhvr>
                                        <p:cTn id="28" dur="1000" fill="hold"/>
                                        <p:tgtEl>
                                          <p:spTgt spid="46081"/>
                                        </p:tgtEl>
                                        <p:attrNameLst>
                                          <p:attrName>ppt_w</p:attrName>
                                        </p:attrNameLst>
                                      </p:cBhvr>
                                      <p:tavLst>
                                        <p:tav tm="0">
                                          <p:val>
                                            <p:strVal val="#ppt_w*0.70"/>
                                          </p:val>
                                        </p:tav>
                                        <p:tav tm="100000">
                                          <p:val>
                                            <p:strVal val="#ppt_w"/>
                                          </p:val>
                                        </p:tav>
                                      </p:tavLst>
                                    </p:anim>
                                    <p:anim calcmode="lin" valueType="num">
                                      <p:cBhvr>
                                        <p:cTn id="29" dur="1000" fill="hold"/>
                                        <p:tgtEl>
                                          <p:spTgt spid="46081"/>
                                        </p:tgtEl>
                                        <p:attrNameLst>
                                          <p:attrName>ppt_h</p:attrName>
                                        </p:attrNameLst>
                                      </p:cBhvr>
                                      <p:tavLst>
                                        <p:tav tm="0">
                                          <p:val>
                                            <p:strVal val="#ppt_h"/>
                                          </p:val>
                                        </p:tav>
                                        <p:tav tm="100000">
                                          <p:val>
                                            <p:strVal val="#ppt_h"/>
                                          </p:val>
                                        </p:tav>
                                      </p:tavLst>
                                    </p:anim>
                                    <p:animEffect transition="in" filter="fade">
                                      <p:cBhvr>
                                        <p:cTn id="30" dur="1000"/>
                                        <p:tgtEl>
                                          <p:spTgt spid="460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Рэппер"/>
          <p:cNvPicPr>
            <a:picLocks noChangeAspect="1" noChangeArrowheads="1"/>
          </p:cNvPicPr>
          <p:nvPr/>
        </p:nvPicPr>
        <p:blipFill>
          <a:blip r:embed="rId3"/>
          <a:srcRect/>
          <a:stretch>
            <a:fillRect/>
          </a:stretch>
        </p:blipFill>
        <p:spPr bwMode="auto">
          <a:xfrm>
            <a:off x="4214810" y="357166"/>
            <a:ext cx="4714908" cy="37483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Заголовок 1"/>
          <p:cNvSpPr>
            <a:spLocks noGrp="1"/>
          </p:cNvSpPr>
          <p:nvPr>
            <p:ph type="title"/>
          </p:nvPr>
        </p:nvSpPr>
        <p:spPr>
          <a:xfrm>
            <a:off x="357158" y="714356"/>
            <a:ext cx="3643338" cy="1143000"/>
          </a:xfrm>
        </p:spPr>
        <p:txBody>
          <a:bodyPr>
            <a:noAutofit/>
          </a:bodyPr>
          <a:lstStyle/>
          <a:p>
            <a:r>
              <a:rPr lang="en-US" sz="480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Niagara Engraved" pitchFamily="82" charset="0"/>
              </a:rPr>
              <a:t>Hip-Hop subculture</a:t>
            </a:r>
            <a:endParaRPr lang="ru-RU" sz="480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Содержимое 2"/>
          <p:cNvSpPr>
            <a:spLocks noGrp="1"/>
          </p:cNvSpPr>
          <p:nvPr>
            <p:ph idx="1"/>
          </p:nvPr>
        </p:nvSpPr>
        <p:spPr>
          <a:xfrm>
            <a:off x="142844" y="2357430"/>
            <a:ext cx="8858312" cy="4329130"/>
          </a:xfrm>
        </p:spPr>
        <p:txBody>
          <a:bodyPr>
            <a:normAutofit fontScale="70000" lnSpcReduction="20000"/>
          </a:bodyPr>
          <a:lstStyle/>
          <a:p>
            <a:r>
              <a:rPr lang="en-US" dirty="0" smtClean="0">
                <a:effectLst>
                  <a:outerShdw blurRad="38100" dist="38100" dir="2700000" algn="tl">
                    <a:srgbClr val="000000">
                      <a:alpha val="43137"/>
                    </a:srgbClr>
                  </a:outerShdw>
                </a:effectLst>
              </a:rPr>
              <a:t>Among the Russian teenage communities the grouping hip-hopers has appeared for a long time and, probably, for a long time.</a:t>
            </a:r>
          </a:p>
          <a:p>
            <a:r>
              <a:rPr lang="en-US" dirty="0" smtClean="0">
                <a:effectLst>
                  <a:outerShdw blurRad="38100" dist="38100" dir="2700000" algn="tl">
                    <a:srgbClr val="000000">
                      <a:alpha val="43137"/>
                    </a:srgbClr>
                  </a:outerShdw>
                </a:effectLst>
              </a:rPr>
              <a:t>When someone starts to speak about hip-hop, at once there is an association with street. It is considered, what is it the direction was born in streets of color quarters of the USA.</a:t>
            </a:r>
          </a:p>
          <a:p>
            <a:r>
              <a:rPr lang="en-US" dirty="0" smtClean="0">
                <a:effectLst>
                  <a:outerShdw blurRad="38100" dist="38100" dir="2700000" algn="tl">
                    <a:srgbClr val="000000">
                      <a:alpha val="43137"/>
                    </a:srgbClr>
                  </a:outerShdw>
                </a:effectLst>
              </a:rPr>
              <a:t>Other words which for a long time already on hearing and often are used among teenagers are recollected also: "break-dance", "rap", «</a:t>
            </a:r>
            <a:r>
              <a:rPr lang="en-US" dirty="0" err="1" smtClean="0">
                <a:effectLst>
                  <a:outerShdw blurRad="38100" dist="38100" dir="2700000" algn="tl">
                    <a:srgbClr val="000000">
                      <a:alpha val="43137"/>
                    </a:srgbClr>
                  </a:outerShdw>
                </a:effectLst>
              </a:rPr>
              <a:t>graffity</a:t>
            </a:r>
            <a:r>
              <a:rPr lang="en-US" dirty="0" smtClean="0">
                <a:effectLst>
                  <a:outerShdw blurRad="38100" dist="38100" dir="2700000" algn="tl">
                    <a:srgbClr val="000000">
                      <a:alpha val="43137"/>
                    </a:srgbClr>
                  </a:outerShdw>
                </a:effectLst>
              </a:rPr>
              <a:t>», "</a:t>
            </a:r>
            <a:r>
              <a:rPr lang="en-US" dirty="0" err="1" smtClean="0">
                <a:effectLst>
                  <a:outerShdw blurRad="38100" dist="38100" dir="2700000" algn="tl">
                    <a:srgbClr val="000000">
                      <a:alpha val="43137"/>
                    </a:srgbClr>
                  </a:outerShdw>
                </a:effectLst>
              </a:rPr>
              <a:t>dj</a:t>
            </a:r>
            <a:r>
              <a:rPr lang="en-US" dirty="0" smtClean="0">
                <a:effectLst>
                  <a:outerShdw blurRad="38100" dist="38100" dir="2700000" algn="tl">
                    <a:srgbClr val="000000">
                      <a:alpha val="43137"/>
                    </a:srgbClr>
                  </a:outerShdw>
                </a:effectLst>
              </a:rPr>
              <a:t>" and even «</a:t>
            </a:r>
            <a:r>
              <a:rPr lang="en-US" dirty="0" err="1" smtClean="0">
                <a:effectLst>
                  <a:outerShdw blurRad="38100" dist="38100" dir="2700000" algn="tl">
                    <a:srgbClr val="000000">
                      <a:alpha val="43137"/>
                    </a:srgbClr>
                  </a:outerShdw>
                </a:effectLst>
              </a:rPr>
              <a:t>streetball</a:t>
            </a:r>
            <a:r>
              <a:rPr lang="en-US" dirty="0" smtClean="0">
                <a:effectLst>
                  <a:outerShdw blurRad="38100" dist="38100" dir="2700000" algn="tl">
                    <a:srgbClr val="000000">
                      <a:alpha val="43137"/>
                    </a:srgbClr>
                  </a:outerShdw>
                </a:effectLst>
              </a:rPr>
              <a:t>» (street football) and «rolling» (driving on rollers). "Subgroups" hip-hop are various, probably for this reason the given subculture has captured enough wide ranges of youth in Russia.</a:t>
            </a:r>
          </a:p>
          <a:p>
            <a:r>
              <a:rPr lang="en-US" dirty="0" smtClean="0"/>
              <a:t>Now the direction is supported by public authorities and becomes more and more popular and on a scene. This youth subculture is opposed to criminal teenage groupings since "fights" here are </a:t>
            </a:r>
            <a:r>
              <a:rPr lang="en-US" dirty="0" err="1" smtClean="0"/>
              <a:t>propagandised</a:t>
            </a:r>
            <a:r>
              <a:rPr lang="en-US" dirty="0" smtClean="0"/>
              <a:t> to establish on purpose exclusively who owns </a:t>
            </a:r>
            <a:r>
              <a:rPr lang="en-US" dirty="0" err="1" smtClean="0"/>
              <a:t>technics</a:t>
            </a:r>
            <a:r>
              <a:rPr lang="en-US" dirty="0" smtClean="0"/>
              <a:t> of this or that of dancing directions is better.</a:t>
            </a:r>
            <a:endParaRPr lang="ru-RU" dirty="0">
              <a:effectLst>
                <a:outerShdw blurRad="38100" dist="38100" dir="2700000" algn="tl">
                  <a:srgbClr val="000000">
                    <a:alpha val="43137"/>
                  </a:srgbClr>
                </a:outerShdw>
              </a:effectLst>
            </a:endParaRPr>
          </a:p>
        </p:txBody>
      </p:sp>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4034"/>
                                        </p:tgtEl>
                                        <p:attrNameLst>
                                          <p:attrName>style.visibility</p:attrName>
                                        </p:attrNameLst>
                                      </p:cBhvr>
                                      <p:to>
                                        <p:strVal val="visible"/>
                                      </p:to>
                                    </p:set>
                                    <p:anim calcmode="lin" valueType="num">
                                      <p:cBhvr>
                                        <p:cTn id="7" dur="500" fill="hold"/>
                                        <p:tgtEl>
                                          <p:spTgt spid="44034"/>
                                        </p:tgtEl>
                                        <p:attrNameLst>
                                          <p:attrName>ppt_w</p:attrName>
                                        </p:attrNameLst>
                                      </p:cBhvr>
                                      <p:tavLst>
                                        <p:tav tm="0">
                                          <p:val>
                                            <p:fltVal val="0"/>
                                          </p:val>
                                        </p:tav>
                                        <p:tav tm="100000">
                                          <p:val>
                                            <p:strVal val="#ppt_w"/>
                                          </p:val>
                                        </p:tav>
                                      </p:tavLst>
                                    </p:anim>
                                    <p:anim calcmode="lin" valueType="num">
                                      <p:cBhvr>
                                        <p:cTn id="8" dur="500" fill="hold"/>
                                        <p:tgtEl>
                                          <p:spTgt spid="44034"/>
                                        </p:tgtEl>
                                        <p:attrNameLst>
                                          <p:attrName>ppt_h</p:attrName>
                                        </p:attrNameLst>
                                      </p:cBhvr>
                                      <p:tavLst>
                                        <p:tav tm="0">
                                          <p:val>
                                            <p:fltVal val="0"/>
                                          </p:val>
                                        </p:tav>
                                        <p:tav tm="100000">
                                          <p:val>
                                            <p:strVal val="#ppt_h"/>
                                          </p:val>
                                        </p:tav>
                                      </p:tavLst>
                                    </p:anim>
                                    <p:anim calcmode="lin" valueType="num">
                                      <p:cBhvr>
                                        <p:cTn id="9" dur="500" fill="hold"/>
                                        <p:tgtEl>
                                          <p:spTgt spid="44034"/>
                                        </p:tgtEl>
                                        <p:attrNameLst>
                                          <p:attrName>style.rotation</p:attrName>
                                        </p:attrNameLst>
                                      </p:cBhvr>
                                      <p:tavLst>
                                        <p:tav tm="0">
                                          <p:val>
                                            <p:fltVal val="360"/>
                                          </p:val>
                                        </p:tav>
                                        <p:tav tm="100000">
                                          <p:val>
                                            <p:fltVal val="0"/>
                                          </p:val>
                                        </p:tav>
                                      </p:tavLst>
                                    </p:anim>
                                    <p:animEffect transition="in" filter="fade">
                                      <p:cBhvr>
                                        <p:cTn id="10" dur="500"/>
                                        <p:tgtEl>
                                          <p:spTgt spid="44034"/>
                                        </p:tgtEl>
                                      </p:cBhvr>
                                    </p:animEffect>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anim calcmode="lin" valueType="num">
                                      <p:cBhvr>
                                        <p:cTn id="23"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p:cTn id="3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34" dur="500"/>
                                        <p:tgtEl>
                                          <p:spTgt spid="3">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p:cTn id="3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9" presetClass="entr" presetSubtype="0" decel="100000" fill="hold" grpId="0" nodeType="click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anim calcmode="lin" valueType="num">
                                      <p:cBhvr>
                                        <p:cTn id="4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9"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5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14290"/>
            <a:ext cx="8786874" cy="2571768"/>
          </a:xfrm>
        </p:spPr>
        <p:txBody>
          <a:bodyPr>
            <a:normAutofit fontScale="62500" lnSpcReduction="20000"/>
          </a:bodyPr>
          <a:lstStyle/>
          <a:p>
            <a:r>
              <a:rPr lang="ru-RU" dirty="0" smtClean="0"/>
              <a:t>Среди российских подростковых сообществ группировка </a:t>
            </a:r>
            <a:r>
              <a:rPr lang="ru-RU" dirty="0" err="1" smtClean="0"/>
              <a:t>хип-хоперов</a:t>
            </a:r>
            <a:r>
              <a:rPr lang="ru-RU" dirty="0" smtClean="0"/>
              <a:t> появилась давно и, видимо, надолго.</a:t>
            </a:r>
          </a:p>
          <a:p>
            <a:r>
              <a:rPr lang="ru-RU" dirty="0" smtClean="0"/>
              <a:t>Когда кто-то начинает говорить о </a:t>
            </a:r>
            <a:r>
              <a:rPr lang="ru-RU" dirty="0" err="1" smtClean="0">
                <a:hlinkClick r:id="rId3"/>
              </a:rPr>
              <a:t>хип-хопе</a:t>
            </a:r>
            <a:r>
              <a:rPr lang="ru-RU" dirty="0" smtClean="0"/>
              <a:t>, сразу возникает ассоциация с английским словом «</a:t>
            </a:r>
            <a:r>
              <a:rPr lang="ru-RU" dirty="0" err="1" smtClean="0"/>
              <a:t>street</a:t>
            </a:r>
            <a:r>
              <a:rPr lang="ru-RU" dirty="0" smtClean="0"/>
              <a:t>» — улица. Считается, что это направление родилось на улицах цветных кварталов США.</a:t>
            </a:r>
          </a:p>
          <a:p>
            <a:r>
              <a:rPr lang="ru-RU" dirty="0" smtClean="0"/>
              <a:t>Вспоминаются и другие словечки, которые уже давно на слуху и часто употребляются среди подростков: «брейк-данс», «</a:t>
            </a:r>
            <a:r>
              <a:rPr lang="ru-RU" dirty="0" err="1" smtClean="0"/>
              <a:t>рэп</a:t>
            </a:r>
            <a:r>
              <a:rPr lang="ru-RU" dirty="0" smtClean="0"/>
              <a:t>», «</a:t>
            </a:r>
            <a:r>
              <a:rPr lang="ru-RU" dirty="0" smtClean="0">
                <a:hlinkClick r:id="rId4"/>
              </a:rPr>
              <a:t>граффити</a:t>
            </a:r>
            <a:r>
              <a:rPr lang="ru-RU" dirty="0" smtClean="0"/>
              <a:t>», «</a:t>
            </a:r>
            <a:r>
              <a:rPr lang="ru-RU" dirty="0" err="1" smtClean="0"/>
              <a:t>ди-джеинг</a:t>
            </a:r>
            <a:r>
              <a:rPr lang="ru-RU" dirty="0" smtClean="0"/>
              <a:t>» и даже «</a:t>
            </a:r>
            <a:r>
              <a:rPr lang="ru-RU" dirty="0" err="1" smtClean="0"/>
              <a:t>стритбол</a:t>
            </a:r>
            <a:r>
              <a:rPr lang="ru-RU" dirty="0" smtClean="0"/>
              <a:t>» (уличный футбол) и «</a:t>
            </a:r>
            <a:r>
              <a:rPr lang="ru-RU" dirty="0" err="1" smtClean="0"/>
              <a:t>роллинг</a:t>
            </a:r>
            <a:r>
              <a:rPr lang="ru-RU" dirty="0" smtClean="0"/>
              <a:t>» (катание на роликах). «Подгруппы» </a:t>
            </a:r>
            <a:r>
              <a:rPr lang="ru-RU" dirty="0" err="1" smtClean="0"/>
              <a:t>хип-хопа</a:t>
            </a:r>
            <a:r>
              <a:rPr lang="ru-RU" dirty="0" smtClean="0"/>
              <a:t> разнообразны, возможно, именно поэтому данная субкультура охватила довольно широкие круги молодежи в России.</a:t>
            </a:r>
          </a:p>
          <a:p>
            <a:endParaRPr lang="ru-RU" dirty="0"/>
          </a:p>
        </p:txBody>
      </p:sp>
      <p:pic>
        <p:nvPicPr>
          <p:cNvPr id="7" name="Picture 2" descr="C:\Documents and Settings\Евгений\Рабочий стол\10599030_skeit_1.jpg"/>
          <p:cNvPicPr>
            <a:picLocks noChangeAspect="1" noChangeArrowheads="1"/>
          </p:cNvPicPr>
          <p:nvPr/>
        </p:nvPicPr>
        <p:blipFill>
          <a:blip r:embed="rId5"/>
          <a:srcRect/>
          <a:stretch>
            <a:fillRect/>
          </a:stretch>
        </p:blipFill>
        <p:spPr bwMode="auto">
          <a:xfrm>
            <a:off x="214282" y="3000372"/>
            <a:ext cx="4857784" cy="3646196"/>
          </a:xfrm>
          <a:prstGeom prst="rect">
            <a:avLst/>
          </a:prstGeom>
          <a:ln>
            <a:noFill/>
          </a:ln>
          <a:effectLst>
            <a:outerShdw blurRad="190500" algn="tl" rotWithShape="0">
              <a:srgbClr val="000000">
                <a:alpha val="70000"/>
              </a:srgbClr>
            </a:outerShdw>
          </a:effectLst>
        </p:spPr>
      </p:pic>
      <p:sp>
        <p:nvSpPr>
          <p:cNvPr id="9" name="TextBox 8"/>
          <p:cNvSpPr txBox="1"/>
          <p:nvPr/>
        </p:nvSpPr>
        <p:spPr>
          <a:xfrm>
            <a:off x="5357818" y="2786058"/>
            <a:ext cx="3643337" cy="3970318"/>
          </a:xfrm>
          <a:prstGeom prst="rect">
            <a:avLst/>
          </a:prstGeom>
          <a:noFill/>
        </p:spPr>
        <p:txBody>
          <a:bodyPr wrap="square" rtlCol="0">
            <a:spAutoFit/>
          </a:bodyPr>
          <a:lstStyle/>
          <a:p>
            <a:r>
              <a:rPr lang="ru-RU" dirty="0" smtClean="0"/>
              <a:t>Сейчас направление поддерживается органами государственной власти и становится все более популярным и на сцене. Эта молодежная субкультура противопоставляется криминальным подростковым группировкам, т.к. «битвы» здесь пропагандируются исключительно с целью установить, кто лучше владеет техникой того или другого из танцевальных направлений.</a:t>
            </a:r>
          </a:p>
          <a:p>
            <a:endParaRPr lang="ru-RU" dirty="0"/>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4" presetClass="entr" presetSubtype="0" accel="10000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7"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strVal val="#ppt_w*2.5"/>
                                          </p:val>
                                        </p:tav>
                                        <p:tav tm="100000">
                                          <p:val>
                                            <p:strVal val="#ppt_w"/>
                                          </p:val>
                                        </p:tav>
                                      </p:tavLst>
                                    </p:anim>
                                    <p:anim calcmode="lin" valueType="num">
                                      <p:cBhvr>
                                        <p:cTn id="35" dur="500" fill="hold"/>
                                        <p:tgtEl>
                                          <p:spTgt spid="7"/>
                                        </p:tgtEl>
                                        <p:attrNameLst>
                                          <p:attrName>ppt_h</p:attrName>
                                        </p:attrNameLst>
                                      </p:cBhvr>
                                      <p:tavLst>
                                        <p:tav tm="0">
                                          <p:val>
                                            <p:strVal val="#ppt_h*0.01"/>
                                          </p:val>
                                        </p:tav>
                                        <p:tav tm="100000">
                                          <p:val>
                                            <p:strVal val="#ppt_h"/>
                                          </p:val>
                                        </p:tav>
                                      </p:tavLst>
                                    </p:anim>
                                    <p:anim calcmode="lin" valueType="num">
                                      <p:cBhvr>
                                        <p:cTn id="36" dur="500" fill="hold"/>
                                        <p:tgtEl>
                                          <p:spTgt spid="7"/>
                                        </p:tgtEl>
                                        <p:attrNameLst>
                                          <p:attrName>ppt_x</p:attrName>
                                        </p:attrNameLst>
                                      </p:cBhvr>
                                      <p:tavLst>
                                        <p:tav tm="0">
                                          <p:val>
                                            <p:strVal val="#ppt_x"/>
                                          </p:val>
                                        </p:tav>
                                        <p:tav tm="100000">
                                          <p:val>
                                            <p:strVal val="#ppt_x"/>
                                          </p:val>
                                        </p:tav>
                                      </p:tavLst>
                                    </p:anim>
                                    <p:anim calcmode="lin" valueType="num">
                                      <p:cBhvr>
                                        <p:cTn id="37" dur="500" fill="hold"/>
                                        <p:tgtEl>
                                          <p:spTgt spid="7"/>
                                        </p:tgtEl>
                                        <p:attrNameLst>
                                          <p:attrName>ppt_y</p:attrName>
                                        </p:attrNameLst>
                                      </p:cBhvr>
                                      <p:tavLst>
                                        <p:tav tm="0">
                                          <p:val>
                                            <p:strVal val="#ppt_h+1"/>
                                          </p:val>
                                        </p:tav>
                                        <p:tav tm="100000">
                                          <p:val>
                                            <p:strVal val="#ppt_y"/>
                                          </p:val>
                                        </p:tav>
                                      </p:tavLst>
                                    </p:anim>
                                    <p:animEffect transition="in" filter="fade">
                                      <p:cBhvr>
                                        <p:cTn id="3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2543828">
            <a:off x="4949063" y="1356849"/>
            <a:ext cx="4071966" cy="1214446"/>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Tolkienists</a:t>
            </a:r>
            <a:endParaRPr lang="ru-RU"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Прямоугольник 3"/>
          <p:cNvSpPr/>
          <p:nvPr/>
        </p:nvSpPr>
        <p:spPr>
          <a:xfrm>
            <a:off x="357158" y="3429000"/>
            <a:ext cx="8572560" cy="3139321"/>
          </a:xfrm>
          <a:prstGeom prst="rect">
            <a:avLst/>
          </a:prstGeom>
        </p:spPr>
        <p:txBody>
          <a:bodyPr wrap="square">
            <a:spAutoFit/>
          </a:bodyPr>
          <a:lstStyle/>
          <a:p>
            <a:r>
              <a:rPr lang="en-US" dirty="0"/>
              <a:t>Movement was born thanks to hobby of youth for role games with numerous characters from John Ronald </a:t>
            </a:r>
            <a:r>
              <a:rPr lang="en-US" dirty="0" err="1"/>
              <a:t>Rouela</a:t>
            </a:r>
            <a:r>
              <a:rPr lang="en-US" dirty="0"/>
              <a:t> </a:t>
            </a:r>
            <a:r>
              <a:rPr lang="en-US" dirty="0" smtClean="0"/>
              <a:t>Tolkien </a:t>
            </a:r>
            <a:r>
              <a:rPr lang="en-US" dirty="0"/>
              <a:t>books "Hobbit", «the Lord of rings» and </a:t>
            </a:r>
            <a:r>
              <a:rPr lang="en-US" dirty="0" smtClean="0"/>
              <a:t>«</a:t>
            </a:r>
            <a:r>
              <a:rPr lang="en-US" dirty="0" err="1" smtClean="0"/>
              <a:t>Silmarrion</a:t>
            </a:r>
            <a:r>
              <a:rPr lang="en-US" dirty="0" smtClean="0"/>
              <a:t>». </a:t>
            </a:r>
            <a:r>
              <a:rPr lang="en-US" dirty="0"/>
              <a:t>Gradually movement became not only youth, but also public, having proclaimed the slogan: </a:t>
            </a:r>
            <a:r>
              <a:rPr lang="en-US" dirty="0" smtClean="0"/>
              <a:t>«Fun </a:t>
            </a:r>
            <a:r>
              <a:rPr lang="en-US" dirty="0"/>
              <a:t>always, </a:t>
            </a:r>
            <a:r>
              <a:rPr lang="en-US" dirty="0" smtClean="0"/>
              <a:t>fun </a:t>
            </a:r>
            <a:r>
              <a:rPr lang="en-US" dirty="0"/>
              <a:t>everywhere, even on a land, even in water». So-called "parties" pass in suits </a:t>
            </a:r>
            <a:r>
              <a:rPr lang="en-US" dirty="0" err="1"/>
              <a:t>alfs</a:t>
            </a:r>
            <a:r>
              <a:rPr lang="en-US" dirty="0"/>
              <a:t>, gnomes, goblins etc., - as a rule, self-made.</a:t>
            </a:r>
          </a:p>
          <a:p>
            <a:r>
              <a:rPr lang="en-US" dirty="0"/>
              <a:t>Popular among tolkienists pastime - "fights" with use of the wooden weapon. There can be they and for dialogue, discussions of scenarios for following meetings, but invariably behave according to the chosen roles, not leaving from an image. At them even own etiquette in dialogue was developed: "aristocratic", with it is underlined by florid phrases</a:t>
            </a:r>
            <a:r>
              <a:rPr lang="en-US" dirty="0" smtClean="0"/>
              <a:t>.</a:t>
            </a:r>
            <a:endParaRPr lang="en-US" dirty="0"/>
          </a:p>
        </p:txBody>
      </p:sp>
      <p:pic>
        <p:nvPicPr>
          <p:cNvPr id="58370" name="Picture 2" descr="Толкиенисты"/>
          <p:cNvPicPr>
            <a:picLocks noChangeAspect="1" noChangeArrowheads="1"/>
          </p:cNvPicPr>
          <p:nvPr/>
        </p:nvPicPr>
        <p:blipFill>
          <a:blip r:embed="rId3"/>
          <a:srcRect/>
          <a:stretch>
            <a:fillRect/>
          </a:stretch>
        </p:blipFill>
        <p:spPr bwMode="auto">
          <a:xfrm>
            <a:off x="1071538" y="214290"/>
            <a:ext cx="4143404" cy="3200780"/>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58370"/>
                                        </p:tgtEl>
                                        <p:attrNameLst>
                                          <p:attrName>style.visibility</p:attrName>
                                        </p:attrNameLst>
                                      </p:cBhvr>
                                      <p:to>
                                        <p:strVal val="visible"/>
                                      </p:to>
                                    </p:set>
                                    <p:anim calcmode="lin" valueType="num">
                                      <p:cBhvr>
                                        <p:cTn id="7" dur="500" fill="hold"/>
                                        <p:tgtEl>
                                          <p:spTgt spid="58370"/>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8370"/>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8370"/>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8370"/>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9" presetClass="entr" presetSubtype="1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0" fill="hold"/>
                                        <p:tgtEl>
                                          <p:spTgt spid="2"/>
                                        </p:tgtEl>
                                        <p:attrNameLst>
                                          <p:attrName>ppt_w</p:attrName>
                                        </p:attrNameLst>
                                      </p:cBhvr>
                                      <p:tavLst>
                                        <p:tav tm="0" fmla="#ppt_w*sin(2.5*pi*$)">
                                          <p:val>
                                            <p:fltVal val="0"/>
                                          </p:val>
                                        </p:tav>
                                        <p:tav tm="100000">
                                          <p:val>
                                            <p:fltVal val="1"/>
                                          </p:val>
                                        </p:tav>
                                      </p:tavLst>
                                    </p:anim>
                                    <p:anim calcmode="lin" valueType="num">
                                      <p:cBhvr>
                                        <p:cTn id="16" dur="5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54" presetClass="entr" presetSubtype="0" accel="10000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strVal val="#ppt_w*0.05"/>
                                          </p:val>
                                        </p:tav>
                                        <p:tav tm="100000">
                                          <p:val>
                                            <p:strVal val="#ppt_w"/>
                                          </p:val>
                                        </p:tav>
                                      </p:tavLst>
                                    </p:anim>
                                    <p:anim calcmode="lin" valueType="num">
                                      <p:cBhvr>
                                        <p:cTn id="22" dur="500" fill="hold"/>
                                        <p:tgtEl>
                                          <p:spTgt spid="4"/>
                                        </p:tgtEl>
                                        <p:attrNameLst>
                                          <p:attrName>ppt_h</p:attrName>
                                        </p:attrNameLst>
                                      </p:cBhvr>
                                      <p:tavLst>
                                        <p:tav tm="0">
                                          <p:val>
                                            <p:strVal val="#ppt_h"/>
                                          </p:val>
                                        </p:tav>
                                        <p:tav tm="100000">
                                          <p:val>
                                            <p:strVal val="#ppt_h"/>
                                          </p:val>
                                        </p:tav>
                                      </p:tavLst>
                                    </p:anim>
                                    <p:anim calcmode="lin" valueType="num">
                                      <p:cBhvr>
                                        <p:cTn id="23" dur="500" fill="hold"/>
                                        <p:tgtEl>
                                          <p:spTgt spid="4"/>
                                        </p:tgtEl>
                                        <p:attrNameLst>
                                          <p:attrName>ppt_x</p:attrName>
                                        </p:attrNameLst>
                                      </p:cBhvr>
                                      <p:tavLst>
                                        <p:tav tm="0">
                                          <p:val>
                                            <p:strVal val="#ppt_x-.2"/>
                                          </p:val>
                                        </p:tav>
                                        <p:tav tm="100000">
                                          <p:val>
                                            <p:strVal val="#ppt_x"/>
                                          </p:val>
                                        </p:tav>
                                      </p:tavLst>
                                    </p:anim>
                                    <p:anim calcmode="lin" valueType="num">
                                      <p:cBhvr>
                                        <p:cTn id="24" dur="500" fill="hold"/>
                                        <p:tgtEl>
                                          <p:spTgt spid="4"/>
                                        </p:tgtEl>
                                        <p:attrNameLst>
                                          <p:attrName>ppt_y</p:attrName>
                                        </p:attrNameLst>
                                      </p:cBhvr>
                                      <p:tavLst>
                                        <p:tav tm="0">
                                          <p:val>
                                            <p:strVal val="#ppt_y"/>
                                          </p:val>
                                        </p:tav>
                                        <p:tav tm="100000">
                                          <p:val>
                                            <p:strVal val="#ppt_y"/>
                                          </p:val>
                                        </p:tav>
                                      </p:tavLst>
                                    </p:anim>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3714751"/>
            <a:ext cx="9144000" cy="3416320"/>
          </a:xfrm>
          <a:prstGeom prst="rect">
            <a:avLst/>
          </a:prstGeom>
        </p:spPr>
        <p:txBody>
          <a:bodyPr wrap="square">
            <a:spAutoFit/>
          </a:bodyPr>
          <a:lstStyle/>
          <a:p>
            <a:r>
              <a:rPr lang="ru-RU" dirty="0" smtClean="0"/>
              <a:t>Движение родилось благодаря увлечению молодежи ролевыми играми с многочисленными персонажами из книг Джона Рональда </a:t>
            </a:r>
            <a:r>
              <a:rPr lang="ru-RU" dirty="0" err="1" smtClean="0"/>
              <a:t>Роуэла</a:t>
            </a:r>
            <a:r>
              <a:rPr lang="ru-RU" dirty="0" smtClean="0"/>
              <a:t> </a:t>
            </a:r>
            <a:r>
              <a:rPr lang="ru-RU" dirty="0" err="1" smtClean="0"/>
              <a:t>Толкиена</a:t>
            </a:r>
            <a:r>
              <a:rPr lang="ru-RU" dirty="0" smtClean="0"/>
              <a:t> «</a:t>
            </a:r>
            <a:r>
              <a:rPr lang="ru-RU" dirty="0" err="1" smtClean="0"/>
              <a:t>Хоббит</a:t>
            </a:r>
            <a:r>
              <a:rPr lang="ru-RU" dirty="0" smtClean="0"/>
              <a:t>», «Властелин колец» и «</a:t>
            </a:r>
            <a:r>
              <a:rPr lang="ru-RU" dirty="0" err="1" smtClean="0"/>
              <a:t>Сильмарилион</a:t>
            </a:r>
            <a:r>
              <a:rPr lang="ru-RU" dirty="0" smtClean="0"/>
              <a:t>». Постепенно движение стало не только молодежным, но и общественным, провозгласив своим лозунгом: «</a:t>
            </a:r>
            <a:r>
              <a:rPr lang="ru-RU" dirty="0" err="1" smtClean="0"/>
              <a:t>Тусоваться</a:t>
            </a:r>
            <a:r>
              <a:rPr lang="ru-RU" dirty="0" smtClean="0"/>
              <a:t> всегда, </a:t>
            </a:r>
            <a:r>
              <a:rPr lang="ru-RU" dirty="0" err="1" smtClean="0"/>
              <a:t>тусоваться</a:t>
            </a:r>
            <a:r>
              <a:rPr lang="ru-RU" dirty="0" smtClean="0"/>
              <a:t> везде, даже на суше, даже в воде». Так называемые «тусовки» проходят в костюмах эльфов, гномов, гоблинов и т.д., — как правило, самодельных.</a:t>
            </a:r>
          </a:p>
          <a:p>
            <a:r>
              <a:rPr lang="ru-RU" dirty="0" smtClean="0"/>
              <a:t>Популярное среди </a:t>
            </a:r>
            <a:r>
              <a:rPr lang="ru-RU" dirty="0" err="1" smtClean="0"/>
              <a:t>толкинистов</a:t>
            </a:r>
            <a:r>
              <a:rPr lang="ru-RU" dirty="0" smtClean="0"/>
              <a:t> времяпровождение — «бои» с использованием деревянного оружия. Могут они встречаться и для общения, обсуждения сценариев для следующих встреч, но неизменно ведут себя соответственно выбранным ролям, не выходя из образа. У них даже выработался собственный этикет в общении: «аристократический», с подчеркнуто витиеватыми фразами.</a:t>
            </a:r>
          </a:p>
          <a:p>
            <a:endParaRPr lang="en-US" dirty="0"/>
          </a:p>
        </p:txBody>
      </p:sp>
      <p:pic>
        <p:nvPicPr>
          <p:cNvPr id="56321" name="Picture 1" descr="C:\Documents and Settings\Евгений\Рабочий стол\picture.jpg"/>
          <p:cNvPicPr>
            <a:picLocks noChangeAspect="1" noChangeArrowheads="1"/>
          </p:cNvPicPr>
          <p:nvPr/>
        </p:nvPicPr>
        <p:blipFill>
          <a:blip r:embed="rId3"/>
          <a:srcRect/>
          <a:stretch>
            <a:fillRect/>
          </a:stretch>
        </p:blipFill>
        <p:spPr bwMode="auto">
          <a:xfrm>
            <a:off x="2500298" y="285728"/>
            <a:ext cx="4714908" cy="34098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nodeType="clickEffect">
                                  <p:stCondLst>
                                    <p:cond delay="0"/>
                                  </p:stCondLst>
                                  <p:childTnLst>
                                    <p:set>
                                      <p:cBhvr>
                                        <p:cTn id="6" dur="1" fill="hold">
                                          <p:stCondLst>
                                            <p:cond delay="0"/>
                                          </p:stCondLst>
                                        </p:cTn>
                                        <p:tgtEl>
                                          <p:spTgt spid="56321"/>
                                        </p:tgtEl>
                                        <p:attrNameLst>
                                          <p:attrName>style.visibility</p:attrName>
                                        </p:attrNameLst>
                                      </p:cBhvr>
                                      <p:to>
                                        <p:strVal val="visible"/>
                                      </p:to>
                                    </p:set>
                                    <p:anim from="(-#ppt_w/2)" to="(#ppt_x)" calcmode="lin" valueType="num">
                                      <p:cBhvr>
                                        <p:cTn id="7" dur="600" fill="hold">
                                          <p:stCondLst>
                                            <p:cond delay="0"/>
                                          </p:stCondLst>
                                        </p:cTn>
                                        <p:tgtEl>
                                          <p:spTgt spid="56321"/>
                                        </p:tgtEl>
                                        <p:attrNameLst>
                                          <p:attrName>ppt_x</p:attrName>
                                        </p:attrNameLst>
                                      </p:cBhvr>
                                    </p:anim>
                                    <p:anim from="0" to="-1.0" calcmode="lin" valueType="num">
                                      <p:cBhvr>
                                        <p:cTn id="8" dur="200" decel="50000" autoRev="1" fill="hold">
                                          <p:stCondLst>
                                            <p:cond delay="600"/>
                                          </p:stCondLst>
                                        </p:cTn>
                                        <p:tgtEl>
                                          <p:spTgt spid="56321"/>
                                        </p:tgtEl>
                                        <p:attrNameLst>
                                          <p:attrName>xshear</p:attrName>
                                        </p:attrNameLst>
                                      </p:cBhvr>
                                    </p:anim>
                                    <p:animScale>
                                      <p:cBhvr>
                                        <p:cTn id="9" dur="200" decel="100000" autoRev="1" fill="hold">
                                          <p:stCondLst>
                                            <p:cond delay="600"/>
                                          </p:stCondLst>
                                        </p:cTn>
                                        <p:tgtEl>
                                          <p:spTgt spid="56321"/>
                                        </p:tgtEl>
                                      </p:cBhvr>
                                      <p:from x="100000" y="100000"/>
                                      <p:to x="80000" y="100000"/>
                                    </p:animScale>
                                    <p:anim by="(#ppt_h/3+#ppt_w*0.1)" calcmode="lin" valueType="num">
                                      <p:cBhvr additive="sum">
                                        <p:cTn id="10" dur="200" decel="100000" autoRev="1" fill="hold">
                                          <p:stCondLst>
                                            <p:cond delay="600"/>
                                          </p:stCondLst>
                                        </p:cTn>
                                        <p:tgtEl>
                                          <p:spTgt spid="56321"/>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ppt_w</p:attrName>
                                        </p:attrNameLst>
                                      </p:cBhvr>
                                      <p:tavLst>
                                        <p:tav tm="0">
                                          <p:val>
                                            <p:fltVal val="0"/>
                                          </p:val>
                                        </p:tav>
                                        <p:tav tm="100000">
                                          <p:val>
                                            <p:strVal val="#ppt_w"/>
                                          </p:val>
                                        </p:tav>
                                      </p:tavLst>
                                    </p:anim>
                                    <p:anim calcmode="lin" valueType="num">
                                      <p:cBhvr>
                                        <p:cTn id="16" dur="500" fill="hold"/>
                                        <p:tgtEl>
                                          <p:spTgt spid="4"/>
                                        </p:tgtEl>
                                        <p:attrNameLst>
                                          <p:attrName>ppt_h</p:attrName>
                                        </p:attrNameLst>
                                      </p:cBhvr>
                                      <p:tavLst>
                                        <p:tav tm="0">
                                          <p:val>
                                            <p:fltVal val="0"/>
                                          </p:val>
                                        </p:tav>
                                        <p:tav tm="100000">
                                          <p:val>
                                            <p:strVal val="#ppt_h"/>
                                          </p:val>
                                        </p:tav>
                                      </p:tavLst>
                                    </p:anim>
                                    <p:anim calcmode="lin" valueType="num">
                                      <p:cBhvr>
                                        <p:cTn id="17" dur="500" fill="hold"/>
                                        <p:tgtEl>
                                          <p:spTgt spid="4"/>
                                        </p:tgtEl>
                                        <p:attrNameLst>
                                          <p:attrName>style.rotation</p:attrName>
                                        </p:attrNameLst>
                                      </p:cBhvr>
                                      <p:tavLst>
                                        <p:tav tm="0">
                                          <p:val>
                                            <p:fltVal val="360"/>
                                          </p:val>
                                        </p:tav>
                                        <p:tav tm="100000">
                                          <p:val>
                                            <p:fltVal val="0"/>
                                          </p:val>
                                        </p:tav>
                                      </p:tavLst>
                                    </p:anim>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114800" cy="1143000"/>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800" cap="all" dirty="0" smtClean="0">
                <a:ln w="0"/>
                <a:solidFill>
                  <a:sysClr val="windowText" lastClr="000000"/>
                </a:solidFill>
                <a:effectLst>
                  <a:reflection blurRad="12700" stA="50000" endPos="50000" dist="5000" dir="5400000" sy="-100000" rotWithShape="0"/>
                </a:effectLst>
              </a:rPr>
              <a:t>eXtRemals</a:t>
            </a:r>
            <a:endParaRPr lang="ru-RU" sz="4800" cap="all" dirty="0">
              <a:ln w="0"/>
              <a:solidFill>
                <a:sysClr val="windowText" lastClr="000000"/>
              </a:solidFill>
              <a:effectLst>
                <a:reflection blurRad="12700" stA="50000" endPos="50000" dist="5000" dir="5400000" sy="-100000" rotWithShape="0"/>
              </a:effectLst>
            </a:endParaRPr>
          </a:p>
        </p:txBody>
      </p:sp>
      <p:sp>
        <p:nvSpPr>
          <p:cNvPr id="4" name="Прямоугольник 3"/>
          <p:cNvSpPr/>
          <p:nvPr/>
        </p:nvSpPr>
        <p:spPr>
          <a:xfrm>
            <a:off x="214282" y="4857760"/>
            <a:ext cx="8643998" cy="1754326"/>
          </a:xfrm>
          <a:prstGeom prst="rect">
            <a:avLst/>
          </a:prstGeom>
        </p:spPr>
        <p:txBody>
          <a:bodyPr wrap="square">
            <a:spAutoFit/>
          </a:bodyPr>
          <a:lstStyle/>
          <a:p>
            <a:r>
              <a:rPr lang="en-US" dirty="0" smtClean="0"/>
              <a:t>This </a:t>
            </a:r>
            <a:r>
              <a:rPr lang="en-US" dirty="0"/>
              <a:t>phenomenon is embodied by youth movements absolutely unique and rather popular at present. They brightly show aspiration of young men to updating, "ornament" of the life something unusual, try to introduce in grey everyday life fascinating impressions and adrenaline, is frequent by means of an extreme. Followers of these currents unite for employment by extreme sports or for campaigns in a deaf taiga to "throw" themselves all in the same extreme conditions</a:t>
            </a:r>
            <a:endParaRPr lang="ru-RU" dirty="0"/>
          </a:p>
        </p:txBody>
      </p:sp>
      <p:pic>
        <p:nvPicPr>
          <p:cNvPr id="50178" name="Picture 2" descr="Экстремалы"/>
          <p:cNvPicPr>
            <a:picLocks noChangeAspect="1" noChangeArrowheads="1"/>
          </p:cNvPicPr>
          <p:nvPr/>
        </p:nvPicPr>
        <p:blipFill>
          <a:blip r:embed="rId3"/>
          <a:srcRect/>
          <a:stretch>
            <a:fillRect/>
          </a:stretch>
        </p:blipFill>
        <p:spPr bwMode="auto">
          <a:xfrm>
            <a:off x="214281" y="1500174"/>
            <a:ext cx="4381531" cy="3286148"/>
          </a:xfrm>
          <a:prstGeom prst="rect">
            <a:avLst/>
          </a:prstGeom>
          <a:ln>
            <a:noFill/>
          </a:ln>
          <a:effectLst>
            <a:softEdge rad="112500"/>
          </a:effectLst>
        </p:spPr>
      </p:pic>
      <p:sp>
        <p:nvSpPr>
          <p:cNvPr id="6" name="TextBox 5"/>
          <p:cNvSpPr txBox="1"/>
          <p:nvPr/>
        </p:nvSpPr>
        <p:spPr>
          <a:xfrm>
            <a:off x="4786315" y="357166"/>
            <a:ext cx="4357685" cy="4390193"/>
          </a:xfrm>
          <a:prstGeom prst="rect">
            <a:avLst/>
          </a:prstGeom>
          <a:noFill/>
        </p:spPr>
        <p:txBody>
          <a:bodyPr wrap="square" rtlCol="0">
            <a:spAutoFit/>
          </a:bodyPr>
          <a:lstStyle/>
          <a:p>
            <a:r>
              <a:rPr lang="ru-RU" dirty="0" smtClean="0"/>
              <a:t>Этот феномен воплощают совершенно уникальные и весьма популярные в данное время молодежные движения. Они ярко демонстрируют стремление молодых людей к обновлению, «украшению» своей жизни чем-то необычным, пытаются привнести в серые будни захватывающие впечатления и адреналин, часто посредством экстрима. Последователи этих течений объединяются для занятий экстремальными видами спорта или для походов в глухую тайгу, чтобы «забросить» себя все в те же экстремальные условия.</a:t>
            </a:r>
            <a:endParaRPr lang="ru-RU" dirty="0"/>
          </a:p>
        </p:txBody>
      </p:sp>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0178"/>
                                        </p:tgtEl>
                                        <p:attrNameLst>
                                          <p:attrName>style.visibility</p:attrName>
                                        </p:attrNameLst>
                                      </p:cBhvr>
                                      <p:to>
                                        <p:strVal val="visible"/>
                                      </p:to>
                                    </p:set>
                                    <p:anim calcmode="lin" valueType="num">
                                      <p:cBhvr>
                                        <p:cTn id="7" dur="1000" fill="hold"/>
                                        <p:tgtEl>
                                          <p:spTgt spid="50178"/>
                                        </p:tgtEl>
                                        <p:attrNameLst>
                                          <p:attrName>ppt_w</p:attrName>
                                        </p:attrNameLst>
                                      </p:cBhvr>
                                      <p:tavLst>
                                        <p:tav tm="0">
                                          <p:val>
                                            <p:strVal val="#ppt_w*0.70"/>
                                          </p:val>
                                        </p:tav>
                                        <p:tav tm="100000">
                                          <p:val>
                                            <p:strVal val="#ppt_w"/>
                                          </p:val>
                                        </p:tav>
                                      </p:tavLst>
                                    </p:anim>
                                    <p:anim calcmode="lin" valueType="num">
                                      <p:cBhvr>
                                        <p:cTn id="8" dur="1000" fill="hold"/>
                                        <p:tgtEl>
                                          <p:spTgt spid="50178"/>
                                        </p:tgtEl>
                                        <p:attrNameLst>
                                          <p:attrName>ppt_h</p:attrName>
                                        </p:attrNameLst>
                                      </p:cBhvr>
                                      <p:tavLst>
                                        <p:tav tm="0">
                                          <p:val>
                                            <p:strVal val="#ppt_h"/>
                                          </p:val>
                                        </p:tav>
                                        <p:tav tm="100000">
                                          <p:val>
                                            <p:strVal val="#ppt_h"/>
                                          </p:val>
                                        </p:tav>
                                      </p:tavLst>
                                    </p:anim>
                                    <p:animEffect transition="in" filter="fade">
                                      <p:cBhvr>
                                        <p:cTn id="9" dur="1000"/>
                                        <p:tgtEl>
                                          <p:spTgt spid="50178"/>
                                        </p:tgtEl>
                                      </p:cBhvr>
                                    </p:animEffect>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iterate type="lt">
                                    <p:tmPct val="10000"/>
                                  </p:iterate>
                                  <p:childTnLst>
                                    <p:set>
                                      <p:cBhvr>
                                        <p:cTn id="13" dur="1" fill="hold">
                                          <p:stCondLst>
                                            <p:cond delay="0"/>
                                          </p:stCondLst>
                                        </p:cTn>
                                        <p:tgtEl>
                                          <p:spTgt spid="2"/>
                                        </p:tgtEl>
                                        <p:attrNameLst>
                                          <p:attrName>style.visibility</p:attrName>
                                        </p:attrNameLst>
                                      </p:cBhvr>
                                      <p:to>
                                        <p:strVal val="visible"/>
                                      </p:to>
                                    </p:set>
                                    <p:animEffect transition="in" filter="fade">
                                      <p:cBhvr>
                                        <p:cTn id="14" dur="2000"/>
                                        <p:tgtEl>
                                          <p:spTgt spid="2"/>
                                        </p:tgtEl>
                                      </p:cBhvr>
                                    </p:animEffect>
                                    <p:anim calcmode="lin" valueType="num">
                                      <p:cBhvr>
                                        <p:cTn id="15" dur="2000" fill="hold"/>
                                        <p:tgtEl>
                                          <p:spTgt spid="2"/>
                                        </p:tgtEl>
                                        <p:attrNameLst>
                                          <p:attrName>ppt_w</p:attrName>
                                        </p:attrNameLst>
                                      </p:cBhvr>
                                      <p:tavLst>
                                        <p:tav tm="0" fmla="#ppt_w*sin(2.5*pi*$)">
                                          <p:val>
                                            <p:fltVal val="0"/>
                                          </p:val>
                                        </p:tav>
                                        <p:tav tm="100000">
                                          <p:val>
                                            <p:fltVal val="1"/>
                                          </p:val>
                                        </p:tav>
                                      </p:tavLst>
                                    </p:anim>
                                    <p:anim calcmode="lin" valueType="num">
                                      <p:cBhvr>
                                        <p:cTn id="16"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500" fill="hold"/>
                                        <p:tgtEl>
                                          <p:spTgt spid="4"/>
                                        </p:tgtEl>
                                        <p:attrNameLst>
                                          <p:attrName>ppt_w</p:attrName>
                                        </p:attrNameLst>
                                      </p:cBhvr>
                                      <p:tavLst>
                                        <p:tav tm="0">
                                          <p:val>
                                            <p:fltVal val="0"/>
                                          </p:val>
                                        </p:tav>
                                        <p:tav tm="100000">
                                          <p:val>
                                            <p:strVal val="#ppt_w"/>
                                          </p:val>
                                        </p:tav>
                                      </p:tavLst>
                                    </p:anim>
                                    <p:anim calcmode="lin" valueType="num">
                                      <p:cBhvr>
                                        <p:cTn id="22" dur="500" fill="hold"/>
                                        <p:tgtEl>
                                          <p:spTgt spid="4"/>
                                        </p:tgtEl>
                                        <p:attrNameLst>
                                          <p:attrName>ppt_h</p:attrName>
                                        </p:attrNameLst>
                                      </p:cBhvr>
                                      <p:tavLst>
                                        <p:tav tm="0">
                                          <p:val>
                                            <p:fltVal val="0"/>
                                          </p:val>
                                        </p:tav>
                                        <p:tav tm="100000">
                                          <p:val>
                                            <p:strVal val="#ppt_h"/>
                                          </p:val>
                                        </p:tav>
                                      </p:tavLst>
                                    </p:anim>
                                    <p:anim calcmode="lin" valueType="num">
                                      <p:cBhvr>
                                        <p:cTn id="23" dur="500" fill="hold"/>
                                        <p:tgtEl>
                                          <p:spTgt spid="4"/>
                                        </p:tgtEl>
                                        <p:attrNameLst>
                                          <p:attrName>style.rotation</p:attrName>
                                        </p:attrNameLst>
                                      </p:cBhvr>
                                      <p:tavLst>
                                        <p:tav tm="0">
                                          <p:val>
                                            <p:fltVal val="360"/>
                                          </p:val>
                                        </p:tav>
                                        <p:tav tm="100000">
                                          <p:val>
                                            <p:fltVal val="0"/>
                                          </p:val>
                                        </p:tav>
                                      </p:tavLst>
                                    </p:anim>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rot="20237522">
            <a:off x="3327873" y="989301"/>
            <a:ext cx="4614866" cy="1143000"/>
          </a:xfrm>
        </p:spPr>
        <p:txBody>
          <a:bodyPr>
            <a:normAutofit/>
            <a:scene3d>
              <a:camera prst="isometricOffAxis2Left"/>
              <a:lightRig rig="soft" dir="t">
                <a:rot lat="0" lon="0" rev="16800000"/>
              </a:lightRig>
            </a:scene3d>
            <a:sp3d extrusionH="57150" prstMaterial="softEdge">
              <a:bevelT w="38100" h="38100" prst="relaxedInset"/>
            </a:sp3d>
          </a:bodyPr>
          <a:lstStyle/>
          <a:p>
            <a:r>
              <a:rPr lang="en-US" sz="600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Diggers</a:t>
            </a:r>
            <a:endParaRPr lang="ru-RU" sz="600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4" name="Прямоугольник 3"/>
          <p:cNvSpPr/>
          <p:nvPr/>
        </p:nvSpPr>
        <p:spPr>
          <a:xfrm>
            <a:off x="214282" y="214290"/>
            <a:ext cx="3500462" cy="6463308"/>
          </a:xfrm>
          <a:prstGeom prst="rect">
            <a:avLst/>
          </a:prstGeom>
        </p:spPr>
        <p:txBody>
          <a:bodyPr wrap="square">
            <a:spAutoFit/>
          </a:bodyPr>
          <a:lstStyle/>
          <a:p>
            <a:r>
              <a:rPr lang="en-US" dirty="0"/>
              <a:t>They are attracted with mystery of underground courses, dangers of the underground world... Closeness of this society which does not like to advertise the actions and the existence basically, involves youth. It is a lot of such associations across all Russia. They unite in small </a:t>
            </a:r>
            <a:r>
              <a:rPr lang="en-US" dirty="0" smtClean="0"/>
              <a:t>groups </a:t>
            </a:r>
            <a:r>
              <a:rPr lang="en-US" dirty="0"/>
              <a:t>and do not like to accept in the numbers someone else</a:t>
            </a:r>
            <a:r>
              <a:rPr lang="en-US" dirty="0" smtClean="0"/>
              <a:t>.</a:t>
            </a:r>
            <a:endParaRPr lang="ru-RU" dirty="0" smtClean="0"/>
          </a:p>
          <a:p>
            <a:r>
              <a:rPr lang="ru-RU" dirty="0" smtClean="0"/>
              <a:t>Их влечет таинственность подземных ходов, опасности подземного мира... Закрытость этого общества, которое не любит афишировать свои действия и свое существование в принципе, привлекает молодежь. Таких объединений много по всей России. Они объединяются в маленькие группки и не любят принимать в свои ряды кого-то еще.</a:t>
            </a:r>
            <a:endParaRPr lang="ru-RU" dirty="0"/>
          </a:p>
        </p:txBody>
      </p:sp>
      <p:pic>
        <p:nvPicPr>
          <p:cNvPr id="54274" name="Picture 2" descr="Диггеры"/>
          <p:cNvPicPr>
            <a:picLocks noChangeAspect="1" noChangeArrowheads="1"/>
          </p:cNvPicPr>
          <p:nvPr/>
        </p:nvPicPr>
        <p:blipFill>
          <a:blip r:embed="rId3"/>
          <a:srcRect/>
          <a:stretch>
            <a:fillRect/>
          </a:stretch>
        </p:blipFill>
        <p:spPr bwMode="auto">
          <a:xfrm>
            <a:off x="3428992" y="2786058"/>
            <a:ext cx="5246228" cy="335758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nodeType="click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p:cTn id="7" dur="500" fill="hold"/>
                                        <p:tgtEl>
                                          <p:spTgt spid="54274"/>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4274"/>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4274"/>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4274"/>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iterate type="lt">
                                    <p:tmPct val="10000"/>
                                  </p:iterate>
                                  <p:childTnLst>
                                    <p:set>
                                      <p:cBhvr>
                                        <p:cTn id="14" dur="1" fill="hold">
                                          <p:stCondLst>
                                            <p:cond delay="0"/>
                                          </p:stCondLst>
                                        </p:cTn>
                                        <p:tgtEl>
                                          <p:spTgt spid="2"/>
                                        </p:tgtEl>
                                        <p:attrNameLst>
                                          <p:attrName>style.visibility</p:attrName>
                                        </p:attrNameLst>
                                      </p:cBhvr>
                                      <p:to>
                                        <p:strVal val="visible"/>
                                      </p:to>
                                    </p:set>
                                    <p:animEffect transition="in" filter="fade">
                                      <p:cBhvr>
                                        <p:cTn id="15" dur="2000"/>
                                        <p:tgtEl>
                                          <p:spTgt spid="2"/>
                                        </p:tgtEl>
                                      </p:cBhvr>
                                    </p:animEffect>
                                    <p:anim calcmode="lin" valueType="num">
                                      <p:cBhvr>
                                        <p:cTn id="16" dur="2000" fill="hold"/>
                                        <p:tgtEl>
                                          <p:spTgt spid="2"/>
                                        </p:tgtEl>
                                        <p:attrNameLst>
                                          <p:attrName>ppt_w</p:attrName>
                                        </p:attrNameLst>
                                      </p:cBhvr>
                                      <p:tavLst>
                                        <p:tav tm="0" fmla="#ppt_w*sin(2.5*pi*$)">
                                          <p:val>
                                            <p:fltVal val="0"/>
                                          </p:val>
                                        </p:tav>
                                        <p:tav tm="100000">
                                          <p:val>
                                            <p:fltVal val="1"/>
                                          </p:val>
                                        </p:tav>
                                      </p:tavLst>
                                    </p:anim>
                                    <p:anim calcmode="lin" valueType="num">
                                      <p:cBhvr>
                                        <p:cTn id="17"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grpId="0" nodeType="click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 calcmode="lin" valueType="num">
                                      <p:cBhvr>
                                        <p:cTn id="24" dur="500" fill="hold"/>
                                        <p:tgtEl>
                                          <p:spTgt spid="4"/>
                                        </p:tgtEl>
                                        <p:attrNameLst>
                                          <p:attrName>style.rotation</p:attrName>
                                        </p:attrNameLst>
                                      </p:cBhvr>
                                      <p:tavLst>
                                        <p:tav tm="0">
                                          <p:val>
                                            <p:fltVal val="360"/>
                                          </p:val>
                                        </p:tav>
                                        <p:tav tm="100000">
                                          <p:val>
                                            <p:fltVal val="0"/>
                                          </p:val>
                                        </p:tav>
                                      </p:tavLst>
                                    </p:anim>
                                    <p:animEffect transition="in" filter="fade">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85786" y="500042"/>
            <a:ext cx="7755457" cy="923330"/>
          </a:xfrm>
          <a:prstGeom prst="rect">
            <a:avLst/>
          </a:prstGeom>
          <a:noFill/>
        </p:spPr>
        <p:txBody>
          <a:bodyPr wrap="none" lIns="91440" tIns="45720" rIns="91440" bIns="45720">
            <a:spAutoFit/>
          </a:bodyPr>
          <a:lstStyle/>
          <a:p>
            <a:pPr algn="ctr"/>
            <a:r>
              <a:rPr lang="ru-RU"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pitchFamily="34" charset="0"/>
                <a:cs typeface="Arial" pitchFamily="34" charset="0"/>
              </a:rPr>
              <a:t>Задачи исследования</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Arial" pitchFamily="34" charset="0"/>
              <a:cs typeface="Arial" pitchFamily="34" charset="0"/>
            </a:endParaRPr>
          </a:p>
        </p:txBody>
      </p:sp>
      <p:sp>
        <p:nvSpPr>
          <p:cNvPr id="5" name="TextBox 4"/>
          <p:cNvSpPr txBox="1"/>
          <p:nvPr/>
        </p:nvSpPr>
        <p:spPr>
          <a:xfrm>
            <a:off x="714348" y="1928802"/>
            <a:ext cx="7715304" cy="3782061"/>
          </a:xfrm>
          <a:prstGeom prst="rect">
            <a:avLst/>
          </a:prstGeom>
          <a:noFill/>
        </p:spPr>
        <p:txBody>
          <a:bodyPr wrap="square" rtlCol="0">
            <a:spAutoFit/>
          </a:bodyPr>
          <a:lstStyle/>
          <a:p>
            <a:pPr marL="342900" indent="-342900">
              <a:lnSpc>
                <a:spcPct val="150000"/>
              </a:lnSpc>
              <a:buFont typeface="+mj-lt"/>
              <a:buAutoNum type="arabicPeriod"/>
            </a:pPr>
            <a:r>
              <a:rPr lang="ru-RU" dirty="0" smtClean="0"/>
              <a:t>Знакомство с различными молодежными субкультурами и современными направлениями России</a:t>
            </a:r>
          </a:p>
          <a:p>
            <a:pPr marL="342900" indent="-342900">
              <a:lnSpc>
                <a:spcPct val="150000"/>
              </a:lnSpc>
              <a:buFont typeface="+mj-lt"/>
              <a:buAutoNum type="arabicPeriod"/>
            </a:pPr>
            <a:r>
              <a:rPr lang="ru-RU" dirty="0" smtClean="0"/>
              <a:t>Формирование уважительного отношения к представителям различных групп</a:t>
            </a:r>
          </a:p>
          <a:p>
            <a:pPr marL="342900" indent="-342900">
              <a:lnSpc>
                <a:spcPct val="150000"/>
              </a:lnSpc>
              <a:buFont typeface="+mj-lt"/>
              <a:buAutoNum type="arabicPeriod"/>
            </a:pPr>
            <a:r>
              <a:rPr lang="ru-RU" dirty="0" smtClean="0"/>
              <a:t>Формирование способности понимать чужие точки зрения, достигать согласия и сотрудничать в условиях различия взглядов и убеждений.</a:t>
            </a:r>
          </a:p>
          <a:p>
            <a:pPr marL="342900" indent="-342900">
              <a:lnSpc>
                <a:spcPct val="150000"/>
              </a:lnSpc>
              <a:buFont typeface="+mj-lt"/>
              <a:buAutoNum type="arabicPeriod"/>
            </a:pPr>
            <a:r>
              <a:rPr lang="ru-RU" dirty="0" smtClean="0"/>
              <a:t>Определить отношение подростков к разным молодежным субкультурам</a:t>
            </a:r>
          </a:p>
          <a:p>
            <a:pPr marL="342900" indent="-342900">
              <a:lnSpc>
                <a:spcPct val="150000"/>
              </a:lnSpc>
              <a:buFont typeface="+mj-lt"/>
              <a:buAutoNum type="arabicPeriod"/>
            </a:pPr>
            <a:r>
              <a:rPr lang="ru-RU" dirty="0" smtClean="0"/>
              <a:t>Объяснить связь молодёжных группировок с жестокостью и наркотиками</a:t>
            </a:r>
          </a:p>
          <a:p>
            <a:pPr marL="342900" indent="-342900">
              <a:lnSpc>
                <a:spcPct val="150000"/>
              </a:lnSpc>
              <a:buFont typeface="+mj-lt"/>
              <a:buAutoNum type="arabicPeriod"/>
            </a:pPr>
            <a:r>
              <a:rPr lang="ru-RU" dirty="0" smtClean="0"/>
              <a:t>Создать образ идеальной субкультуры.</a:t>
            </a:r>
            <a:endParaRPr lang="ru-RU"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amond(in)">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285720" y="500040"/>
          <a:ext cx="8572560" cy="6097654"/>
        </p:xfrm>
        <a:graphic>
          <a:graphicData uri="http://schemas.openxmlformats.org/drawingml/2006/table">
            <a:tbl>
              <a:tblPr firstRow="1" bandRow="1">
                <a:tableStyleId>{5C22544A-7EE6-4342-B048-85BDC9FD1C3A}</a:tableStyleId>
              </a:tblPr>
              <a:tblGrid>
                <a:gridCol w="2143140"/>
                <a:gridCol w="2143140"/>
                <a:gridCol w="2143140"/>
                <a:gridCol w="2143140"/>
              </a:tblGrid>
              <a:tr h="857258">
                <a:tc>
                  <a:txBody>
                    <a:bodyPr/>
                    <a:lstStyle/>
                    <a:p>
                      <a:pPr algn="ctr"/>
                      <a:r>
                        <a:rPr lang="en-US" sz="1600" dirty="0" smtClean="0"/>
                        <a:t>a</a:t>
                      </a:r>
                      <a:r>
                        <a:rPr lang="en-US" sz="1600" baseline="0" dirty="0" smtClean="0"/>
                        <a:t> member of the group</a:t>
                      </a:r>
                      <a:endParaRPr lang="ru-RU" sz="1600" dirty="0"/>
                    </a:p>
                  </a:txBody>
                  <a:tcPr anchor="ctr"/>
                </a:tc>
                <a:tc>
                  <a:txBody>
                    <a:bodyPr/>
                    <a:lstStyle/>
                    <a:p>
                      <a:pPr algn="ctr"/>
                      <a:r>
                        <a:rPr lang="en-US" sz="1600" dirty="0" smtClean="0"/>
                        <a:t>clothes</a:t>
                      </a:r>
                      <a:endParaRPr lang="ru-RU" sz="1600" dirty="0"/>
                    </a:p>
                  </a:txBody>
                  <a:tcPr anchor="ctr"/>
                </a:tc>
                <a:tc>
                  <a:txBody>
                    <a:bodyPr/>
                    <a:lstStyle/>
                    <a:p>
                      <a:pPr algn="ctr"/>
                      <a:r>
                        <a:rPr lang="en-US" sz="1600" dirty="0" smtClean="0"/>
                        <a:t>music</a:t>
                      </a:r>
                      <a:endParaRPr lang="ru-RU" sz="1600" dirty="0"/>
                    </a:p>
                  </a:txBody>
                  <a:tcPr anchor="ctr"/>
                </a:tc>
                <a:tc>
                  <a:txBody>
                    <a:bodyPr/>
                    <a:lstStyle/>
                    <a:p>
                      <a:pPr algn="ctr"/>
                      <a:r>
                        <a:rPr lang="en-US" sz="1600" dirty="0" smtClean="0"/>
                        <a:t>specific features</a:t>
                      </a:r>
                      <a:endParaRPr lang="ru-RU" sz="1600" dirty="0"/>
                    </a:p>
                  </a:txBody>
                  <a:tcPr anchor="ctr"/>
                </a:tc>
              </a:tr>
              <a:tr h="776699">
                <a:tc>
                  <a:txBody>
                    <a:bodyPr/>
                    <a:lstStyle/>
                    <a:p>
                      <a:pPr algn="ctr"/>
                      <a:r>
                        <a:rPr lang="en-US" sz="1600" dirty="0" smtClean="0"/>
                        <a:t>punk</a:t>
                      </a:r>
                      <a:endParaRPr lang="ru-RU" sz="1600" dirty="0"/>
                    </a:p>
                  </a:txBody>
                  <a:tcPr anchor="ctr"/>
                </a:tc>
                <a:tc>
                  <a:txBody>
                    <a:bodyPr/>
                    <a:lstStyle/>
                    <a:p>
                      <a:pPr algn="ctr"/>
                      <a:r>
                        <a:rPr lang="en-US" sz="1600" dirty="0" smtClean="0"/>
                        <a:t>dress in shocking way,  wears metal chains,</a:t>
                      </a:r>
                      <a:r>
                        <a:rPr lang="en-US" sz="1600" baseline="0" dirty="0" smtClean="0"/>
                        <a:t> leather jackets chains</a:t>
                      </a:r>
                      <a:endParaRPr lang="ru-RU" sz="1600" dirty="0"/>
                    </a:p>
                  </a:txBody>
                  <a:tcPr anchor="ctr"/>
                </a:tc>
                <a:tc>
                  <a:txBody>
                    <a:bodyPr/>
                    <a:lstStyle/>
                    <a:p>
                      <a:pPr algn="ctr"/>
                      <a:r>
                        <a:rPr lang="en-US" sz="1600" dirty="0" smtClean="0"/>
                        <a:t>aggressive music</a:t>
                      </a:r>
                      <a:endParaRPr lang="ru-RU" sz="1600" dirty="0"/>
                    </a:p>
                  </a:txBody>
                  <a:tcPr anchor="ctr"/>
                </a:tc>
                <a:tc>
                  <a:txBody>
                    <a:bodyPr/>
                    <a:lstStyle/>
                    <a:p>
                      <a:pPr algn="ctr"/>
                      <a:r>
                        <a:rPr lang="en-US" sz="1600" dirty="0" smtClean="0"/>
                        <a:t>they reject everything brightly</a:t>
                      </a:r>
                      <a:r>
                        <a:rPr lang="en-US" sz="1600" baseline="0" dirty="0" smtClean="0"/>
                        <a:t> colored</a:t>
                      </a:r>
                      <a:endParaRPr lang="ru-RU" sz="1600" dirty="0"/>
                    </a:p>
                  </a:txBody>
                  <a:tcPr anchor="ctr"/>
                </a:tc>
              </a:tr>
              <a:tr h="776699">
                <a:tc>
                  <a:txBody>
                    <a:bodyPr/>
                    <a:lstStyle/>
                    <a:p>
                      <a:pPr algn="ctr"/>
                      <a:r>
                        <a:rPr lang="en-US" sz="1600" dirty="0" smtClean="0"/>
                        <a:t>biker</a:t>
                      </a:r>
                      <a:endParaRPr lang="ru-RU" sz="1600" dirty="0"/>
                    </a:p>
                  </a:txBody>
                  <a:tcPr anchor="ctr"/>
                </a:tc>
                <a:tc>
                  <a:txBody>
                    <a:bodyPr/>
                    <a:lstStyle/>
                    <a:p>
                      <a:pPr algn="ctr"/>
                      <a:r>
                        <a:rPr lang="en-US" sz="1600" dirty="0" smtClean="0"/>
                        <a:t>leather jackets,</a:t>
                      </a:r>
                      <a:r>
                        <a:rPr lang="en-US" sz="1600" baseline="0" dirty="0" smtClean="0"/>
                        <a:t> army boots</a:t>
                      </a:r>
                      <a:endParaRPr lang="ru-RU" sz="1600" dirty="0"/>
                    </a:p>
                  </a:txBody>
                  <a:tcPr anchor="ctr"/>
                </a:tc>
                <a:tc>
                  <a:txBody>
                    <a:bodyPr/>
                    <a:lstStyle/>
                    <a:p>
                      <a:pPr algn="ctr"/>
                      <a:r>
                        <a:rPr lang="en-US" sz="1600" dirty="0" smtClean="0"/>
                        <a:t>metal</a:t>
                      </a:r>
                      <a:endParaRPr lang="ru-RU" sz="1600" dirty="0"/>
                    </a:p>
                  </a:txBody>
                  <a:tcPr anchor="ctr"/>
                </a:tc>
                <a:tc>
                  <a:txBody>
                    <a:bodyPr/>
                    <a:lstStyle/>
                    <a:p>
                      <a:pPr algn="ctr"/>
                      <a:r>
                        <a:rPr lang="en-US" sz="1600" dirty="0" smtClean="0"/>
                        <a:t>2 or 3 wheeled motorized</a:t>
                      </a:r>
                      <a:endParaRPr lang="ru-RU" sz="1600" dirty="0"/>
                    </a:p>
                  </a:txBody>
                  <a:tcPr anchor="ctr"/>
                </a:tc>
              </a:tr>
              <a:tr h="776699">
                <a:tc>
                  <a:txBody>
                    <a:bodyPr/>
                    <a:lstStyle/>
                    <a:p>
                      <a:pPr algn="ctr"/>
                      <a:r>
                        <a:rPr lang="en-US" sz="1600" dirty="0" smtClean="0"/>
                        <a:t>hacker</a:t>
                      </a:r>
                      <a:endParaRPr lang="ru-RU" sz="1600" dirty="0"/>
                    </a:p>
                  </a:txBody>
                  <a:tcPr anchor="ctr"/>
                </a:tc>
                <a:tc>
                  <a:txBody>
                    <a:bodyPr/>
                    <a:lstStyle/>
                    <a:p>
                      <a:pPr algn="ctr"/>
                      <a:r>
                        <a:rPr lang="en-US" sz="1600" dirty="0" smtClean="0"/>
                        <a:t>usual</a:t>
                      </a:r>
                      <a:endParaRPr lang="ru-RU" sz="1600" dirty="0"/>
                    </a:p>
                  </a:txBody>
                  <a:tcPr anchor="ctr"/>
                </a:tc>
                <a:tc>
                  <a:txBody>
                    <a:bodyPr/>
                    <a:lstStyle/>
                    <a:p>
                      <a:pPr algn="ctr"/>
                      <a:r>
                        <a:rPr lang="en-US" sz="1600" dirty="0" smtClean="0"/>
                        <a:t>techno</a:t>
                      </a:r>
                      <a:endParaRPr lang="ru-RU" sz="1600" dirty="0"/>
                    </a:p>
                  </a:txBody>
                  <a:tcPr anchor="ctr"/>
                </a:tc>
                <a:tc>
                  <a:txBody>
                    <a:bodyPr/>
                    <a:lstStyle/>
                    <a:p>
                      <a:pPr algn="ctr"/>
                      <a:r>
                        <a:rPr lang="en-US" sz="1600" dirty="0" smtClean="0"/>
                        <a:t>the “wizards of computer community,</a:t>
                      </a:r>
                      <a:r>
                        <a:rPr lang="en-US" sz="1600" baseline="0" dirty="0" smtClean="0"/>
                        <a:t> deep understand</a:t>
                      </a:r>
                      <a:endParaRPr lang="ru-RU" sz="1600" dirty="0"/>
                    </a:p>
                  </a:txBody>
                  <a:tcPr anchor="ctr"/>
                </a:tc>
              </a:tr>
              <a:tr h="776699">
                <a:tc>
                  <a:txBody>
                    <a:bodyPr/>
                    <a:lstStyle/>
                    <a:p>
                      <a:pPr algn="ctr"/>
                      <a:r>
                        <a:rPr lang="en-US" sz="1600" dirty="0" smtClean="0"/>
                        <a:t>hippie</a:t>
                      </a:r>
                      <a:endParaRPr lang="ru-RU" sz="1600" dirty="0"/>
                    </a:p>
                  </a:txBody>
                  <a:tcPr anchor="ctr"/>
                </a:tc>
                <a:tc>
                  <a:txBody>
                    <a:bodyPr/>
                    <a:lstStyle/>
                    <a:p>
                      <a:pPr algn="ctr"/>
                      <a:r>
                        <a:rPr lang="en-US" sz="1600" dirty="0" smtClean="0"/>
                        <a:t>brightly colored</a:t>
                      </a:r>
                      <a:endParaRPr lang="ru-RU" sz="1600" dirty="0"/>
                    </a:p>
                  </a:txBody>
                  <a:tcPr anchor="ctr"/>
                </a:tc>
                <a:tc>
                  <a:txBody>
                    <a:bodyPr/>
                    <a:lstStyle/>
                    <a:p>
                      <a:pPr algn="ctr"/>
                      <a:r>
                        <a:rPr lang="en-US" sz="1600" dirty="0" smtClean="0"/>
                        <a:t>rock</a:t>
                      </a:r>
                      <a:endParaRPr lang="ru-RU" sz="1600" dirty="0"/>
                    </a:p>
                  </a:txBody>
                  <a:tcPr anchor="ctr"/>
                </a:tc>
                <a:tc>
                  <a:txBody>
                    <a:bodyPr/>
                    <a:lstStyle/>
                    <a:p>
                      <a:pPr algn="ctr"/>
                      <a:r>
                        <a:rPr lang="en-US" sz="1600" dirty="0" smtClean="0"/>
                        <a:t>long hair,</a:t>
                      </a:r>
                      <a:r>
                        <a:rPr lang="en-US" sz="1600" baseline="0" dirty="0" smtClean="0"/>
                        <a:t> liberal lifestyle</a:t>
                      </a:r>
                      <a:endParaRPr lang="ru-RU" sz="1600" dirty="0"/>
                    </a:p>
                  </a:txBody>
                  <a:tcPr anchor="ctr"/>
                </a:tc>
              </a:tr>
              <a:tr h="776699">
                <a:tc>
                  <a:txBody>
                    <a:bodyPr/>
                    <a:lstStyle/>
                    <a:p>
                      <a:pPr algn="ctr"/>
                      <a:r>
                        <a:rPr lang="en-US" sz="1600" dirty="0" err="1" smtClean="0"/>
                        <a:t>emo</a:t>
                      </a:r>
                      <a:endParaRPr lang="ru-RU" sz="1600" dirty="0"/>
                    </a:p>
                  </a:txBody>
                  <a:tcPr anchor="ctr"/>
                </a:tc>
                <a:tc>
                  <a:txBody>
                    <a:bodyPr/>
                    <a:lstStyle/>
                    <a:p>
                      <a:pPr algn="ctr"/>
                      <a:r>
                        <a:rPr lang="en-US" sz="1600" dirty="0" smtClean="0"/>
                        <a:t>pink and black colored</a:t>
                      </a:r>
                      <a:endParaRPr lang="ru-RU" sz="1600" dirty="0"/>
                    </a:p>
                  </a:txBody>
                  <a:tcPr anchor="ctr"/>
                </a:tc>
                <a:tc>
                  <a:txBody>
                    <a:bodyPr/>
                    <a:lstStyle/>
                    <a:p>
                      <a:pPr algn="ctr"/>
                      <a:r>
                        <a:rPr lang="en-US" sz="1600" dirty="0" err="1" smtClean="0"/>
                        <a:t>emo</a:t>
                      </a:r>
                      <a:r>
                        <a:rPr lang="en-US" sz="1600" dirty="0" smtClean="0"/>
                        <a:t>-rock</a:t>
                      </a:r>
                      <a:endParaRPr lang="ru-RU" sz="1600" dirty="0"/>
                    </a:p>
                  </a:txBody>
                  <a:tcPr anchor="ctr"/>
                </a:tc>
                <a:tc>
                  <a:txBody>
                    <a:bodyPr/>
                    <a:lstStyle/>
                    <a:p>
                      <a:pPr algn="ctr"/>
                      <a:r>
                        <a:rPr lang="en-US" sz="1600" dirty="0" smtClean="0"/>
                        <a:t>emotions persons</a:t>
                      </a:r>
                      <a:endParaRPr lang="ru-RU" sz="1600" dirty="0"/>
                    </a:p>
                  </a:txBody>
                  <a:tcPr anchor="ctr"/>
                </a:tc>
              </a:tr>
              <a:tr h="776699">
                <a:tc>
                  <a:txBody>
                    <a:bodyPr/>
                    <a:lstStyle/>
                    <a:p>
                      <a:pPr algn="ctr"/>
                      <a:r>
                        <a:rPr lang="en-US" sz="1600" dirty="0" err="1" smtClean="0"/>
                        <a:t>goth</a:t>
                      </a:r>
                      <a:endParaRPr lang="ru-RU" sz="1600" dirty="0"/>
                    </a:p>
                  </a:txBody>
                  <a:tcPr anchor="ctr"/>
                </a:tc>
                <a:tc>
                  <a:txBody>
                    <a:bodyPr/>
                    <a:lstStyle/>
                    <a:p>
                      <a:pPr algn="ctr"/>
                      <a:r>
                        <a:rPr lang="en-US" sz="1600" dirty="0" smtClean="0"/>
                        <a:t>the blackest clothes</a:t>
                      </a:r>
                      <a:endParaRPr lang="ru-RU" sz="1600" dirty="0"/>
                    </a:p>
                  </a:txBody>
                  <a:tcPr anchor="ctr"/>
                </a:tc>
                <a:tc>
                  <a:txBody>
                    <a:bodyPr/>
                    <a:lstStyle/>
                    <a:p>
                      <a:pPr algn="ctr"/>
                      <a:r>
                        <a:rPr lang="en-US" sz="1600" dirty="0" smtClean="0"/>
                        <a:t>trash-metal</a:t>
                      </a:r>
                      <a:endParaRPr lang="ru-RU" sz="1600" dirty="0"/>
                    </a:p>
                  </a:txBody>
                  <a:tcPr anchor="ctr"/>
                </a:tc>
                <a:tc>
                  <a:txBody>
                    <a:bodyPr/>
                    <a:lstStyle/>
                    <a:p>
                      <a:pPr algn="ctr"/>
                      <a:r>
                        <a:rPr lang="en-US" sz="1600" dirty="0" smtClean="0"/>
                        <a:t>pane and thin</a:t>
                      </a:r>
                      <a:endParaRPr lang="ru-RU" sz="1600" dirty="0"/>
                    </a:p>
                  </a:txBody>
                  <a:tcPr anchor="ctr"/>
                </a:tc>
              </a:tr>
            </a:tbl>
          </a:graphicData>
        </a:graphic>
      </p:graphicFrame>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Why do teens choose a subculture?</a:t>
            </a:r>
            <a:endParaRPr lang="ru-RU" dirty="0"/>
          </a:p>
        </p:txBody>
      </p:sp>
      <p:sp>
        <p:nvSpPr>
          <p:cNvPr id="3" name="Содержимое 2"/>
          <p:cNvSpPr>
            <a:spLocks noGrp="1"/>
          </p:cNvSpPr>
          <p:nvPr>
            <p:ph idx="1"/>
          </p:nvPr>
        </p:nvSpPr>
        <p:spPr/>
        <p:txBody>
          <a:bodyPr>
            <a:normAutofit fontScale="92500" lnSpcReduction="20000"/>
          </a:bodyPr>
          <a:lstStyle/>
          <a:p>
            <a:pPr>
              <a:buFont typeface="Wingdings" pitchFamily="2" charset="2"/>
              <a:buChar char="ü"/>
            </a:pPr>
            <a:r>
              <a:rPr lang="en-US" dirty="0" smtClean="0"/>
              <a:t>When young Russians are bored being alone they choose a group with the same interests as all teenagers do. They want:</a:t>
            </a:r>
          </a:p>
          <a:p>
            <a:pPr>
              <a:buFont typeface="Wingdings" pitchFamily="2" charset="2"/>
              <a:buChar char="ü"/>
            </a:pPr>
            <a:r>
              <a:rPr lang="en-US" dirty="0" smtClean="0"/>
              <a:t>-to express themselves</a:t>
            </a:r>
          </a:p>
          <a:p>
            <a:pPr>
              <a:buFont typeface="Wingdings" pitchFamily="2" charset="2"/>
              <a:buChar char="ü"/>
            </a:pPr>
            <a:r>
              <a:rPr lang="en-US" dirty="0" smtClean="0"/>
              <a:t>-to show off</a:t>
            </a:r>
          </a:p>
          <a:p>
            <a:pPr>
              <a:buFont typeface="Wingdings" pitchFamily="2" charset="2"/>
              <a:buChar char="ü"/>
            </a:pPr>
            <a:r>
              <a:rPr lang="en-US" dirty="0" smtClean="0"/>
              <a:t>-to express their identity</a:t>
            </a:r>
          </a:p>
          <a:p>
            <a:pPr>
              <a:buFont typeface="Wingdings" pitchFamily="2" charset="2"/>
              <a:buChar char="ü"/>
            </a:pPr>
            <a:r>
              <a:rPr lang="en-US" dirty="0" smtClean="0"/>
              <a:t>-to protest against the parents</a:t>
            </a:r>
          </a:p>
          <a:p>
            <a:pPr>
              <a:buFont typeface="Wingdings" pitchFamily="2" charset="2"/>
              <a:buChar char="ü"/>
            </a:pPr>
            <a:r>
              <a:rPr lang="en-US" dirty="0" smtClean="0"/>
              <a:t>-to reject everything</a:t>
            </a:r>
          </a:p>
          <a:p>
            <a:pPr>
              <a:buFont typeface="Wingdings" pitchFamily="2" charset="2"/>
              <a:buChar char="ü"/>
            </a:pPr>
            <a:r>
              <a:rPr lang="en-US" dirty="0" smtClean="0"/>
              <a:t>-to have their own values and beliefs</a:t>
            </a:r>
          </a:p>
          <a:p>
            <a:pPr>
              <a:buFont typeface="Wingdings" pitchFamily="2" charset="2"/>
              <a:buChar char="ü"/>
            </a:pPr>
            <a:r>
              <a:rPr lang="en-US" dirty="0" smtClean="0"/>
              <a:t>-to differ from social norms</a:t>
            </a:r>
          </a:p>
          <a:p>
            <a:pPr>
              <a:buFont typeface="Wingdings" pitchFamily="2" charset="2"/>
              <a:buChar char="ü"/>
            </a:pPr>
            <a:r>
              <a:rPr lang="en-US" dirty="0" smtClean="0"/>
              <a:t>-to rebel against the society (old generation)</a:t>
            </a:r>
          </a:p>
          <a:p>
            <a:pPr>
              <a:buFont typeface="Wingdings" pitchFamily="2" charset="2"/>
              <a:buChar char="ü"/>
            </a:pPr>
            <a:r>
              <a:rPr lang="en-US" dirty="0" smtClean="0"/>
              <a:t>-to try out all sort of options.</a:t>
            </a:r>
            <a:endParaRPr lang="ru-RU" dirty="0"/>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2000"/>
                                        <p:tgtEl>
                                          <p:spTgt spid="3">
                                            <p:txEl>
                                              <p:pRg st="0" end="0"/>
                                            </p:txEl>
                                          </p:spTgt>
                                        </p:tgtEl>
                                      </p:cBhvr>
                                    </p:animEffect>
                                    <p:anim calcmode="lin" valueType="num">
                                      <p:cBhvr>
                                        <p:cTn id="16"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7"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8"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2000"/>
                                        <p:tgtEl>
                                          <p:spTgt spid="3">
                                            <p:txEl>
                                              <p:pRg st="1" end="1"/>
                                            </p:txEl>
                                          </p:spTgt>
                                        </p:tgtEl>
                                      </p:cBhvr>
                                    </p:animEffect>
                                    <p:anim calcmode="lin" valueType="num">
                                      <p:cBhvr>
                                        <p:cTn id="24" dur="2000" fill="hold"/>
                                        <p:tgtEl>
                                          <p:spTgt spid="3">
                                            <p:txEl>
                                              <p:pRg st="1" end="1"/>
                                            </p:txEl>
                                          </p:spTgt>
                                        </p:tgtEl>
                                        <p:attrNameLst>
                                          <p:attrName>style.rotation</p:attrName>
                                        </p:attrNameLst>
                                      </p:cBhvr>
                                      <p:tavLst>
                                        <p:tav tm="0">
                                          <p:val>
                                            <p:fltVal val="720"/>
                                          </p:val>
                                        </p:tav>
                                        <p:tav tm="100000">
                                          <p:val>
                                            <p:fltVal val="0"/>
                                          </p:val>
                                        </p:tav>
                                      </p:tavLst>
                                    </p:anim>
                                    <p:anim calcmode="lin" valueType="num">
                                      <p:cBhvr>
                                        <p:cTn id="25" dur="2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6" dur="2000" fill="hold"/>
                                        <p:tgtEl>
                                          <p:spTgt spid="3">
                                            <p:txEl>
                                              <p:pRg st="1" end="1"/>
                                            </p:txEl>
                                          </p:spTgt>
                                        </p:tgtEl>
                                        <p:attrNameLst>
                                          <p:attrName>ppt_w</p:attrName>
                                        </p:attrNameLst>
                                      </p:cBhvr>
                                      <p:tavLst>
                                        <p:tav tm="0">
                                          <p:val>
                                            <p:fltVal val="0"/>
                                          </p:val>
                                        </p:tav>
                                        <p:tav tm="100000">
                                          <p:val>
                                            <p:strVal val="#ppt_w"/>
                                          </p:val>
                                        </p:tav>
                                      </p:tavLst>
                                    </p:anim>
                                  </p:childTnLst>
                                </p:cTn>
                              </p:par>
                            </p:childTnLst>
                          </p:cTn>
                        </p:par>
                      </p:childTnLst>
                    </p:cTn>
                  </p:par>
                  <p:par>
                    <p:cTn id="27" fill="hold">
                      <p:stCondLst>
                        <p:cond delay="indefinite"/>
                      </p:stCondLst>
                      <p:childTnLst>
                        <p:par>
                          <p:cTn id="28" fill="hold">
                            <p:stCondLst>
                              <p:cond delay="0"/>
                            </p:stCondLst>
                            <p:childTnLst>
                              <p:par>
                                <p:cTn id="29" presetID="3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2000"/>
                                        <p:tgtEl>
                                          <p:spTgt spid="3">
                                            <p:txEl>
                                              <p:pRg st="2" end="2"/>
                                            </p:txEl>
                                          </p:spTgt>
                                        </p:tgtEl>
                                      </p:cBhvr>
                                    </p:animEffect>
                                    <p:anim calcmode="lin" valueType="num">
                                      <p:cBhvr>
                                        <p:cTn id="32" dur="2000" fill="hold"/>
                                        <p:tgtEl>
                                          <p:spTgt spid="3">
                                            <p:txEl>
                                              <p:pRg st="2" end="2"/>
                                            </p:txEl>
                                          </p:spTgt>
                                        </p:tgtEl>
                                        <p:attrNameLst>
                                          <p:attrName>style.rotation</p:attrName>
                                        </p:attrNameLst>
                                      </p:cBhvr>
                                      <p:tavLst>
                                        <p:tav tm="0">
                                          <p:val>
                                            <p:fltVal val="720"/>
                                          </p:val>
                                        </p:tav>
                                        <p:tav tm="100000">
                                          <p:val>
                                            <p:fltVal val="0"/>
                                          </p:val>
                                        </p:tav>
                                      </p:tavLst>
                                    </p:anim>
                                    <p:anim calcmode="lin" valueType="num">
                                      <p:cBhvr>
                                        <p:cTn id="33" dur="2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4" dur="2000" fill="hold"/>
                                        <p:tgtEl>
                                          <p:spTgt spid="3">
                                            <p:txEl>
                                              <p:pRg st="2" end="2"/>
                                            </p:txEl>
                                          </p:spTgt>
                                        </p:tgtEl>
                                        <p:attrNameLst>
                                          <p:attrName>ppt_w</p:attrName>
                                        </p:attrNameLst>
                                      </p:cBhvr>
                                      <p:tavLst>
                                        <p:tav tm="0">
                                          <p:val>
                                            <p:fltVal val="0"/>
                                          </p:val>
                                        </p:tav>
                                        <p:tav tm="100000">
                                          <p:val>
                                            <p:strVal val="#ppt_w"/>
                                          </p:val>
                                        </p:tav>
                                      </p:tavLst>
                                    </p:anim>
                                  </p:childTnLst>
                                </p:cTn>
                              </p:par>
                            </p:childTnLst>
                          </p:cTn>
                        </p:par>
                      </p:childTnLst>
                    </p:cTn>
                  </p:par>
                  <p:par>
                    <p:cTn id="35" fill="hold">
                      <p:stCondLst>
                        <p:cond delay="indefinite"/>
                      </p:stCondLst>
                      <p:childTnLst>
                        <p:par>
                          <p:cTn id="36" fill="hold">
                            <p:stCondLst>
                              <p:cond delay="0"/>
                            </p:stCondLst>
                            <p:childTnLst>
                              <p:par>
                                <p:cTn id="37" presetID="35"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2000"/>
                                        <p:tgtEl>
                                          <p:spTgt spid="3">
                                            <p:txEl>
                                              <p:pRg st="3" end="3"/>
                                            </p:txEl>
                                          </p:spTgt>
                                        </p:tgtEl>
                                      </p:cBhvr>
                                    </p:animEffect>
                                    <p:anim calcmode="lin" valueType="num">
                                      <p:cBhvr>
                                        <p:cTn id="40" dur="2000" fill="hold"/>
                                        <p:tgtEl>
                                          <p:spTgt spid="3">
                                            <p:txEl>
                                              <p:pRg st="3" end="3"/>
                                            </p:txEl>
                                          </p:spTgt>
                                        </p:tgtEl>
                                        <p:attrNameLst>
                                          <p:attrName>style.rotation</p:attrName>
                                        </p:attrNameLst>
                                      </p:cBhvr>
                                      <p:tavLst>
                                        <p:tav tm="0">
                                          <p:val>
                                            <p:fltVal val="720"/>
                                          </p:val>
                                        </p:tav>
                                        <p:tav tm="100000">
                                          <p:val>
                                            <p:fltVal val="0"/>
                                          </p:val>
                                        </p:tav>
                                      </p:tavLst>
                                    </p:anim>
                                    <p:anim calcmode="lin" valueType="num">
                                      <p:cBhvr>
                                        <p:cTn id="41" dur="2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2" dur="2000" fill="hold"/>
                                        <p:tgtEl>
                                          <p:spTgt spid="3">
                                            <p:txEl>
                                              <p:pRg st="3" end="3"/>
                                            </p:txEl>
                                          </p:spTgt>
                                        </p:tgtEl>
                                        <p:attrNameLst>
                                          <p:attrName>ppt_w</p:attrName>
                                        </p:attrNameLst>
                                      </p:cBhvr>
                                      <p:tavLst>
                                        <p:tav tm="0">
                                          <p:val>
                                            <p:fltVal val="0"/>
                                          </p:val>
                                        </p:tav>
                                        <p:tav tm="100000">
                                          <p:val>
                                            <p:strVal val="#ppt_w"/>
                                          </p:val>
                                        </p:tav>
                                      </p:tavLst>
                                    </p:anim>
                                  </p:childTnLst>
                                </p:cTn>
                              </p:par>
                            </p:childTnLst>
                          </p:cTn>
                        </p:par>
                      </p:childTnLst>
                    </p:cTn>
                  </p:par>
                  <p:par>
                    <p:cTn id="43" fill="hold">
                      <p:stCondLst>
                        <p:cond delay="indefinite"/>
                      </p:stCondLst>
                      <p:childTnLst>
                        <p:par>
                          <p:cTn id="44" fill="hold">
                            <p:stCondLst>
                              <p:cond delay="0"/>
                            </p:stCondLst>
                            <p:childTnLst>
                              <p:par>
                                <p:cTn id="45" presetID="35"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2000"/>
                                        <p:tgtEl>
                                          <p:spTgt spid="3">
                                            <p:txEl>
                                              <p:pRg st="4" end="4"/>
                                            </p:txEl>
                                          </p:spTgt>
                                        </p:tgtEl>
                                      </p:cBhvr>
                                    </p:animEffect>
                                    <p:anim calcmode="lin" valueType="num">
                                      <p:cBhvr>
                                        <p:cTn id="48" dur="2000" fill="hold"/>
                                        <p:tgtEl>
                                          <p:spTgt spid="3">
                                            <p:txEl>
                                              <p:pRg st="4" end="4"/>
                                            </p:txEl>
                                          </p:spTgt>
                                        </p:tgtEl>
                                        <p:attrNameLst>
                                          <p:attrName>style.rotation</p:attrName>
                                        </p:attrNameLst>
                                      </p:cBhvr>
                                      <p:tavLst>
                                        <p:tav tm="0">
                                          <p:val>
                                            <p:fltVal val="720"/>
                                          </p:val>
                                        </p:tav>
                                        <p:tav tm="100000">
                                          <p:val>
                                            <p:fltVal val="0"/>
                                          </p:val>
                                        </p:tav>
                                      </p:tavLst>
                                    </p:anim>
                                    <p:anim calcmode="lin" valueType="num">
                                      <p:cBhvr>
                                        <p:cTn id="49" dur="2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50" dur="2000" fill="hold"/>
                                        <p:tgtEl>
                                          <p:spTgt spid="3">
                                            <p:txEl>
                                              <p:pRg st="4" end="4"/>
                                            </p:txEl>
                                          </p:spTgt>
                                        </p:tgtEl>
                                        <p:attrNameLst>
                                          <p:attrName>ppt_w</p:attrName>
                                        </p:attrNameLst>
                                      </p:cBhvr>
                                      <p:tavLst>
                                        <p:tav tm="0">
                                          <p:val>
                                            <p:fltVal val="0"/>
                                          </p:val>
                                        </p:tav>
                                        <p:tav tm="100000">
                                          <p:val>
                                            <p:strVal val="#ppt_w"/>
                                          </p:val>
                                        </p:tav>
                                      </p:tavLst>
                                    </p:anim>
                                  </p:childTnLst>
                                </p:cTn>
                              </p:par>
                            </p:childTnLst>
                          </p:cTn>
                        </p:par>
                      </p:childTnLst>
                    </p:cTn>
                  </p:par>
                  <p:par>
                    <p:cTn id="51" fill="hold">
                      <p:stCondLst>
                        <p:cond delay="indefinite"/>
                      </p:stCondLst>
                      <p:childTnLst>
                        <p:par>
                          <p:cTn id="52" fill="hold">
                            <p:stCondLst>
                              <p:cond delay="0"/>
                            </p:stCondLst>
                            <p:childTnLst>
                              <p:par>
                                <p:cTn id="53" presetID="35" presetClass="entr" presetSubtype="0"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Effect transition="in" filter="fade">
                                      <p:cBhvr>
                                        <p:cTn id="55" dur="2000"/>
                                        <p:tgtEl>
                                          <p:spTgt spid="3">
                                            <p:txEl>
                                              <p:pRg st="5" end="5"/>
                                            </p:txEl>
                                          </p:spTgt>
                                        </p:tgtEl>
                                      </p:cBhvr>
                                    </p:animEffect>
                                    <p:anim calcmode="lin" valueType="num">
                                      <p:cBhvr>
                                        <p:cTn id="56" dur="2000" fill="hold"/>
                                        <p:tgtEl>
                                          <p:spTgt spid="3">
                                            <p:txEl>
                                              <p:pRg st="5" end="5"/>
                                            </p:txEl>
                                          </p:spTgt>
                                        </p:tgtEl>
                                        <p:attrNameLst>
                                          <p:attrName>style.rotation</p:attrName>
                                        </p:attrNameLst>
                                      </p:cBhvr>
                                      <p:tavLst>
                                        <p:tav tm="0">
                                          <p:val>
                                            <p:fltVal val="720"/>
                                          </p:val>
                                        </p:tav>
                                        <p:tav tm="100000">
                                          <p:val>
                                            <p:fltVal val="0"/>
                                          </p:val>
                                        </p:tav>
                                      </p:tavLst>
                                    </p:anim>
                                    <p:anim calcmode="lin" valueType="num">
                                      <p:cBhvr>
                                        <p:cTn id="57" dur="2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8" dur="2000" fill="hold"/>
                                        <p:tgtEl>
                                          <p:spTgt spid="3">
                                            <p:txEl>
                                              <p:pRg st="5" end="5"/>
                                            </p:txEl>
                                          </p:spTgt>
                                        </p:tgtEl>
                                        <p:attrNameLst>
                                          <p:attrName>ppt_w</p:attrName>
                                        </p:attrNameLst>
                                      </p:cBhvr>
                                      <p:tavLst>
                                        <p:tav tm="0">
                                          <p:val>
                                            <p:fltVal val="0"/>
                                          </p:val>
                                        </p:tav>
                                        <p:tav tm="100000">
                                          <p:val>
                                            <p:strVal val="#ppt_w"/>
                                          </p:val>
                                        </p:tav>
                                      </p:tavLst>
                                    </p:anim>
                                  </p:childTnLst>
                                </p:cTn>
                              </p:par>
                            </p:childTnLst>
                          </p:cTn>
                        </p:par>
                      </p:childTnLst>
                    </p:cTn>
                  </p:par>
                  <p:par>
                    <p:cTn id="59" fill="hold">
                      <p:stCondLst>
                        <p:cond delay="indefinite"/>
                      </p:stCondLst>
                      <p:childTnLst>
                        <p:par>
                          <p:cTn id="60" fill="hold">
                            <p:stCondLst>
                              <p:cond delay="0"/>
                            </p:stCondLst>
                            <p:childTnLst>
                              <p:par>
                                <p:cTn id="61" presetID="35" presetClass="entr" presetSubtype="0" fill="hold" grpId="0"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fade">
                                      <p:cBhvr>
                                        <p:cTn id="63" dur="2000"/>
                                        <p:tgtEl>
                                          <p:spTgt spid="3">
                                            <p:txEl>
                                              <p:pRg st="6" end="6"/>
                                            </p:txEl>
                                          </p:spTgt>
                                        </p:tgtEl>
                                      </p:cBhvr>
                                    </p:animEffect>
                                    <p:anim calcmode="lin" valueType="num">
                                      <p:cBhvr>
                                        <p:cTn id="64" dur="2000" fill="hold"/>
                                        <p:tgtEl>
                                          <p:spTgt spid="3">
                                            <p:txEl>
                                              <p:pRg st="6" end="6"/>
                                            </p:txEl>
                                          </p:spTgt>
                                        </p:tgtEl>
                                        <p:attrNameLst>
                                          <p:attrName>style.rotation</p:attrName>
                                        </p:attrNameLst>
                                      </p:cBhvr>
                                      <p:tavLst>
                                        <p:tav tm="0">
                                          <p:val>
                                            <p:fltVal val="720"/>
                                          </p:val>
                                        </p:tav>
                                        <p:tav tm="100000">
                                          <p:val>
                                            <p:fltVal val="0"/>
                                          </p:val>
                                        </p:tav>
                                      </p:tavLst>
                                    </p:anim>
                                    <p:anim calcmode="lin" valueType="num">
                                      <p:cBhvr>
                                        <p:cTn id="65" dur="2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66" dur="2000" fill="hold"/>
                                        <p:tgtEl>
                                          <p:spTgt spid="3">
                                            <p:txEl>
                                              <p:pRg st="6" end="6"/>
                                            </p:txEl>
                                          </p:spTgt>
                                        </p:tgtEl>
                                        <p:attrNameLst>
                                          <p:attrName>ppt_w</p:attrName>
                                        </p:attrNameLst>
                                      </p:cBhvr>
                                      <p:tavLst>
                                        <p:tav tm="0">
                                          <p:val>
                                            <p:fltVal val="0"/>
                                          </p:val>
                                        </p:tav>
                                        <p:tav tm="100000">
                                          <p:val>
                                            <p:strVal val="#ppt_w"/>
                                          </p:val>
                                        </p:tav>
                                      </p:tavLst>
                                    </p:anim>
                                  </p:childTnLst>
                                </p:cTn>
                              </p:par>
                            </p:childTnLst>
                          </p:cTn>
                        </p:par>
                      </p:childTnLst>
                    </p:cTn>
                  </p:par>
                  <p:par>
                    <p:cTn id="67" fill="hold">
                      <p:stCondLst>
                        <p:cond delay="indefinite"/>
                      </p:stCondLst>
                      <p:childTnLst>
                        <p:par>
                          <p:cTn id="68" fill="hold">
                            <p:stCondLst>
                              <p:cond delay="0"/>
                            </p:stCondLst>
                            <p:childTnLst>
                              <p:par>
                                <p:cTn id="69" presetID="35" presetClass="entr" presetSubtype="0" fill="hold" grpId="0" nodeType="clickEffect">
                                  <p:stCondLst>
                                    <p:cond delay="0"/>
                                  </p:stCondLst>
                                  <p:childTnLst>
                                    <p:set>
                                      <p:cBhvr>
                                        <p:cTn id="70" dur="1" fill="hold">
                                          <p:stCondLst>
                                            <p:cond delay="0"/>
                                          </p:stCondLst>
                                        </p:cTn>
                                        <p:tgtEl>
                                          <p:spTgt spid="3">
                                            <p:txEl>
                                              <p:pRg st="7" end="7"/>
                                            </p:txEl>
                                          </p:spTgt>
                                        </p:tgtEl>
                                        <p:attrNameLst>
                                          <p:attrName>style.visibility</p:attrName>
                                        </p:attrNameLst>
                                      </p:cBhvr>
                                      <p:to>
                                        <p:strVal val="visible"/>
                                      </p:to>
                                    </p:set>
                                    <p:animEffect transition="in" filter="fade">
                                      <p:cBhvr>
                                        <p:cTn id="71" dur="2000"/>
                                        <p:tgtEl>
                                          <p:spTgt spid="3">
                                            <p:txEl>
                                              <p:pRg st="7" end="7"/>
                                            </p:txEl>
                                          </p:spTgt>
                                        </p:tgtEl>
                                      </p:cBhvr>
                                    </p:animEffect>
                                    <p:anim calcmode="lin" valueType="num">
                                      <p:cBhvr>
                                        <p:cTn id="72" dur="2000" fill="hold"/>
                                        <p:tgtEl>
                                          <p:spTgt spid="3">
                                            <p:txEl>
                                              <p:pRg st="7" end="7"/>
                                            </p:txEl>
                                          </p:spTgt>
                                        </p:tgtEl>
                                        <p:attrNameLst>
                                          <p:attrName>style.rotation</p:attrName>
                                        </p:attrNameLst>
                                      </p:cBhvr>
                                      <p:tavLst>
                                        <p:tav tm="0">
                                          <p:val>
                                            <p:fltVal val="720"/>
                                          </p:val>
                                        </p:tav>
                                        <p:tav tm="100000">
                                          <p:val>
                                            <p:fltVal val="0"/>
                                          </p:val>
                                        </p:tav>
                                      </p:tavLst>
                                    </p:anim>
                                    <p:anim calcmode="lin" valueType="num">
                                      <p:cBhvr>
                                        <p:cTn id="73" dur="2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74" dur="2000" fill="hold"/>
                                        <p:tgtEl>
                                          <p:spTgt spid="3">
                                            <p:txEl>
                                              <p:pRg st="7" end="7"/>
                                            </p:txEl>
                                          </p:spTgt>
                                        </p:tgtEl>
                                        <p:attrNameLst>
                                          <p:attrName>ppt_w</p:attrName>
                                        </p:attrNameLst>
                                      </p:cBhvr>
                                      <p:tavLst>
                                        <p:tav tm="0">
                                          <p:val>
                                            <p:fltVal val="0"/>
                                          </p:val>
                                        </p:tav>
                                        <p:tav tm="100000">
                                          <p:val>
                                            <p:strVal val="#ppt_w"/>
                                          </p:val>
                                        </p:tav>
                                      </p:tavLst>
                                    </p:anim>
                                  </p:childTnLst>
                                </p:cTn>
                              </p:par>
                            </p:childTnLst>
                          </p:cTn>
                        </p:par>
                      </p:childTnLst>
                    </p:cTn>
                  </p:par>
                  <p:par>
                    <p:cTn id="75" fill="hold">
                      <p:stCondLst>
                        <p:cond delay="indefinite"/>
                      </p:stCondLst>
                      <p:childTnLst>
                        <p:par>
                          <p:cTn id="76" fill="hold">
                            <p:stCondLst>
                              <p:cond delay="0"/>
                            </p:stCondLst>
                            <p:childTnLst>
                              <p:par>
                                <p:cTn id="77" presetID="35" presetClass="entr" presetSubtype="0" fill="hold" grpId="0"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Effect transition="in" filter="fade">
                                      <p:cBhvr>
                                        <p:cTn id="79" dur="2000"/>
                                        <p:tgtEl>
                                          <p:spTgt spid="3">
                                            <p:txEl>
                                              <p:pRg st="8" end="8"/>
                                            </p:txEl>
                                          </p:spTgt>
                                        </p:tgtEl>
                                      </p:cBhvr>
                                    </p:animEffect>
                                    <p:anim calcmode="lin" valueType="num">
                                      <p:cBhvr>
                                        <p:cTn id="80" dur="2000" fill="hold"/>
                                        <p:tgtEl>
                                          <p:spTgt spid="3">
                                            <p:txEl>
                                              <p:pRg st="8" end="8"/>
                                            </p:txEl>
                                          </p:spTgt>
                                        </p:tgtEl>
                                        <p:attrNameLst>
                                          <p:attrName>style.rotation</p:attrName>
                                        </p:attrNameLst>
                                      </p:cBhvr>
                                      <p:tavLst>
                                        <p:tav tm="0">
                                          <p:val>
                                            <p:fltVal val="720"/>
                                          </p:val>
                                        </p:tav>
                                        <p:tav tm="100000">
                                          <p:val>
                                            <p:fltVal val="0"/>
                                          </p:val>
                                        </p:tav>
                                      </p:tavLst>
                                    </p:anim>
                                    <p:anim calcmode="lin" valueType="num">
                                      <p:cBhvr>
                                        <p:cTn id="81" dur="2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82" dur="2000" fill="hold"/>
                                        <p:tgtEl>
                                          <p:spTgt spid="3">
                                            <p:txEl>
                                              <p:pRg st="8" end="8"/>
                                            </p:txEl>
                                          </p:spTgt>
                                        </p:tgtEl>
                                        <p:attrNameLst>
                                          <p:attrName>ppt_w</p:attrName>
                                        </p:attrNameLst>
                                      </p:cBhvr>
                                      <p:tavLst>
                                        <p:tav tm="0">
                                          <p:val>
                                            <p:fltVal val="0"/>
                                          </p:val>
                                        </p:tav>
                                        <p:tav tm="100000">
                                          <p:val>
                                            <p:strVal val="#ppt_w"/>
                                          </p:val>
                                        </p:tav>
                                      </p:tavLst>
                                    </p:anim>
                                  </p:childTnLst>
                                </p:cTn>
                              </p:par>
                            </p:childTnLst>
                          </p:cTn>
                        </p:par>
                      </p:childTnLst>
                    </p:cTn>
                  </p:par>
                  <p:par>
                    <p:cTn id="83" fill="hold">
                      <p:stCondLst>
                        <p:cond delay="indefinite"/>
                      </p:stCondLst>
                      <p:childTnLst>
                        <p:par>
                          <p:cTn id="84" fill="hold">
                            <p:stCondLst>
                              <p:cond delay="0"/>
                            </p:stCondLst>
                            <p:childTnLst>
                              <p:par>
                                <p:cTn id="85" presetID="35" presetClass="entr" presetSubtype="0" fill="hold" grpId="0" nodeType="clickEffect">
                                  <p:stCondLst>
                                    <p:cond delay="0"/>
                                  </p:stCondLst>
                                  <p:childTnLst>
                                    <p:set>
                                      <p:cBhvr>
                                        <p:cTn id="86" dur="1" fill="hold">
                                          <p:stCondLst>
                                            <p:cond delay="0"/>
                                          </p:stCondLst>
                                        </p:cTn>
                                        <p:tgtEl>
                                          <p:spTgt spid="3">
                                            <p:txEl>
                                              <p:pRg st="9" end="9"/>
                                            </p:txEl>
                                          </p:spTgt>
                                        </p:tgtEl>
                                        <p:attrNameLst>
                                          <p:attrName>style.visibility</p:attrName>
                                        </p:attrNameLst>
                                      </p:cBhvr>
                                      <p:to>
                                        <p:strVal val="visible"/>
                                      </p:to>
                                    </p:set>
                                    <p:animEffect transition="in" filter="fade">
                                      <p:cBhvr>
                                        <p:cTn id="87" dur="2000"/>
                                        <p:tgtEl>
                                          <p:spTgt spid="3">
                                            <p:txEl>
                                              <p:pRg st="9" end="9"/>
                                            </p:txEl>
                                          </p:spTgt>
                                        </p:tgtEl>
                                      </p:cBhvr>
                                    </p:animEffect>
                                    <p:anim calcmode="lin" valueType="num">
                                      <p:cBhvr>
                                        <p:cTn id="88" dur="2000" fill="hold"/>
                                        <p:tgtEl>
                                          <p:spTgt spid="3">
                                            <p:txEl>
                                              <p:pRg st="9" end="9"/>
                                            </p:txEl>
                                          </p:spTgt>
                                        </p:tgtEl>
                                        <p:attrNameLst>
                                          <p:attrName>style.rotation</p:attrName>
                                        </p:attrNameLst>
                                      </p:cBhvr>
                                      <p:tavLst>
                                        <p:tav tm="0">
                                          <p:val>
                                            <p:fltVal val="720"/>
                                          </p:val>
                                        </p:tav>
                                        <p:tav tm="100000">
                                          <p:val>
                                            <p:fltVal val="0"/>
                                          </p:val>
                                        </p:tav>
                                      </p:tavLst>
                                    </p:anim>
                                    <p:anim calcmode="lin" valueType="num">
                                      <p:cBhvr>
                                        <p:cTn id="89" dur="2000" fill="hold"/>
                                        <p:tgtEl>
                                          <p:spTgt spid="3">
                                            <p:txEl>
                                              <p:pRg st="9" end="9"/>
                                            </p:txEl>
                                          </p:spTgt>
                                        </p:tgtEl>
                                        <p:attrNameLst>
                                          <p:attrName>ppt_h</p:attrName>
                                        </p:attrNameLst>
                                      </p:cBhvr>
                                      <p:tavLst>
                                        <p:tav tm="0">
                                          <p:val>
                                            <p:fltVal val="0"/>
                                          </p:val>
                                        </p:tav>
                                        <p:tav tm="100000">
                                          <p:val>
                                            <p:strVal val="#ppt_h"/>
                                          </p:val>
                                        </p:tav>
                                      </p:tavLst>
                                    </p:anim>
                                    <p:anim calcmode="lin" valueType="num">
                                      <p:cBhvr>
                                        <p:cTn id="90" dur="2000" fill="hold"/>
                                        <p:tgtEl>
                                          <p:spTgt spid="3">
                                            <p:txEl>
                                              <p:pRg st="9" end="9"/>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en-US" dirty="0" smtClean="0"/>
              <a:t>An ideal subculture.</a:t>
            </a:r>
            <a:r>
              <a:rPr lang="ru-RU" dirty="0" smtClean="0"/>
              <a:t>.. </a:t>
            </a:r>
            <a:r>
              <a:rPr lang="en-US" dirty="0" smtClean="0"/>
              <a:t>It must be a registered grouping with true values and beliefs, a grouping without violence, drugs, alcohol. Must be it a society of domestic people? Or a society of lovers of silence? It's clearly that's impossible. It's known, there is nothing ideal as well as a propaganda of certain ideas in subcultures from one side can't be balanced and therefore something ideal.</a:t>
            </a:r>
            <a:endParaRPr lang="ru-RU" dirty="0"/>
          </a:p>
        </p:txBody>
      </p:sp>
    </p:spTree>
  </p:cSld>
  <p:clrMapOvr>
    <a:masterClrMapping/>
  </p:clrMapOvr>
  <p:transition>
    <p:strip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1" nodeType="clickEffect">
                                  <p:stCondLst>
                                    <p:cond delay="0"/>
                                  </p:stCondLst>
                                  <p:childTnLst>
                                    <p:animEffect transition="out" filter="dissolve">
                                      <p:cBhvr>
                                        <p:cTn id="11" dur="500"/>
                                        <p:tgtEl>
                                          <p:spTgt spid="3">
                                            <p:txEl>
                                              <p:pRg st="0" end="0"/>
                                            </p:txEl>
                                          </p:spTgt>
                                        </p:tgtEl>
                                      </p:cBhvr>
                                    </p:animEffect>
                                    <p:set>
                                      <p:cBhvr>
                                        <p:cTn id="12"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14282" y="1643050"/>
            <a:ext cx="8715436" cy="1285884"/>
          </a:xfrm>
        </p:spPr>
        <p:txBody>
          <a:bodyPr>
            <a:normAutofit fontScale="77500" lnSpcReduction="20000"/>
          </a:bodyPr>
          <a:lstStyle/>
          <a:p>
            <a:pPr algn="l"/>
            <a:r>
              <a:rPr lang="en-US" dirty="0" smtClean="0"/>
              <a:t>In Russia in 2008 there were 62 federal and interregional youth and children organizations which were officially registered.</a:t>
            </a:r>
          </a:p>
          <a:p>
            <a:pPr algn="l"/>
            <a:r>
              <a:rPr lang="en-US" dirty="0" smtClean="0"/>
              <a:t>Besides such organizations there are different groups and subgroups with special interests like in many countries.</a:t>
            </a:r>
            <a:endParaRPr lang="ru-RU" dirty="0"/>
          </a:p>
        </p:txBody>
      </p:sp>
      <p:sp>
        <p:nvSpPr>
          <p:cNvPr id="4" name="Прямоугольник 3"/>
          <p:cNvSpPr/>
          <p:nvPr/>
        </p:nvSpPr>
        <p:spPr>
          <a:xfrm>
            <a:off x="785786" y="500042"/>
            <a:ext cx="7667484" cy="923330"/>
          </a:xfrm>
          <a:prstGeom prst="rect">
            <a:avLst/>
          </a:prstGeom>
        </p:spPr>
        <p:style>
          <a:lnRef idx="0">
            <a:schemeClr val="dk1"/>
          </a:lnRef>
          <a:fillRef idx="3">
            <a:schemeClr val="dk1"/>
          </a:fillRef>
          <a:effectRef idx="3">
            <a:schemeClr val="dk1"/>
          </a:effectRef>
          <a:fontRef idx="minor">
            <a:schemeClr val="lt1"/>
          </a:fontRef>
        </p:style>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Main subcultures</a:t>
            </a:r>
            <a:endParaRPr lang="ru-RU"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Прямоугольник 4"/>
          <p:cNvSpPr/>
          <p:nvPr/>
        </p:nvSpPr>
        <p:spPr>
          <a:xfrm rot="19769744">
            <a:off x="-25211" y="3096602"/>
            <a:ext cx="2508909" cy="584775"/>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3200" b="1" dirty="0" smtClean="0">
                <a:ln w="50800"/>
                <a:solidFill>
                  <a:schemeClr val="bg1">
                    <a:shade val="50000"/>
                  </a:schemeClr>
                </a:solidFill>
              </a:rPr>
              <a:t>alternative</a:t>
            </a:r>
            <a:endParaRPr lang="ru-RU" sz="3200" b="1" dirty="0">
              <a:ln w="50800"/>
              <a:solidFill>
                <a:schemeClr val="bg1">
                  <a:shade val="50000"/>
                </a:schemeClr>
              </a:solidFill>
            </a:endParaRPr>
          </a:p>
        </p:txBody>
      </p:sp>
      <p:sp>
        <p:nvSpPr>
          <p:cNvPr id="6" name="Прямоугольник 5"/>
          <p:cNvSpPr/>
          <p:nvPr/>
        </p:nvSpPr>
        <p:spPr>
          <a:xfrm>
            <a:off x="7429520" y="2857496"/>
            <a:ext cx="1051891" cy="584775"/>
          </a:xfrm>
          <a:prstGeom prst="rect">
            <a:avLst/>
          </a:prstGeom>
          <a:noFill/>
        </p:spPr>
        <p:txBody>
          <a:bodyPr wrap="none" lIns="91440" tIns="45720" rIns="91440" bIns="45720">
            <a:spAutoFit/>
          </a:bodyPr>
          <a:lstStyle/>
          <a:p>
            <a:pPr algn="ctr"/>
            <a:r>
              <a:rPr lang="en-US" sz="3200" b="1" cap="none" spc="50" dirty="0" err="1"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goth</a:t>
            </a:r>
            <a:endParaRPr lang="ru-RU" sz="32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7" name="Прямоугольник 6"/>
          <p:cNvSpPr/>
          <p:nvPr/>
        </p:nvSpPr>
        <p:spPr>
          <a:xfrm rot="2382125">
            <a:off x="3979197" y="3168532"/>
            <a:ext cx="1184940" cy="584775"/>
          </a:xfrm>
          <a:prstGeom prst="rect">
            <a:avLst/>
          </a:prstGeom>
          <a:noFill/>
        </p:spPr>
        <p:txBody>
          <a:bodyPr wrap="none" lIns="91440" tIns="45720" rIns="91440" bIns="45720">
            <a:spAutoFit/>
          </a:bodyPr>
          <a:lstStyle/>
          <a:p>
            <a:pPr algn="ctr"/>
            <a:r>
              <a:rPr lang="en-US" sz="32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punk</a:t>
            </a:r>
            <a:endParaRPr lang="ru-RU" sz="32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Прямоугольник 7"/>
          <p:cNvSpPr/>
          <p:nvPr/>
        </p:nvSpPr>
        <p:spPr>
          <a:xfrm rot="1149653">
            <a:off x="6608413" y="3910087"/>
            <a:ext cx="2159566" cy="584775"/>
          </a:xfrm>
          <a:prstGeom prst="rect">
            <a:avLst/>
          </a:prstGeom>
          <a:noFill/>
          <a:effectLst>
            <a:reflection blurRad="6350" stA="50000" endA="295" endPos="92000" dist="101600" dir="5400000" sy="-100000" algn="bl" rotWithShape="0"/>
          </a:effectLst>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3200" b="1" cap="none" spc="150" dirty="0" err="1" smtClean="0">
                <a:ln w="11430"/>
                <a:solidFill>
                  <a:srgbClr val="F8F8F8"/>
                </a:solidFill>
                <a:effectLst>
                  <a:outerShdw blurRad="25400" algn="tl" rotWithShape="0">
                    <a:srgbClr val="000000">
                      <a:alpha val="43000"/>
                    </a:srgbClr>
                  </a:outerShdw>
                </a:effectLst>
              </a:rPr>
              <a:t>extremals</a:t>
            </a:r>
            <a:endParaRPr lang="ru-RU" sz="3200" b="1" cap="none" spc="150" dirty="0">
              <a:ln w="11430"/>
              <a:solidFill>
                <a:srgbClr val="F8F8F8"/>
              </a:solidFill>
              <a:effectLst>
                <a:outerShdw blurRad="25400" algn="tl" rotWithShape="0">
                  <a:srgbClr val="000000">
                    <a:alpha val="43000"/>
                  </a:srgbClr>
                </a:outerShdw>
              </a:effectLst>
            </a:endParaRPr>
          </a:p>
        </p:txBody>
      </p:sp>
      <p:sp>
        <p:nvSpPr>
          <p:cNvPr id="9" name="Прямоугольник 8"/>
          <p:cNvSpPr/>
          <p:nvPr/>
        </p:nvSpPr>
        <p:spPr>
          <a:xfrm>
            <a:off x="1785918" y="3286124"/>
            <a:ext cx="2210862" cy="584775"/>
          </a:xfrm>
          <a:prstGeom prst="rect">
            <a:avLst/>
          </a:prstGeom>
          <a:noFill/>
          <a:ln>
            <a:noFill/>
          </a:ln>
          <a:effectLst>
            <a:glow rad="139700">
              <a:schemeClr val="accent3">
                <a:satMod val="175000"/>
                <a:alpha val="40000"/>
              </a:schemeClr>
            </a:glow>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txBody>
          <a:bodyPr wrap="none" lIns="91440" tIns="45720" rIns="91440" bIns="45720">
            <a:spAutoFit/>
          </a:bodyPr>
          <a:lstStyle/>
          <a:p>
            <a:pPr algn="ctr"/>
            <a:r>
              <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cyberpunk</a:t>
            </a:r>
            <a:endParaRPr lang="ru-RU" sz="3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0" name="Прямоугольник 9"/>
          <p:cNvSpPr/>
          <p:nvPr/>
        </p:nvSpPr>
        <p:spPr>
          <a:xfrm>
            <a:off x="4857752" y="3143248"/>
            <a:ext cx="2284600" cy="584775"/>
          </a:xfrm>
          <a:prstGeom prst="rect">
            <a:avLst/>
          </a:prstGeom>
          <a:noFill/>
          <a:effectLst/>
          <a:scene3d>
            <a:camera prst="obliqueTopRight">
              <a:rot lat="19799999" lon="900001" rev="0"/>
            </a:camera>
            <a:lightRig rig="threePt" dir="t"/>
          </a:scene3d>
          <a:sp3d z="44450">
            <a:bevelT/>
          </a:sp3d>
        </p:spPr>
        <p:txBody>
          <a:bodyPr wrap="none" lIns="91440" tIns="45720" rIns="91440" bIns="45720">
            <a:spAutoFit/>
          </a:bodyPr>
          <a:lstStyle/>
          <a:p>
            <a:pPr algn="ctr"/>
            <a:r>
              <a:rPr lang="en-US" sz="32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industrial</a:t>
            </a:r>
            <a:endParaRPr lang="ru-RU" sz="32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
        <p:nvSpPr>
          <p:cNvPr id="11" name="Прямоугольник 10"/>
          <p:cNvSpPr/>
          <p:nvPr/>
        </p:nvSpPr>
        <p:spPr>
          <a:xfrm>
            <a:off x="1000100" y="3857628"/>
            <a:ext cx="982961" cy="584775"/>
          </a:xfrm>
          <a:prstGeom prst="rect">
            <a:avLst/>
          </a:prstGeom>
          <a:effectLst>
            <a:innerShdw blurRad="63500" dist="50800" dir="16200000">
              <a:prstClr val="black">
                <a:alpha val="50000"/>
              </a:prstClr>
            </a:innerShdw>
          </a:effectLst>
        </p:spPr>
        <p:style>
          <a:lnRef idx="0">
            <a:schemeClr val="accent2"/>
          </a:lnRef>
          <a:fillRef idx="3">
            <a:schemeClr val="accent2"/>
          </a:fillRef>
          <a:effectRef idx="3">
            <a:schemeClr val="accent2"/>
          </a:effectRef>
          <a:fontRef idx="minor">
            <a:schemeClr val="lt1"/>
          </a:fontRef>
        </p:style>
        <p:txBody>
          <a:bodyPr wrap="none" lIns="91440" tIns="45720" rIns="91440" bIns="45720">
            <a:spAutoFit/>
          </a:bodyPr>
          <a:lstStyle/>
          <a:p>
            <a:pPr algn="ctr"/>
            <a:r>
              <a:rPr lang="en-US" sz="32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fans</a:t>
            </a:r>
            <a:endParaRPr lang="ru-RU" sz="32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
        <p:nvSpPr>
          <p:cNvPr id="12" name="Прямоугольник 11"/>
          <p:cNvSpPr/>
          <p:nvPr/>
        </p:nvSpPr>
        <p:spPr>
          <a:xfrm>
            <a:off x="5143504" y="4214818"/>
            <a:ext cx="1669047" cy="584775"/>
          </a:xfrm>
          <a:prstGeom prst="rect">
            <a:avLst/>
          </a:prstGeom>
          <a:noFill/>
        </p:spPr>
        <p:txBody>
          <a:bodyPr wrap="none" lIns="91440" tIns="45720" rIns="91440" bIns="45720">
            <a:prstTxWarp prst="textCanUp">
              <a:avLst/>
            </a:prstTxWarp>
            <a:spAutoFit/>
            <a:scene3d>
              <a:camera prst="orthographicFront"/>
              <a:lightRig rig="threePt" dir="t"/>
            </a:scene3d>
            <a:sp3d extrusionH="57150">
              <a:bevelT w="38100" h="38100"/>
            </a:sp3d>
          </a:bodyPr>
          <a:lstStyle/>
          <a:p>
            <a:pPr algn="ctr"/>
            <a:r>
              <a:rPr 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hacker</a:t>
            </a:r>
            <a:endParaRPr lang="ru-RU"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3" name="Прямоугольник 12"/>
          <p:cNvSpPr/>
          <p:nvPr/>
        </p:nvSpPr>
        <p:spPr>
          <a:xfrm>
            <a:off x="3286116" y="4000504"/>
            <a:ext cx="1531188" cy="584775"/>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US" sz="3200" b="1" cap="none" spc="0" dirty="0" smtClean="0">
                <a:ln w="50800"/>
                <a:solidFill>
                  <a:schemeClr val="bg1">
                    <a:shade val="50000"/>
                  </a:schemeClr>
                </a:solidFill>
                <a:effectLst>
                  <a:reflection blurRad="6350" stA="55000" endA="300" endPos="45500" dir="5400000" sy="-100000" algn="bl" rotWithShape="0"/>
                </a:effectLst>
              </a:rPr>
              <a:t>cracker</a:t>
            </a:r>
            <a:endParaRPr lang="ru-RU" sz="3200" b="1" cap="none" spc="0" dirty="0">
              <a:ln w="50800"/>
              <a:solidFill>
                <a:schemeClr val="bg1">
                  <a:shade val="50000"/>
                </a:schemeClr>
              </a:solidFill>
              <a:effectLst>
                <a:reflection blurRad="6350" stA="55000" endA="300" endPos="45500" dir="5400000" sy="-100000" algn="bl" rotWithShape="0"/>
              </a:effectLst>
            </a:endParaRPr>
          </a:p>
        </p:txBody>
      </p:sp>
      <p:sp>
        <p:nvSpPr>
          <p:cNvPr id="14" name="Прямоугольник 13"/>
          <p:cNvSpPr/>
          <p:nvPr/>
        </p:nvSpPr>
        <p:spPr>
          <a:xfrm rot="872603">
            <a:off x="2188737" y="4494698"/>
            <a:ext cx="1734769" cy="584775"/>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32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bikers</a:t>
            </a:r>
            <a:endParaRPr lang="ru-RU" sz="32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5" name="Прямоугольник 14"/>
          <p:cNvSpPr/>
          <p:nvPr/>
        </p:nvSpPr>
        <p:spPr>
          <a:xfrm>
            <a:off x="214282" y="4786322"/>
            <a:ext cx="1619354"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diggers</a:t>
            </a:r>
            <a:endParaRPr lang="ru-RU"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6" name="Прямоугольник 15"/>
          <p:cNvSpPr/>
          <p:nvPr/>
        </p:nvSpPr>
        <p:spPr>
          <a:xfrm rot="21223376">
            <a:off x="4025803" y="5263236"/>
            <a:ext cx="2222083" cy="584775"/>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3200" b="1" cap="none" spc="150" dirty="0" smtClean="0">
                <a:ln w="11430"/>
                <a:solidFill>
                  <a:srgbClr val="F8F8F8"/>
                </a:solidFill>
                <a:effectLst>
                  <a:outerShdw blurRad="25400" algn="tl" rotWithShape="0">
                    <a:srgbClr val="000000">
                      <a:alpha val="43000"/>
                    </a:srgbClr>
                  </a:outerShdw>
                </a:effectLst>
              </a:rPr>
              <a:t>ecologists</a:t>
            </a:r>
            <a:endParaRPr lang="ru-RU" sz="3200" b="1" cap="none" spc="150" dirty="0">
              <a:ln w="11430"/>
              <a:solidFill>
                <a:srgbClr val="F8F8F8"/>
              </a:solidFill>
              <a:effectLst>
                <a:outerShdw blurRad="25400" algn="tl" rotWithShape="0">
                  <a:srgbClr val="000000">
                    <a:alpha val="43000"/>
                  </a:srgbClr>
                </a:outerShdw>
              </a:effectLst>
            </a:endParaRPr>
          </a:p>
        </p:txBody>
      </p:sp>
      <p:sp>
        <p:nvSpPr>
          <p:cNvPr id="17" name="Прямоугольник 16"/>
          <p:cNvSpPr/>
          <p:nvPr/>
        </p:nvSpPr>
        <p:spPr>
          <a:xfrm>
            <a:off x="1500166" y="5857892"/>
            <a:ext cx="2143140" cy="584775"/>
          </a:xfrm>
          <a:prstGeom prst="rect">
            <a:avLst/>
          </a:prstGeom>
          <a:noFill/>
        </p:spPr>
        <p:txBody>
          <a:bodyPr wrap="none" lIns="91440" tIns="45720" rIns="91440" bIns="45720">
            <a:prstTxWarp prst="textWave2">
              <a:avLst/>
            </a:prstTxWarp>
            <a:spAutoFit/>
          </a:bodyPr>
          <a:lstStyle/>
          <a:p>
            <a:pPr algn="ctr"/>
            <a:r>
              <a:rPr lang="en-US" sz="32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tolkienists</a:t>
            </a:r>
            <a:endParaRPr lang="ru-RU" sz="32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Субкультуры современной России"/>
          <p:cNvPicPr>
            <a:picLocks noChangeAspect="1" noChangeArrowheads="1"/>
          </p:cNvPicPr>
          <p:nvPr/>
        </p:nvPicPr>
        <p:blipFill>
          <a:blip r:embed="rId3"/>
          <a:srcRect/>
          <a:stretch>
            <a:fillRect/>
          </a:stretch>
        </p:blipFill>
        <p:spPr bwMode="auto">
          <a:xfrm>
            <a:off x="3051129" y="2928934"/>
            <a:ext cx="4545053" cy="3533780"/>
          </a:xfrm>
          <a:prstGeom prst="rect">
            <a:avLst/>
          </a:prstGeom>
          <a:ln>
            <a:noFill/>
          </a:ln>
          <a:effectLst>
            <a:softEdge rad="112500"/>
          </a:effectLst>
        </p:spPr>
      </p:pic>
      <p:sp>
        <p:nvSpPr>
          <p:cNvPr id="2" name="Заголовок 1"/>
          <p:cNvSpPr>
            <a:spLocks noGrp="1"/>
          </p:cNvSpPr>
          <p:nvPr>
            <p:ph type="ctrTitle"/>
          </p:nvPr>
        </p:nvSpPr>
        <p:spPr>
          <a:xfrm rot="19957719">
            <a:off x="-124046" y="1987469"/>
            <a:ext cx="8229600" cy="842970"/>
          </a:xfrm>
        </p:spPr>
        <p:txBody>
          <a:bodyPr>
            <a:scene3d>
              <a:camera prst="orthographicFront"/>
              <a:lightRig rig="balanced" dir="t">
                <a:rot lat="0" lon="0" rev="2100000"/>
              </a:lightRig>
            </a:scene3d>
            <a:sp3d extrusionH="57150" prstMaterial="metal">
              <a:bevelT w="38100" h="25400"/>
              <a:contourClr>
                <a:schemeClr val="bg2"/>
              </a:contourClr>
            </a:sp3d>
          </a:bodyPr>
          <a:lstStyle/>
          <a:p>
            <a:r>
              <a:rPr lang="en-US" cap="none" dirty="0" smtClean="0">
                <a:ln w="50800"/>
                <a:solidFill>
                  <a:schemeClr val="bg1">
                    <a:shade val="50000"/>
                  </a:schemeClr>
                </a:solidFill>
                <a:effectLst>
                  <a:reflection blurRad="6350" stA="55000" endA="50" endPos="85000" dir="5400000" sy="-100000" algn="bl" rotWithShape="0"/>
                </a:effectLst>
                <a:latin typeface="Rosewood Std Regular" pitchFamily="50" charset="0"/>
                <a:ea typeface="Kozuka Mincho Pro H" pitchFamily="18" charset="-128"/>
              </a:rPr>
              <a:t>Subcultures in Russia</a:t>
            </a:r>
            <a:endParaRPr lang="ru-RU" cap="none" dirty="0">
              <a:ln w="50800"/>
              <a:solidFill>
                <a:schemeClr val="bg1">
                  <a:shade val="50000"/>
                </a:schemeClr>
              </a:solidFill>
              <a:effectLst>
                <a:reflection blurRad="6350" stA="55000" endA="50" endPos="85000" dir="5400000" sy="-100000" algn="bl" rotWithShape="0"/>
              </a:effectLst>
              <a:latin typeface="Mistral" pitchFamily="66" charset="0"/>
              <a:ea typeface="Kozuka Mincho Pro H" pitchFamily="18" charset="-128"/>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1" presetClass="entr" presetSubtype="0" fill="hold" nodeType="clickEffect">
                                  <p:stCondLst>
                                    <p:cond delay="0"/>
                                  </p:stCondLst>
                                  <p:childTnLst>
                                    <p:set>
                                      <p:cBhvr>
                                        <p:cTn id="14" dur="1" fill="hold">
                                          <p:stCondLst>
                                            <p:cond delay="0"/>
                                          </p:stCondLst>
                                        </p:cTn>
                                        <p:tgtEl>
                                          <p:spTgt spid="25602"/>
                                        </p:tgtEl>
                                        <p:attrNameLst>
                                          <p:attrName>style.visibility</p:attrName>
                                        </p:attrNameLst>
                                      </p:cBhvr>
                                      <p:to>
                                        <p:strVal val="visible"/>
                                      </p:to>
                                    </p:set>
                                    <p:animEffect transition="in" filter="fade">
                                      <p:cBhvr>
                                        <p:cTn id="15" dur="770" decel="100000"/>
                                        <p:tgtEl>
                                          <p:spTgt spid="25602"/>
                                        </p:tgtEl>
                                      </p:cBhvr>
                                    </p:animEffect>
                                    <p:animScale>
                                      <p:cBhvr>
                                        <p:cTn id="16" dur="770" decel="100000"/>
                                        <p:tgtEl>
                                          <p:spTgt spid="25602"/>
                                        </p:tgtEl>
                                      </p:cBhvr>
                                      <p:from x="10000" y="10000"/>
                                      <p:to x="200000" y="450000"/>
                                    </p:animScale>
                                    <p:animScale>
                                      <p:cBhvr>
                                        <p:cTn id="17" dur="1230" accel="100000" fill="hold">
                                          <p:stCondLst>
                                            <p:cond delay="770"/>
                                          </p:stCondLst>
                                        </p:cTn>
                                        <p:tgtEl>
                                          <p:spTgt spid="25602"/>
                                        </p:tgtEl>
                                      </p:cBhvr>
                                      <p:from x="200000" y="450000"/>
                                      <p:to x="100000" y="100000"/>
                                    </p:animScale>
                                    <p:set>
                                      <p:cBhvr>
                                        <p:cTn id="18" dur="770" fill="hold"/>
                                        <p:tgtEl>
                                          <p:spTgt spid="25602"/>
                                        </p:tgtEl>
                                        <p:attrNameLst>
                                          <p:attrName>ppt_x</p:attrName>
                                        </p:attrNameLst>
                                      </p:cBhvr>
                                      <p:to>
                                        <p:strVal val="(0.5)"/>
                                      </p:to>
                                    </p:set>
                                    <p:anim from="(0.5)" to="(#ppt_x)" calcmode="lin" valueType="num">
                                      <p:cBhvr>
                                        <p:cTn id="19" dur="1230" accel="100000" fill="hold">
                                          <p:stCondLst>
                                            <p:cond delay="770"/>
                                          </p:stCondLst>
                                        </p:cTn>
                                        <p:tgtEl>
                                          <p:spTgt spid="25602"/>
                                        </p:tgtEl>
                                        <p:attrNameLst>
                                          <p:attrName>ppt_x</p:attrName>
                                        </p:attrNameLst>
                                      </p:cBhvr>
                                    </p:anim>
                                    <p:set>
                                      <p:cBhvr>
                                        <p:cTn id="20" dur="770" fill="hold"/>
                                        <p:tgtEl>
                                          <p:spTgt spid="25602"/>
                                        </p:tgtEl>
                                        <p:attrNameLst>
                                          <p:attrName>ppt_y</p:attrName>
                                        </p:attrNameLst>
                                      </p:cBhvr>
                                      <p:to>
                                        <p:strVal val="(#ppt_y+0.4)"/>
                                      </p:to>
                                    </p:set>
                                    <p:anim from="(#ppt_y+0.4)" to="(#ppt_y)" calcmode="lin" valueType="num">
                                      <p:cBhvr>
                                        <p:cTn id="21" dur="1230" accel="100000" fill="hold">
                                          <p:stCondLst>
                                            <p:cond delay="770"/>
                                          </p:stCondLst>
                                        </p:cTn>
                                        <p:tgtEl>
                                          <p:spTgt spid="25602"/>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488" y="142852"/>
            <a:ext cx="3400420" cy="1143000"/>
          </a:xfrm>
        </p:spPr>
        <p:txBody>
          <a:bodyPr>
            <a:noAutofit/>
          </a:bodyPr>
          <a:lstStyle/>
          <a:p>
            <a:r>
              <a:rPr lang="en-US" sz="8000" dirty="0" err="1" smtClean="0">
                <a:latin typeface="Freestyle Script" pitchFamily="66" charset="0"/>
              </a:rPr>
              <a:t>MaiN</a:t>
            </a:r>
            <a:endParaRPr lang="ru-RU" sz="8000" dirty="0"/>
          </a:p>
        </p:txBody>
      </p:sp>
      <p:sp>
        <p:nvSpPr>
          <p:cNvPr id="3" name="Содержимое 2"/>
          <p:cNvSpPr>
            <a:spLocks noGrp="1"/>
          </p:cNvSpPr>
          <p:nvPr>
            <p:ph idx="1"/>
          </p:nvPr>
        </p:nvSpPr>
        <p:spPr>
          <a:xfrm>
            <a:off x="457200" y="1600200"/>
            <a:ext cx="8229600" cy="4972072"/>
          </a:xfrm>
        </p:spPr>
        <p:txBody>
          <a:bodyPr>
            <a:normAutofit fontScale="85000" lnSpcReduction="20000"/>
          </a:bodyPr>
          <a:lstStyle/>
          <a:p>
            <a:r>
              <a:rPr lang="en-US" dirty="0" smtClean="0"/>
              <a:t>Youth subcultures in modern Russia cover basically schoolboys of the senior classes. Psychologists assert, that so teens form a self-estimation, it is easier to them to ego-trip in groupings, than the real acts testifying about growing. The youth asserts, that business not in the underestimated self-estimation: new trends in the Russian society cause change of the accepted installations.</a:t>
            </a:r>
            <a:r>
              <a:rPr lang="ru-RU" dirty="0" smtClean="0"/>
              <a:t/>
            </a:r>
            <a:br>
              <a:rPr lang="ru-RU" dirty="0" smtClean="0"/>
            </a:br>
            <a:r>
              <a:rPr lang="ru-RU" dirty="0" smtClean="0"/>
              <a:t>Молодежные субкультуры в современной России охватывают в основном школьников старших классов. Психологи утверждают, что так тины формируют самооценку, им легче самоутвердиться в группировках, чем реальными поступками, свидетельствующими о взрослости. Молодежь же утверждает, что дело не в заниженной самооценке: новые веяния в российском обществе обусловливают смену принятых установок.</a:t>
            </a:r>
            <a:endParaRPr lang="ru-RU"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2000"/>
                                        <p:tgtEl>
                                          <p:spTgt spid="3">
                                            <p:txEl>
                                              <p:pRg st="0" end="0"/>
                                            </p:txEl>
                                          </p:spTgt>
                                        </p:tgtEl>
                                      </p:cBhvr>
                                    </p:animEffect>
                                    <p:anim calcmode="lin" valueType="num">
                                      <p:cBhvr>
                                        <p:cTn id="17" dur="2000" fill="hold"/>
                                        <p:tgtEl>
                                          <p:spTgt spid="3">
                                            <p:txEl>
                                              <p:pRg st="0" end="0"/>
                                            </p:txEl>
                                          </p:spTgt>
                                        </p:tgtEl>
                                        <p:attrNameLst>
                                          <p:attrName>style.rotation</p:attrName>
                                        </p:attrNameLst>
                                      </p:cBhvr>
                                      <p:tavLst>
                                        <p:tav tm="0">
                                          <p:val>
                                            <p:fltVal val="720"/>
                                          </p:val>
                                        </p:tav>
                                        <p:tav tm="100000">
                                          <p:val>
                                            <p:fltVal val="0"/>
                                          </p:val>
                                        </p:tav>
                                      </p:tavLst>
                                    </p:anim>
                                    <p:anim calcmode="lin" valueType="num">
                                      <p:cBhvr>
                                        <p:cTn id="18" dur="2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9" dur="2000" fill="hold"/>
                                        <p:tgtEl>
                                          <p:spTgt spid="3">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4800" dirty="0" smtClean="0">
                <a:latin typeface="Freestyle Script" pitchFamily="66" charset="0"/>
              </a:rPr>
              <a:t>Features of subcultures in Russia</a:t>
            </a:r>
            <a:endParaRPr lang="ru-RU" sz="4800" dirty="0"/>
          </a:p>
        </p:txBody>
      </p:sp>
      <p:sp>
        <p:nvSpPr>
          <p:cNvPr id="3" name="Содержимое 2"/>
          <p:cNvSpPr>
            <a:spLocks noGrp="1"/>
          </p:cNvSpPr>
          <p:nvPr>
            <p:ph idx="1"/>
          </p:nvPr>
        </p:nvSpPr>
        <p:spPr/>
        <p:txBody>
          <a:bodyPr>
            <a:normAutofit fontScale="92500" lnSpcReduction="20000"/>
          </a:bodyPr>
          <a:lstStyle/>
          <a:p>
            <a:r>
              <a:rPr lang="en-US" dirty="0" smtClean="0"/>
              <a:t>Formation of teenage subcultures in Russia has the specific reasons which are distinct from the countries of the West. First of all, it is social and economic instability of a society. The economic lifting observed last years, essentially a picture has not changed. Easier speaking, our youth is excited not with those requirements which stimulate various youth movements in the West, and a problem of overcoming of vital difficulties, at times and simply physical survival. Secondly, the most desired prospect for today's teenagers fast achievement of a prestigious social status is represented.</a:t>
            </a:r>
            <a:endParaRPr lang="ru-RU" dirty="0" smtClean="0"/>
          </a:p>
          <a:p>
            <a:endParaRPr lang="en-US" dirty="0" smtClean="0"/>
          </a:p>
          <a:p>
            <a:endParaRPr lang="ru-RU"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34"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 from="(-#ppt_w/2)" to="(#ppt_x)" calcmode="lin" valueType="num">
                                      <p:cBhvr>
                                        <p:cTn id="18" dur="600" fill="hold">
                                          <p:stCondLst>
                                            <p:cond delay="0"/>
                                          </p:stCondLst>
                                        </p:cTn>
                                        <p:tgtEl>
                                          <p:spTgt spid="3">
                                            <p:txEl>
                                              <p:pRg st="0" end="0"/>
                                            </p:txEl>
                                          </p:spTgt>
                                        </p:tgtEl>
                                        <p:attrNameLst>
                                          <p:attrName>ppt_x</p:attrName>
                                        </p:attrNameLst>
                                      </p:cBhvr>
                                    </p:anim>
                                    <p:anim from="0" to="-1.0" calcmode="lin" valueType="num">
                                      <p:cBhvr>
                                        <p:cTn id="19" dur="200" decel="50000" autoRev="1" fill="hold">
                                          <p:stCondLst>
                                            <p:cond delay="600"/>
                                          </p:stCondLst>
                                        </p:cTn>
                                        <p:tgtEl>
                                          <p:spTgt spid="3">
                                            <p:txEl>
                                              <p:pRg st="0" end="0"/>
                                            </p:txEl>
                                          </p:spTgt>
                                        </p:tgtEl>
                                        <p:attrNameLst>
                                          <p:attrName>xshear</p:attrName>
                                        </p:attrNameLst>
                                      </p:cBhvr>
                                    </p:anim>
                                    <p:animScale>
                                      <p:cBhvr>
                                        <p:cTn id="20" dur="200" decel="100000" autoRev="1" fill="hold">
                                          <p:stCondLst>
                                            <p:cond delay="600"/>
                                          </p:stCondLst>
                                        </p:cTn>
                                        <p:tgtEl>
                                          <p:spTgt spid="3">
                                            <p:txEl>
                                              <p:pRg st="0" end="0"/>
                                            </p:txEl>
                                          </p:spTgt>
                                        </p:tgtEl>
                                      </p:cBhvr>
                                      <p:from x="100000" y="100000"/>
                                      <p:to x="80000" y="100000"/>
                                    </p:animScale>
                                    <p:anim by="(#ppt_h/3+#ppt_w*0.1)" calcmode="lin" valueType="num">
                                      <p:cBhvr additive="sum">
                                        <p:cTn id="21" dur="200" decel="100000" autoRev="1" fill="hold">
                                          <p:stCondLst>
                                            <p:cond delay="600"/>
                                          </p:stCondLst>
                                        </p:cTn>
                                        <p:tgtEl>
                                          <p:spTgt spid="3">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809318"/>
          </a:xfrm>
        </p:spPr>
        <p:txBody>
          <a:bodyPr>
            <a:normAutofit fontScale="92500"/>
          </a:bodyPr>
          <a:lstStyle/>
          <a:p>
            <a:r>
              <a:rPr lang="ru-RU" dirty="0" smtClean="0"/>
              <a:t>Формирование подростковых субкультур в России имеет свои специфические причины, отличные от стран Запада. Прежде всего, это — социальная и экономическая неустойчивость общества. Экономический подъем, наблюдавшийся в последние годы, принципиально картину не изменил. Проще говоря, нашу молодежь волнуют не те потребности, которые стимулируют различные молодежные движения на Западе, а проблема преодоления жизненных трудностей, порой и просто физического выживания. Во-вторых, наиболее желанной перспективой для сегодняшних подростков представляется быстрое достижение престижного социального положения.</a:t>
            </a:r>
          </a:p>
          <a:p>
            <a:endParaRPr lang="ru-RU" dirty="0"/>
          </a:p>
        </p:txBody>
      </p:sp>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7200" dirty="0" err="1" smtClean="0">
                <a:latin typeface="Freestyle Script" pitchFamily="66" charset="0"/>
              </a:rPr>
              <a:t>StatS</a:t>
            </a:r>
            <a:r>
              <a:rPr lang="en-US" sz="7200" dirty="0" smtClean="0">
                <a:latin typeface="Freestyle Script" pitchFamily="66" charset="0"/>
              </a:rPr>
              <a:t> &amp; </a:t>
            </a:r>
            <a:r>
              <a:rPr lang="en-US" sz="7200" dirty="0" err="1" smtClean="0">
                <a:latin typeface="Freestyle Script" pitchFamily="66" charset="0"/>
              </a:rPr>
              <a:t>InfO</a:t>
            </a:r>
            <a:endParaRPr lang="ru-RU" sz="7200" dirty="0"/>
          </a:p>
        </p:txBody>
      </p:sp>
      <p:sp>
        <p:nvSpPr>
          <p:cNvPr id="3" name="Содержимое 2"/>
          <p:cNvSpPr>
            <a:spLocks noGrp="1"/>
          </p:cNvSpPr>
          <p:nvPr>
            <p:ph idx="1"/>
          </p:nvPr>
        </p:nvSpPr>
        <p:spPr/>
        <p:txBody>
          <a:bodyPr>
            <a:normAutofit fontScale="62500" lnSpcReduction="20000"/>
          </a:bodyPr>
          <a:lstStyle/>
          <a:p>
            <a:r>
              <a:rPr lang="en-US" dirty="0" err="1" smtClean="0"/>
              <a:t>Neformals</a:t>
            </a:r>
            <a:r>
              <a:rPr lang="en-US" dirty="0" smtClean="0"/>
              <a:t> strongly differ from each other declared purposes, values and, as consequence, behavior and pastime. For example, unite on the basis of preference of certain styles of music, dances. Let alone football fans: such associations - about 80 %.</a:t>
            </a:r>
          </a:p>
          <a:p>
            <a:r>
              <a:rPr lang="en-US" dirty="0" smtClean="0"/>
              <a:t>Against distribution the crime rate grows in the country of subcultures and pseudo-cultures among the Russian youth: on the statistics, every fifth young man at the age from 14 till 30 years at least time has made an offence or a crime. And it too is connected with specificity of youth subcultures in Russia. So, about 9 % from all number of teenage groupings - addicts and glue sniffers.</a:t>
            </a:r>
          </a:p>
          <a:p>
            <a:r>
              <a:rPr lang="en-US" dirty="0" smtClean="0"/>
              <a:t>In 1986 existence of informal groupings in the USSR has been officially recognized. On a tacit consent teenagers began to "be fenced off" from adults by clothes, attributes, slang, manners and morals, for as were exposed to condemnation. Then teenage groupings also have started to divide on dissocial, antisocial etc.</a:t>
            </a:r>
          </a:p>
          <a:p>
            <a:r>
              <a:rPr lang="en-US" dirty="0" smtClean="0"/>
              <a:t>For example, punks, hippie, bikers, carried to dissocial: they did not represent threat to a society, but also to the general norms of </a:t>
            </a:r>
            <a:r>
              <a:rPr lang="en-US" dirty="0" err="1" smtClean="0"/>
              <a:t>behaviour</a:t>
            </a:r>
            <a:r>
              <a:rPr lang="en-US" dirty="0" smtClean="0"/>
              <a:t> did not submit. Antisocial teenage groupings which had aggressive character named, affirming at the expense of others.</a:t>
            </a: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from="(-#ppt_w/2)" to="(#ppt_x)" calcmode="lin" valueType="num">
                                      <p:cBhvr>
                                        <p:cTn id="15" dur="600" fill="hold">
                                          <p:stCondLst>
                                            <p:cond delay="0"/>
                                          </p:stCondLst>
                                        </p:cTn>
                                        <p:tgtEl>
                                          <p:spTgt spid="3">
                                            <p:txEl>
                                              <p:pRg st="0" end="0"/>
                                            </p:txEl>
                                          </p:spTgt>
                                        </p:tgtEl>
                                        <p:attrNameLst>
                                          <p:attrName>ppt_x</p:attrName>
                                        </p:attrNameLst>
                                      </p:cBhvr>
                                    </p:anim>
                                    <p:anim from="0" to="-1.0" calcmode="lin" valueType="num">
                                      <p:cBhvr>
                                        <p:cTn id="16" dur="200" decel="50000" autoRev="1" fill="hold">
                                          <p:stCondLst>
                                            <p:cond delay="600"/>
                                          </p:stCondLst>
                                        </p:cTn>
                                        <p:tgtEl>
                                          <p:spTgt spid="3">
                                            <p:txEl>
                                              <p:pRg st="0" end="0"/>
                                            </p:txEl>
                                          </p:spTgt>
                                        </p:tgtEl>
                                        <p:attrNameLst>
                                          <p:attrName>xshear</p:attrName>
                                        </p:attrNameLst>
                                      </p:cBhvr>
                                    </p:anim>
                                    <p:animScale>
                                      <p:cBhvr>
                                        <p:cTn id="17" dur="200" decel="100000" autoRev="1" fill="hold">
                                          <p:stCondLst>
                                            <p:cond delay="600"/>
                                          </p:stCondLst>
                                        </p:cTn>
                                        <p:tgtEl>
                                          <p:spTgt spid="3">
                                            <p:txEl>
                                              <p:pRg st="0" end="0"/>
                                            </p:txEl>
                                          </p:spTgt>
                                        </p:tgtEl>
                                      </p:cBhvr>
                                      <p:from x="100000" y="100000"/>
                                      <p:to x="80000" y="100000"/>
                                    </p:animScale>
                                    <p:anim by="(#ppt_h/3+#ppt_w*0.1)" calcmode="lin" valueType="num">
                                      <p:cBhvr additive="sum">
                                        <p:cTn id="18"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from="(-#ppt_w/2)" to="(#ppt_x)" calcmode="lin" valueType="num">
                                      <p:cBhvr>
                                        <p:cTn id="23" dur="600" fill="hold">
                                          <p:stCondLst>
                                            <p:cond delay="0"/>
                                          </p:stCondLst>
                                        </p:cTn>
                                        <p:tgtEl>
                                          <p:spTgt spid="3">
                                            <p:txEl>
                                              <p:pRg st="1" end="1"/>
                                            </p:txEl>
                                          </p:spTgt>
                                        </p:tgtEl>
                                        <p:attrNameLst>
                                          <p:attrName>ppt_x</p:attrName>
                                        </p:attrNameLst>
                                      </p:cBhvr>
                                    </p:anim>
                                    <p:anim from="0" to="-1.0" calcmode="lin" valueType="num">
                                      <p:cBhvr>
                                        <p:cTn id="24" dur="200" decel="50000" autoRev="1" fill="hold">
                                          <p:stCondLst>
                                            <p:cond delay="600"/>
                                          </p:stCondLst>
                                        </p:cTn>
                                        <p:tgtEl>
                                          <p:spTgt spid="3">
                                            <p:txEl>
                                              <p:pRg st="1" end="1"/>
                                            </p:txEl>
                                          </p:spTgt>
                                        </p:tgtEl>
                                        <p:attrNameLst>
                                          <p:attrName>xshear</p:attrName>
                                        </p:attrNameLst>
                                      </p:cBhvr>
                                    </p:anim>
                                    <p:animScale>
                                      <p:cBhvr>
                                        <p:cTn id="25" dur="200" decel="100000" autoRev="1" fill="hold">
                                          <p:stCondLst>
                                            <p:cond delay="600"/>
                                          </p:stCondLst>
                                        </p:cTn>
                                        <p:tgtEl>
                                          <p:spTgt spid="3">
                                            <p:txEl>
                                              <p:pRg st="1" end="1"/>
                                            </p:txEl>
                                          </p:spTgt>
                                        </p:tgtEl>
                                      </p:cBhvr>
                                      <p:from x="100000" y="100000"/>
                                      <p:to x="80000" y="100000"/>
                                    </p:animScale>
                                    <p:anim by="(#ppt_h/3+#ppt_w*0.1)" calcmode="lin" valueType="num">
                                      <p:cBhvr additive="sum">
                                        <p:cTn id="26"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from="(-#ppt_w/2)" to="(#ppt_x)" calcmode="lin" valueType="num">
                                      <p:cBhvr>
                                        <p:cTn id="31" dur="600" fill="hold">
                                          <p:stCondLst>
                                            <p:cond delay="0"/>
                                          </p:stCondLst>
                                        </p:cTn>
                                        <p:tgtEl>
                                          <p:spTgt spid="3">
                                            <p:txEl>
                                              <p:pRg st="2" end="2"/>
                                            </p:txEl>
                                          </p:spTgt>
                                        </p:tgtEl>
                                        <p:attrNameLst>
                                          <p:attrName>ppt_x</p:attrName>
                                        </p:attrNameLst>
                                      </p:cBhvr>
                                    </p:anim>
                                    <p:anim from="0" to="-1.0" calcmode="lin" valueType="num">
                                      <p:cBhvr>
                                        <p:cTn id="32" dur="200" decel="50000" autoRev="1" fill="hold">
                                          <p:stCondLst>
                                            <p:cond delay="600"/>
                                          </p:stCondLst>
                                        </p:cTn>
                                        <p:tgtEl>
                                          <p:spTgt spid="3">
                                            <p:txEl>
                                              <p:pRg st="2" end="2"/>
                                            </p:txEl>
                                          </p:spTgt>
                                        </p:tgtEl>
                                        <p:attrNameLst>
                                          <p:attrName>xshear</p:attrName>
                                        </p:attrNameLst>
                                      </p:cBhvr>
                                    </p:anim>
                                    <p:animScale>
                                      <p:cBhvr>
                                        <p:cTn id="33" dur="200" decel="100000" autoRev="1" fill="hold">
                                          <p:stCondLst>
                                            <p:cond delay="600"/>
                                          </p:stCondLst>
                                        </p:cTn>
                                        <p:tgtEl>
                                          <p:spTgt spid="3">
                                            <p:txEl>
                                              <p:pRg st="2" end="2"/>
                                            </p:txEl>
                                          </p:spTgt>
                                        </p:tgtEl>
                                      </p:cBhvr>
                                      <p:from x="100000" y="100000"/>
                                      <p:to x="80000" y="100000"/>
                                    </p:animScale>
                                    <p:anim by="(#ppt_h/3+#ppt_w*0.1)" calcmode="lin" valueType="num">
                                      <p:cBhvr additive="sum">
                                        <p:cTn id="34" dur="200" decel="100000" autoRev="1" fill="hold">
                                          <p:stCondLst>
                                            <p:cond delay="600"/>
                                          </p:stCondLst>
                                        </p:cTn>
                                        <p:tgtEl>
                                          <p:spTgt spid="3">
                                            <p:txEl>
                                              <p:pRg st="2" end="2"/>
                                            </p:txEl>
                                          </p:spTgt>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34"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from="(-#ppt_w/2)" to="(#ppt_x)" calcmode="lin" valueType="num">
                                      <p:cBhvr>
                                        <p:cTn id="39" dur="600" fill="hold">
                                          <p:stCondLst>
                                            <p:cond delay="0"/>
                                          </p:stCondLst>
                                        </p:cTn>
                                        <p:tgtEl>
                                          <p:spTgt spid="3">
                                            <p:txEl>
                                              <p:pRg st="3" end="3"/>
                                            </p:txEl>
                                          </p:spTgt>
                                        </p:tgtEl>
                                        <p:attrNameLst>
                                          <p:attrName>ppt_x</p:attrName>
                                        </p:attrNameLst>
                                      </p:cBhvr>
                                    </p:anim>
                                    <p:anim from="0" to="-1.0" calcmode="lin" valueType="num">
                                      <p:cBhvr>
                                        <p:cTn id="40" dur="200" decel="50000" autoRev="1" fill="hold">
                                          <p:stCondLst>
                                            <p:cond delay="600"/>
                                          </p:stCondLst>
                                        </p:cTn>
                                        <p:tgtEl>
                                          <p:spTgt spid="3">
                                            <p:txEl>
                                              <p:pRg st="3" end="3"/>
                                            </p:txEl>
                                          </p:spTgt>
                                        </p:tgtEl>
                                        <p:attrNameLst>
                                          <p:attrName>xshear</p:attrName>
                                        </p:attrNameLst>
                                      </p:cBhvr>
                                    </p:anim>
                                    <p:animScale>
                                      <p:cBhvr>
                                        <p:cTn id="41" dur="200" decel="100000" autoRev="1" fill="hold">
                                          <p:stCondLst>
                                            <p:cond delay="600"/>
                                          </p:stCondLst>
                                        </p:cTn>
                                        <p:tgtEl>
                                          <p:spTgt spid="3">
                                            <p:txEl>
                                              <p:pRg st="3" end="3"/>
                                            </p:txEl>
                                          </p:spTgt>
                                        </p:tgtEl>
                                      </p:cBhvr>
                                      <p:from x="100000" y="100000"/>
                                      <p:to x="80000" y="100000"/>
                                    </p:animScale>
                                    <p:anim by="(#ppt_h/3+#ppt_w*0.1)" calcmode="lin" valueType="num">
                                      <p:cBhvr additive="sum">
                                        <p:cTn id="42" dur="200" decel="100000" autoRev="1" fill="hold">
                                          <p:stCondLst>
                                            <p:cond delay="600"/>
                                          </p:stCondLst>
                                        </p:cTn>
                                        <p:tgtEl>
                                          <p:spTgt spid="3">
                                            <p:txEl>
                                              <p:pRg st="3" end="3"/>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285728"/>
            <a:ext cx="8858312" cy="6429420"/>
          </a:xfrm>
        </p:spPr>
        <p:txBody>
          <a:bodyPr>
            <a:noAutofit/>
          </a:bodyPr>
          <a:lstStyle/>
          <a:p>
            <a:r>
              <a:rPr lang="ru-RU" sz="2000" dirty="0" smtClean="0"/>
              <a:t>Неформалы сильно отличаются друг от друга заявленными целями, ценностями и, как следствие, поведением и времяпровождением. К примеру, объединяются по признаку предпочтения определенных стилей музыки, танцев. Не говоря уже о футбольных болельщиках: таких объединений — около 80%.</a:t>
            </a:r>
          </a:p>
          <a:p>
            <a:r>
              <a:rPr lang="ru-RU" sz="2000" dirty="0" smtClean="0"/>
              <a:t>На фоне распространения в стране субкультур и </a:t>
            </a:r>
            <a:r>
              <a:rPr lang="ru-RU" sz="2000" dirty="0" err="1" smtClean="0"/>
              <a:t>псевдокультур</a:t>
            </a:r>
            <a:r>
              <a:rPr lang="ru-RU" sz="2000" dirty="0" smtClean="0"/>
              <a:t> растет уровень преступности среди российской молодежи: по статистике, каждый пятый молодой человек в возрасте от 14 до 30 лет хотя бы раз совершил правонарушение или преступление. И это тоже связано со спецификой молодежных субкультур в России. Так, около 9% от всей численности подростковых группировок — наркоманы и токсикоманы.</a:t>
            </a:r>
          </a:p>
          <a:p>
            <a:r>
              <a:rPr lang="ru-RU" sz="2000" dirty="0" smtClean="0"/>
              <a:t>В 1986 году было официально признано существование неформальных группировок в СССР. По молчаливому согласию подростки стали «отгораживаться» от взрослых одеждой, атрибутикой, сленгом, манерами и моралью, за что и подвергались осуждению. Тогда-то подростковые группировки и начали делить на асоциальные, </a:t>
            </a:r>
            <a:r>
              <a:rPr lang="ru-RU" sz="2000" dirty="0" err="1" smtClean="0"/>
              <a:t>антисоциальные</a:t>
            </a:r>
            <a:r>
              <a:rPr lang="ru-RU" sz="2000" dirty="0" smtClean="0"/>
              <a:t> и т.д. Например, </a:t>
            </a:r>
            <a:r>
              <a:rPr lang="ru-RU" sz="2000" dirty="0" smtClean="0">
                <a:hlinkClick r:id="rId3"/>
              </a:rPr>
              <a:t>панки</a:t>
            </a:r>
            <a:r>
              <a:rPr lang="ru-RU" sz="2000" dirty="0" smtClean="0"/>
              <a:t>, хиппи, </a:t>
            </a:r>
            <a:r>
              <a:rPr lang="ru-RU" sz="2000" dirty="0" err="1" smtClean="0"/>
              <a:t>байкеры</a:t>
            </a:r>
            <a:r>
              <a:rPr lang="ru-RU" sz="2000" dirty="0" smtClean="0"/>
              <a:t>, </a:t>
            </a:r>
            <a:r>
              <a:rPr lang="ru-RU" sz="2000" dirty="0" err="1" smtClean="0"/>
              <a:t>рокобилли</a:t>
            </a:r>
            <a:r>
              <a:rPr lang="ru-RU" sz="2000" dirty="0" smtClean="0"/>
              <a:t> относили к асоциальным: угрозы обществу они не представляли, но и общим нормам поведения не подчинялись. </a:t>
            </a:r>
            <a:r>
              <a:rPr lang="ru-RU" sz="2000" dirty="0" err="1" smtClean="0"/>
              <a:t>Антисоциальными</a:t>
            </a:r>
            <a:r>
              <a:rPr lang="ru-RU" sz="2000" dirty="0" smtClean="0"/>
              <a:t> называли подростковые группировки, которые носили агрессивный характер, утверждаясь за счет других.</a:t>
            </a:r>
          </a:p>
          <a:p>
            <a:pPr>
              <a:lnSpc>
                <a:spcPct val="120000"/>
              </a:lnSpc>
            </a:pPr>
            <a:endParaRPr lang="ru-RU" sz="1600"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from="(-#ppt_w/2)" to="(#ppt_x)" calcmode="lin" valueType="num">
                                      <p:cBhvr>
                                        <p:cTn id="7" dur="600" fill="hold">
                                          <p:stCondLst>
                                            <p:cond delay="0"/>
                                          </p:stCondLst>
                                        </p:cTn>
                                        <p:tgtEl>
                                          <p:spTgt spid="3">
                                            <p:txEl>
                                              <p:pRg st="0" end="0"/>
                                            </p:txEl>
                                          </p:spTgt>
                                        </p:tgtEl>
                                        <p:attrNameLst>
                                          <p:attrName>ppt_x</p:attrName>
                                        </p:attrNameLst>
                                      </p:cBhvr>
                                    </p:anim>
                                    <p:anim from="0" to="-1.0" calcmode="lin" valueType="num">
                                      <p:cBhvr>
                                        <p:cTn id="8" dur="200" decel="50000" autoRev="1" fill="hold">
                                          <p:stCondLst>
                                            <p:cond delay="600"/>
                                          </p:stCondLst>
                                        </p:cTn>
                                        <p:tgtEl>
                                          <p:spTgt spid="3">
                                            <p:txEl>
                                              <p:pRg st="0" end="0"/>
                                            </p:txEl>
                                          </p:spTgt>
                                        </p:tgtEl>
                                        <p:attrNameLst>
                                          <p:attrName>xshear</p:attrName>
                                        </p:attrNameLst>
                                      </p:cBhvr>
                                    </p:anim>
                                    <p:animScale>
                                      <p:cBhvr>
                                        <p:cTn id="9" dur="200" decel="100000" autoRev="1" fill="hold">
                                          <p:stCondLst>
                                            <p:cond delay="600"/>
                                          </p:stCondLst>
                                        </p:cTn>
                                        <p:tgtEl>
                                          <p:spTgt spid="3">
                                            <p:txEl>
                                              <p:pRg st="0" end="0"/>
                                            </p:txEl>
                                          </p:spTgt>
                                        </p:tgtEl>
                                      </p:cBhvr>
                                      <p:from x="100000" y="100000"/>
                                      <p:to x="80000" y="100000"/>
                                    </p:animScale>
                                    <p:anim by="(#ppt_h/3+#ppt_w*0.1)" calcmode="lin" valueType="num">
                                      <p:cBhvr additive="sum">
                                        <p:cTn id="10" dur="200" decel="100000" autoRev="1" fill="hold">
                                          <p:stCondLst>
                                            <p:cond delay="600"/>
                                          </p:stCondLst>
                                        </p:cTn>
                                        <p:tgtEl>
                                          <p:spTgt spid="3">
                                            <p:txEl>
                                              <p:pRg st="0" end="0"/>
                                            </p:txEl>
                                          </p:spTgt>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from="(-#ppt_w/2)" to="(#ppt_x)" calcmode="lin" valueType="num">
                                      <p:cBhvr>
                                        <p:cTn id="15" dur="600" fill="hold">
                                          <p:stCondLst>
                                            <p:cond delay="0"/>
                                          </p:stCondLst>
                                        </p:cTn>
                                        <p:tgtEl>
                                          <p:spTgt spid="3">
                                            <p:txEl>
                                              <p:pRg st="1" end="1"/>
                                            </p:txEl>
                                          </p:spTgt>
                                        </p:tgtEl>
                                        <p:attrNameLst>
                                          <p:attrName>ppt_x</p:attrName>
                                        </p:attrNameLst>
                                      </p:cBhvr>
                                    </p:anim>
                                    <p:anim from="0" to="-1.0" calcmode="lin" valueType="num">
                                      <p:cBhvr>
                                        <p:cTn id="16" dur="200" decel="50000" autoRev="1" fill="hold">
                                          <p:stCondLst>
                                            <p:cond delay="600"/>
                                          </p:stCondLst>
                                        </p:cTn>
                                        <p:tgtEl>
                                          <p:spTgt spid="3">
                                            <p:txEl>
                                              <p:pRg st="1" end="1"/>
                                            </p:txEl>
                                          </p:spTgt>
                                        </p:tgtEl>
                                        <p:attrNameLst>
                                          <p:attrName>xshear</p:attrName>
                                        </p:attrNameLst>
                                      </p:cBhvr>
                                    </p:anim>
                                    <p:animScale>
                                      <p:cBhvr>
                                        <p:cTn id="17" dur="200" decel="100000" autoRev="1" fill="hold">
                                          <p:stCondLst>
                                            <p:cond delay="600"/>
                                          </p:stCondLst>
                                        </p:cTn>
                                        <p:tgtEl>
                                          <p:spTgt spid="3">
                                            <p:txEl>
                                              <p:pRg st="1" end="1"/>
                                            </p:txEl>
                                          </p:spTgt>
                                        </p:tgtEl>
                                      </p:cBhvr>
                                      <p:from x="100000" y="100000"/>
                                      <p:to x="80000" y="100000"/>
                                    </p:animScale>
                                    <p:anim by="(#ppt_h/3+#ppt_w*0.1)" calcmode="lin" valueType="num">
                                      <p:cBhvr additive="sum">
                                        <p:cTn id="18" dur="200" decel="100000" autoRev="1" fill="hold">
                                          <p:stCondLst>
                                            <p:cond delay="600"/>
                                          </p:stCondLst>
                                        </p:cTn>
                                        <p:tgtEl>
                                          <p:spTgt spid="3">
                                            <p:txEl>
                                              <p:pRg st="1" end="1"/>
                                            </p:txEl>
                                          </p:spTgt>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from="(-#ppt_w/2)" to="(#ppt_x)" calcmode="lin" valueType="num">
                                      <p:cBhvr>
                                        <p:cTn id="23" dur="600" fill="hold">
                                          <p:stCondLst>
                                            <p:cond delay="0"/>
                                          </p:stCondLst>
                                        </p:cTn>
                                        <p:tgtEl>
                                          <p:spTgt spid="3">
                                            <p:txEl>
                                              <p:pRg st="2" end="2"/>
                                            </p:txEl>
                                          </p:spTgt>
                                        </p:tgtEl>
                                        <p:attrNameLst>
                                          <p:attrName>ppt_x</p:attrName>
                                        </p:attrNameLst>
                                      </p:cBhvr>
                                    </p:anim>
                                    <p:anim from="0" to="-1.0" calcmode="lin" valueType="num">
                                      <p:cBhvr>
                                        <p:cTn id="24" dur="200" decel="50000" autoRev="1" fill="hold">
                                          <p:stCondLst>
                                            <p:cond delay="600"/>
                                          </p:stCondLst>
                                        </p:cTn>
                                        <p:tgtEl>
                                          <p:spTgt spid="3">
                                            <p:txEl>
                                              <p:pRg st="2" end="2"/>
                                            </p:txEl>
                                          </p:spTgt>
                                        </p:tgtEl>
                                        <p:attrNameLst>
                                          <p:attrName>xshear</p:attrName>
                                        </p:attrNameLst>
                                      </p:cBhvr>
                                    </p:anim>
                                    <p:animScale>
                                      <p:cBhvr>
                                        <p:cTn id="25" dur="200" decel="100000" autoRev="1" fill="hold">
                                          <p:stCondLst>
                                            <p:cond delay="600"/>
                                          </p:stCondLst>
                                        </p:cTn>
                                        <p:tgtEl>
                                          <p:spTgt spid="3">
                                            <p:txEl>
                                              <p:pRg st="2" end="2"/>
                                            </p:txEl>
                                          </p:spTgt>
                                        </p:tgtEl>
                                      </p:cBhvr>
                                      <p:from x="100000" y="100000"/>
                                      <p:to x="80000" y="100000"/>
                                    </p:animScale>
                                    <p:anim by="(#ppt_h/3+#ppt_w*0.1)" calcmode="lin" valueType="num">
                                      <p:cBhvr additive="sum">
                                        <p:cTn id="26" dur="200" decel="100000" autoRev="1" fill="hold">
                                          <p:stCondLst>
                                            <p:cond delay="600"/>
                                          </p:stCondLst>
                                        </p:cTn>
                                        <p:tgtEl>
                                          <p:spTgt spid="3">
                                            <p:txEl>
                                              <p:pRg st="2" end="2"/>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183</TotalTime>
  <Words>1727</Words>
  <Application>Microsoft Office PowerPoint</Application>
  <PresentationFormat>Экран (4:3)</PresentationFormat>
  <Paragraphs>144</Paragraphs>
  <Slides>22</Slides>
  <Notes>15</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Апекс</vt:lpstr>
      <vt:lpstr>Слайд 1</vt:lpstr>
      <vt:lpstr>Слайд 2</vt:lpstr>
      <vt:lpstr>Слайд 3</vt:lpstr>
      <vt:lpstr>Subcultures in Russia</vt:lpstr>
      <vt:lpstr>MaiN</vt:lpstr>
      <vt:lpstr>Features of subcultures in Russia</vt:lpstr>
      <vt:lpstr>Слайд 7</vt:lpstr>
      <vt:lpstr>StatS &amp; InfO</vt:lpstr>
      <vt:lpstr>Слайд 9</vt:lpstr>
      <vt:lpstr>Fans</vt:lpstr>
      <vt:lpstr>Bikers (Motorcyclists)</vt:lpstr>
      <vt:lpstr>Слайд 12</vt:lpstr>
      <vt:lpstr>Ecologysts</vt:lpstr>
      <vt:lpstr>Hip-Hop subculture</vt:lpstr>
      <vt:lpstr>Слайд 15</vt:lpstr>
      <vt:lpstr>Tolkienists</vt:lpstr>
      <vt:lpstr>Слайд 17</vt:lpstr>
      <vt:lpstr>eXtRemals</vt:lpstr>
      <vt:lpstr>Diggers</vt:lpstr>
      <vt:lpstr>Слайд 20</vt:lpstr>
      <vt:lpstr>Why do teens choose a subculture?</vt:lpstr>
      <vt:lpstr>Слайд 22</vt:lpstr>
    </vt:vector>
  </TitlesOfParts>
  <Company>Shikhnany is city of fun guys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Subcultures in Russia</dc:title>
  <dc:creator>Кузнецов Евгений</dc:creator>
  <cp:lastModifiedBy>Евгений</cp:lastModifiedBy>
  <cp:revision>22</cp:revision>
  <dcterms:created xsi:type="dcterms:W3CDTF">2009-04-26T09:42:00Z</dcterms:created>
  <dcterms:modified xsi:type="dcterms:W3CDTF">2009-05-17T18:22:54Z</dcterms:modified>
</cp:coreProperties>
</file>