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73" r:id="rId6"/>
    <p:sldId id="263" r:id="rId7"/>
    <p:sldId id="265" r:id="rId8"/>
    <p:sldId id="267" r:id="rId9"/>
    <p:sldId id="266" r:id="rId10"/>
    <p:sldId id="268" r:id="rId11"/>
    <p:sldId id="275" r:id="rId12"/>
    <p:sldId id="27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686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2E6B89-3582-46B0-879D-AA82144C90DB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45C5D6-309B-457B-93E7-94F6A715AD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2E6B89-3582-46B0-879D-AA82144C90DB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45C5D6-309B-457B-93E7-94F6A715AD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2E6B89-3582-46B0-879D-AA82144C90DB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45C5D6-309B-457B-93E7-94F6A715AD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2E6B89-3582-46B0-879D-AA82144C90DB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45C5D6-309B-457B-93E7-94F6A715AD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2E6B89-3582-46B0-879D-AA82144C90DB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45C5D6-309B-457B-93E7-94F6A715AD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2E6B89-3582-46B0-879D-AA82144C90DB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45C5D6-309B-457B-93E7-94F6A715AD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2E6B89-3582-46B0-879D-AA82144C90DB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45C5D6-309B-457B-93E7-94F6A715AD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2E6B89-3582-46B0-879D-AA82144C90DB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45C5D6-309B-457B-93E7-94F6A715AD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2E6B89-3582-46B0-879D-AA82144C90DB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45C5D6-309B-457B-93E7-94F6A715AD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2E6B89-3582-46B0-879D-AA82144C90DB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45C5D6-309B-457B-93E7-94F6A715AD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2E6B89-3582-46B0-879D-AA82144C90DB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45C5D6-309B-457B-93E7-94F6A715AD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5843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1pPr>
          </a:lstStyle>
          <a:p>
            <a:fld id="{652E6B89-3582-46B0-879D-AA82144C90DB}" type="datetimeFigureOut">
              <a:rPr lang="ru-RU" smtClean="0"/>
              <a:pPr/>
              <a:t>25.01.2012</a:t>
            </a:fld>
            <a:endParaRPr lang="ru-RU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1pPr>
          </a:lstStyle>
          <a:p>
            <a:endParaRPr lang="ru-RU"/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defRPr>
            </a:lvl1pPr>
          </a:lstStyle>
          <a:p>
            <a:fld id="{8E45C5D6-309B-457B-93E7-94F6A715AD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0_248cb_28ae58e3_XL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e8902166728.jpg"/>
          <p:cNvPicPr>
            <a:picLocks noChangeAspect="1"/>
          </p:cNvPicPr>
          <p:nvPr/>
        </p:nvPicPr>
        <p:blipFill>
          <a:blip r:embed="rId2" cstate="print"/>
          <a:srcRect b="1180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0_1d066_91978e8b_XL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 Box 8"/>
          <p:cNvSpPr txBox="1">
            <a:spLocks noChangeArrowheads="1"/>
          </p:cNvSpPr>
          <p:nvPr/>
        </p:nvSpPr>
        <p:spPr bwMode="auto">
          <a:xfrm>
            <a:off x="5076825" y="5734050"/>
            <a:ext cx="3081338" cy="617538"/>
          </a:xfrm>
          <a:prstGeom prst="rect">
            <a:avLst/>
          </a:prstGeom>
          <a:solidFill>
            <a:schemeClr val="tx2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chemeClr val="bg1"/>
                </a:solidFill>
              </a:rPr>
              <a:t>Мох сфагнум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1680" y="188640"/>
            <a:ext cx="51845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План:</a:t>
            </a:r>
            <a:endParaRPr lang="ru-RU" sz="60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980728"/>
            <a:ext cx="8964488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Что такое болото?</a:t>
            </a:r>
          </a:p>
          <a:p>
            <a:pPr>
              <a:lnSpc>
                <a:spcPct val="150000"/>
              </a:lnSpc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Какие растения и животные обитают на болоте?</a:t>
            </a:r>
          </a:p>
          <a:p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Какое значение имеют болота для природы и человека?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2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11560" y="476673"/>
          <a:ext cx="8136905" cy="5904654"/>
        </p:xfrm>
        <a:graphic>
          <a:graphicData uri="http://schemas.openxmlformats.org/drawingml/2006/table">
            <a:tbl>
              <a:tblPr/>
              <a:tblGrid>
                <a:gridCol w="779145"/>
                <a:gridCol w="779145"/>
                <a:gridCol w="745966"/>
                <a:gridCol w="749892"/>
                <a:gridCol w="748345"/>
                <a:gridCol w="748345"/>
                <a:gridCol w="745849"/>
                <a:gridCol w="745849"/>
                <a:gridCol w="745016"/>
                <a:gridCol w="1136254"/>
                <a:gridCol w="213099"/>
              </a:tblGrid>
              <a:tr h="988383">
                <a:tc gridSpan="3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 marL="53924" marR="5392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 marL="53924" marR="53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 marL="53924" marR="53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 marL="53924" marR="53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 marL="53924" marR="53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noFill/>
                        </a:ln>
                      </a:endParaRPr>
                    </a:p>
                  </a:txBody>
                  <a:tcPr marL="53924" marR="53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 marL="53924" marR="53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n w="76200">
                            <a:noFill/>
                          </a:ln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6441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800" dirty="0">
                        <a:ln w="76200">
                          <a:noFill/>
                        </a:ln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924" marR="5392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76200">
                          <a:noFill/>
                        </a:ln>
                      </a:endParaRPr>
                    </a:p>
                  </a:txBody>
                  <a:tcPr marL="53924" marR="53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76200">
                          <a:noFill/>
                        </a:ln>
                      </a:endParaRPr>
                    </a:p>
                  </a:txBody>
                  <a:tcPr marL="53924" marR="53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76200">
                          <a:noFill/>
                        </a:ln>
                      </a:endParaRPr>
                    </a:p>
                  </a:txBody>
                  <a:tcPr marL="53924" marR="53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76200">
                          <a:noFill/>
                        </a:ln>
                      </a:endParaRPr>
                    </a:p>
                  </a:txBody>
                  <a:tcPr marL="53924" marR="53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76200">
                          <a:noFill/>
                        </a:ln>
                      </a:endParaRPr>
                    </a:p>
                  </a:txBody>
                  <a:tcPr marL="53924" marR="53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76200">
                          <a:noFill/>
                        </a:ln>
                      </a:endParaRPr>
                    </a:p>
                  </a:txBody>
                  <a:tcPr marL="53924" marR="53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76200">
                          <a:noFill/>
                        </a:ln>
                      </a:endParaRPr>
                    </a:p>
                  </a:txBody>
                  <a:tcPr marL="53924" marR="53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76200">
                          <a:noFill/>
                        </a:ln>
                      </a:endParaRPr>
                    </a:p>
                  </a:txBody>
                  <a:tcPr marL="53924" marR="53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n w="76200">
                            <a:noFill/>
                          </a:ln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644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800">
                        <a:ln w="76200">
                          <a:noFill/>
                        </a:ln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924" marR="53924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76200">
                          <a:noFill/>
                        </a:ln>
                      </a:endParaRPr>
                    </a:p>
                  </a:txBody>
                  <a:tcPr marL="53924" marR="53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ln w="76200">
                          <a:noFill/>
                        </a:ln>
                      </a:endParaRPr>
                    </a:p>
                  </a:txBody>
                  <a:tcPr marL="53924" marR="53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ln w="76200">
                          <a:noFill/>
                        </a:ln>
                      </a:endParaRPr>
                    </a:p>
                  </a:txBody>
                  <a:tcPr marL="53924" marR="53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ln w="76200">
                          <a:noFill/>
                        </a:ln>
                      </a:endParaRPr>
                    </a:p>
                  </a:txBody>
                  <a:tcPr marL="53924" marR="53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76200">
                          <a:noFill/>
                        </a:ln>
                      </a:endParaRPr>
                    </a:p>
                  </a:txBody>
                  <a:tcPr marL="53924" marR="53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76200">
                          <a:noFill/>
                        </a:ln>
                      </a:endParaRPr>
                    </a:p>
                  </a:txBody>
                  <a:tcPr marL="53924" marR="53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76200">
                          <a:noFill/>
                        </a:ln>
                      </a:endParaRPr>
                    </a:p>
                  </a:txBody>
                  <a:tcPr marL="53924" marR="53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76200">
                          <a:noFill/>
                        </a:ln>
                      </a:endParaRPr>
                    </a:p>
                  </a:txBody>
                  <a:tcPr marL="53924" marR="53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800" dirty="0">
                        <a:ln>
                          <a:noFill/>
                        </a:ln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924" marR="53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88383">
                <a:tc>
                  <a:txBody>
                    <a:bodyPr/>
                    <a:lstStyle/>
                    <a:p>
                      <a:endParaRPr lang="ru-RU">
                        <a:ln w="76200">
                          <a:noFill/>
                        </a:ln>
                      </a:endParaRPr>
                    </a:p>
                  </a:txBody>
                  <a:tcPr marL="53924" marR="53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ln w="76200">
                          <a:noFill/>
                        </a:ln>
                      </a:endParaRPr>
                    </a:p>
                  </a:txBody>
                  <a:tcPr marL="53924" marR="53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ln w="76200">
                          <a:noFill/>
                        </a:ln>
                      </a:endParaRPr>
                    </a:p>
                  </a:txBody>
                  <a:tcPr marL="53924" marR="53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ln w="76200">
                          <a:noFill/>
                        </a:ln>
                      </a:endParaRPr>
                    </a:p>
                  </a:txBody>
                  <a:tcPr marL="53924" marR="53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ln w="76200">
                          <a:noFill/>
                        </a:ln>
                      </a:endParaRPr>
                    </a:p>
                  </a:txBody>
                  <a:tcPr marL="53924" marR="53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ln w="76200">
                          <a:noFill/>
                        </a:ln>
                      </a:endParaRPr>
                    </a:p>
                  </a:txBody>
                  <a:tcPr marL="53924" marR="53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ln w="76200">
                          <a:noFill/>
                        </a:ln>
                      </a:endParaRPr>
                    </a:p>
                  </a:txBody>
                  <a:tcPr marL="53924" marR="53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76200">
                          <a:noFill/>
                        </a:ln>
                      </a:endParaRPr>
                    </a:p>
                  </a:txBody>
                  <a:tcPr marL="53924" marR="53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76200">
                          <a:noFill/>
                        </a:ln>
                      </a:endParaRPr>
                    </a:p>
                  </a:txBody>
                  <a:tcPr marL="53924" marR="53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800" dirty="0">
                        <a:ln w="76200">
                          <a:noFill/>
                        </a:ln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924" marR="53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6441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800" dirty="0">
                        <a:ln w="76200">
                          <a:noFill/>
                        </a:ln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924" marR="53924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n w="76200">
                          <a:noFill/>
                        </a:ln>
                      </a:endParaRPr>
                    </a:p>
                  </a:txBody>
                  <a:tcPr marL="53924" marR="53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ln w="76200">
                          <a:noFill/>
                        </a:ln>
                      </a:endParaRPr>
                    </a:p>
                  </a:txBody>
                  <a:tcPr marL="53924" marR="53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ln w="76200">
                          <a:noFill/>
                        </a:ln>
                      </a:endParaRPr>
                    </a:p>
                  </a:txBody>
                  <a:tcPr marL="53924" marR="53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76200">
                          <a:noFill/>
                        </a:ln>
                      </a:endParaRPr>
                    </a:p>
                  </a:txBody>
                  <a:tcPr marL="53924" marR="53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800" dirty="0">
                        <a:ln w="76200">
                          <a:noFill/>
                        </a:ln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924" marR="53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800">
                        <a:ln w="76200">
                          <a:noFill/>
                        </a:ln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3924" marR="5392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800" dirty="0">
                          <a:ln w="76200">
                            <a:noFill/>
                          </a:ln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900" dirty="0">
                        <a:ln w="76200">
                          <a:noFill/>
                        </a:ln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24" marR="5392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34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ln w="76200">
                            <a:noFill/>
                          </a:ln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ln w="76200">
                          <a:noFill/>
                        </a:ln>
                      </a:endParaRPr>
                    </a:p>
                  </a:txBody>
                  <a:tcPr marL="53924" marR="53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ln w="76200">
                          <a:noFill/>
                        </a:ln>
                      </a:endParaRPr>
                    </a:p>
                  </a:txBody>
                  <a:tcPr marL="53924" marR="53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>
                        <a:ln w="76200">
                          <a:noFill/>
                        </a:ln>
                      </a:endParaRPr>
                    </a:p>
                  </a:txBody>
                  <a:tcPr marL="53924" marR="53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76200">
                          <a:noFill/>
                        </a:ln>
                      </a:endParaRPr>
                    </a:p>
                  </a:txBody>
                  <a:tcPr marL="53924" marR="53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76200">
                          <a:noFill/>
                        </a:ln>
                      </a:endParaRPr>
                    </a:p>
                  </a:txBody>
                  <a:tcPr marL="53924" marR="53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76200">
                          <a:noFill/>
                        </a:ln>
                      </a:endParaRPr>
                    </a:p>
                  </a:txBody>
                  <a:tcPr marL="53924" marR="539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ln w="76200">
                            <a:noFill/>
                          </a:ln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915816" y="548680"/>
            <a:ext cx="4464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4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а   </a:t>
            </a:r>
            <a:r>
              <a:rPr lang="ru-RU" sz="48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4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к   а   л</a:t>
            </a:r>
            <a:endParaRPr lang="ru-RU" sz="48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03648" y="1484784"/>
            <a:ext cx="59766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т   </a:t>
            </a:r>
            <a:r>
              <a:rPr lang="ru-RU" sz="48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   т    </a:t>
            </a:r>
            <a:r>
              <a:rPr lang="ru-RU" sz="48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и  к</a:t>
            </a:r>
            <a:endParaRPr lang="ru-RU" sz="48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23728" y="2420888"/>
            <a:ext cx="6336704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48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4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а   м  и   </a:t>
            </a:r>
            <a:r>
              <a:rPr lang="ru-RU" sz="48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г     о </a:t>
            </a:r>
            <a:endParaRPr lang="ru-RU" sz="48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1560" y="3356992"/>
            <a:ext cx="6768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    о   </a:t>
            </a:r>
            <a:r>
              <a:rPr lang="ru-RU" sz="48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м   е   </a:t>
            </a:r>
            <a:r>
              <a:rPr lang="ru-RU" sz="48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к   а</a:t>
            </a:r>
            <a:endParaRPr lang="ru-RU" sz="48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95736" y="4365104"/>
            <a:ext cx="29523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к   а</a:t>
            </a:r>
            <a:endParaRPr lang="ru-RU" sz="48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03648" y="5373216"/>
            <a:ext cx="4536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л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т   в   а</a:t>
            </a:r>
            <a:endParaRPr lang="ru-RU" sz="48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7402749" y="2431915"/>
          <a:ext cx="1138136" cy="365760"/>
        </p:xfrm>
        <a:graphic>
          <a:graphicData uri="http://schemas.openxmlformats.org/drawingml/2006/table">
            <a:tbl>
              <a:tblPr/>
              <a:tblGrid>
                <a:gridCol w="1138136"/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mpd="sng">
                      <a:noFill/>
                      <a:prstDash val="solid"/>
                    </a:lnL>
                    <a:lnR w="38100" cmpd="sng">
                      <a:noFill/>
                      <a:prstDash val="solid"/>
                    </a:lnR>
                    <a:lnT w="38100" cmpd="sng">
                      <a:solidFill>
                        <a:schemeClr val="bg2"/>
                      </a:solidFill>
                      <a:prstDash val="solid"/>
                    </a:lnT>
                    <a:lnB w="38100" cmpd="sng">
                      <a:noFill/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16" name="Picture 2" descr="E:\RISUNKI!\PREVRASHENIYA\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4581128"/>
            <a:ext cx="2160240" cy="2016224"/>
          </a:xfrm>
          <a:prstGeom prst="rect">
            <a:avLst/>
          </a:prstGeom>
          <a:noFill/>
        </p:spPr>
      </p:pic>
      <p:pic>
        <p:nvPicPr>
          <p:cNvPr id="17" name="Picture 2" descr="C:\Мои документы\Corel User Files\TMP\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260648"/>
            <a:ext cx="1400200" cy="2088232"/>
          </a:xfrm>
          <a:prstGeom prst="rect">
            <a:avLst/>
          </a:prstGeom>
          <a:noFill/>
        </p:spPr>
      </p:pic>
      <p:pic>
        <p:nvPicPr>
          <p:cNvPr id="1026" name="Picture 2" descr="C:\Users\Ирина\Pictures\рисунки с интернета\царство животных\Розовый фламинго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123728" cy="1484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boloto[1]"/>
          <p:cNvPicPr>
            <a:picLocks noChangeAspect="1" noChangeArrowheads="1"/>
          </p:cNvPicPr>
          <p:nvPr/>
        </p:nvPicPr>
        <p:blipFill>
          <a:blip r:embed="rId2" cstate="print">
            <a:lum bright="-6000"/>
          </a:blip>
          <a:srcRect/>
          <a:stretch>
            <a:fillRect/>
          </a:stretch>
        </p:blipFill>
        <p:spPr bwMode="auto">
          <a:xfrm>
            <a:off x="467544" y="1916832"/>
            <a:ext cx="8208963" cy="4679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39552" y="404664"/>
            <a:ext cx="7992888" cy="1200329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ПРИРОДНОЕ СООБЩЕСТВО – БОЛОТО.</a:t>
            </a:r>
            <a:endParaRPr lang="ru-RU" sz="36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1680" y="188640"/>
            <a:ext cx="51845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План:</a:t>
            </a:r>
            <a:endParaRPr lang="ru-RU" sz="60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980728"/>
            <a:ext cx="8964488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Что такое болото?</a:t>
            </a:r>
          </a:p>
          <a:p>
            <a:pPr>
              <a:lnSpc>
                <a:spcPct val="150000"/>
              </a:lnSpc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Какие растения и животные обитают на болоте?</a:t>
            </a:r>
          </a:p>
          <a:p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Какое значение имеют болота для природы и человека?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lc3bctt-witt_moor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velikoeboloto-ma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79512" y="188640"/>
            <a:ext cx="8748712" cy="738664"/>
          </a:xfrm>
          <a:prstGeom prst="rect">
            <a:avLst/>
          </a:prstGeom>
          <a:solidFill>
            <a:schemeClr val="tx2"/>
          </a:solidFill>
          <a:ln w="38100">
            <a:solidFill>
              <a:srgbClr val="FFFF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dirty="0">
                <a:solidFill>
                  <a:srgbClr val="003366"/>
                </a:solidFill>
              </a:rPr>
              <a:t>   </a:t>
            </a:r>
            <a:r>
              <a:rPr lang="ru-RU" b="1" i="1" dirty="0" smtClean="0">
                <a:solidFill>
                  <a:srgbClr val="003366"/>
                </a:solidFill>
              </a:rPr>
              <a:t>Болото - </a:t>
            </a:r>
            <a:r>
              <a:rPr lang="ru-RU" dirty="0" smtClean="0">
                <a:solidFill>
                  <a:schemeClr val="bg1"/>
                </a:solidFill>
              </a:rPr>
              <a:t>это особое природное сообщество, которое образуется из-за избытка воды в почве.</a:t>
            </a:r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007-007-Prirodnaja-zona-Tundra.jpg"/>
          <p:cNvPicPr>
            <a:picLocks noChangeAspect="1"/>
          </p:cNvPicPr>
          <p:nvPr/>
        </p:nvPicPr>
        <p:blipFill>
          <a:blip r:embed="rId2" cstate="print"/>
          <a:srcRect l="7476" t="8001" r="8263" b="14300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6562-b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5536" y="188640"/>
            <a:ext cx="6192688" cy="830997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Васюганское болото</a:t>
            </a:r>
            <a:endParaRPr lang="ru-RU" sz="48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opy-of-5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лака">
  <a:themeElements>
    <a:clrScheme name="Облака 4">
      <a:dk1>
        <a:srgbClr val="000000"/>
      </a:dk1>
      <a:lt1>
        <a:srgbClr val="FFFFFF"/>
      </a:lt1>
      <a:dk2>
        <a:srgbClr val="006A67"/>
      </a:dk2>
      <a:lt2>
        <a:srgbClr val="FFFFCC"/>
      </a:lt2>
      <a:accent1>
        <a:srgbClr val="33CCCC"/>
      </a:accent1>
      <a:accent2>
        <a:srgbClr val="6D6FC7"/>
      </a:accent2>
      <a:accent3>
        <a:srgbClr val="AAB9B8"/>
      </a:accent3>
      <a:accent4>
        <a:srgbClr val="DADADA"/>
      </a:accent4>
      <a:accent5>
        <a:srgbClr val="ADE2E2"/>
      </a:accent5>
      <a:accent6>
        <a:srgbClr val="6264B4"/>
      </a:accent6>
      <a:hlink>
        <a:srgbClr val="00FFFF"/>
      </a:hlink>
      <a:folHlink>
        <a:srgbClr val="00CC66"/>
      </a:folHlink>
    </a:clrScheme>
    <a:fontScheme name="Облака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boloto_!</Template>
  <TotalTime>223</TotalTime>
  <Words>114</Words>
  <Application>Microsoft Office PowerPoint</Application>
  <PresentationFormat>Экран (4:3)</PresentationFormat>
  <Paragraphs>29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Облака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24</cp:revision>
  <dcterms:created xsi:type="dcterms:W3CDTF">2012-01-22T08:25:50Z</dcterms:created>
  <dcterms:modified xsi:type="dcterms:W3CDTF">2012-01-25T00:19:50Z</dcterms:modified>
</cp:coreProperties>
</file>