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301" r:id="rId5"/>
    <p:sldId id="259" r:id="rId6"/>
    <p:sldId id="260" r:id="rId7"/>
    <p:sldId id="302" r:id="rId8"/>
    <p:sldId id="290" r:id="rId9"/>
    <p:sldId id="291" r:id="rId10"/>
    <p:sldId id="261" r:id="rId11"/>
    <p:sldId id="262" r:id="rId12"/>
    <p:sldId id="263" r:id="rId13"/>
    <p:sldId id="303" r:id="rId14"/>
    <p:sldId id="264" r:id="rId15"/>
    <p:sldId id="265" r:id="rId16"/>
    <p:sldId id="266" r:id="rId17"/>
    <p:sldId id="267" r:id="rId18"/>
    <p:sldId id="268" r:id="rId19"/>
    <p:sldId id="304" r:id="rId20"/>
    <p:sldId id="269" r:id="rId21"/>
    <p:sldId id="270" r:id="rId22"/>
    <p:sldId id="271" r:id="rId23"/>
    <p:sldId id="272" r:id="rId24"/>
    <p:sldId id="273" r:id="rId25"/>
    <p:sldId id="275" r:id="rId26"/>
    <p:sldId id="274" r:id="rId27"/>
    <p:sldId id="276" r:id="rId28"/>
    <p:sldId id="305" r:id="rId29"/>
    <p:sldId id="277" r:id="rId30"/>
    <p:sldId id="278" r:id="rId31"/>
    <p:sldId id="306" r:id="rId32"/>
    <p:sldId id="279" r:id="rId33"/>
    <p:sldId id="280" r:id="rId34"/>
    <p:sldId id="307" r:id="rId35"/>
    <p:sldId id="281" r:id="rId36"/>
    <p:sldId id="282" r:id="rId37"/>
    <p:sldId id="308" r:id="rId38"/>
    <p:sldId id="283" r:id="rId39"/>
    <p:sldId id="284" r:id="rId40"/>
    <p:sldId id="309" r:id="rId41"/>
    <p:sldId id="285" r:id="rId42"/>
    <p:sldId id="286" r:id="rId43"/>
    <p:sldId id="310" r:id="rId44"/>
    <p:sldId id="287" r:id="rId45"/>
    <p:sldId id="288" r:id="rId46"/>
    <p:sldId id="311" r:id="rId47"/>
    <p:sldId id="289" r:id="rId48"/>
    <p:sldId id="292" r:id="rId49"/>
    <p:sldId id="312" r:id="rId50"/>
    <p:sldId id="293" r:id="rId51"/>
    <p:sldId id="294" r:id="rId52"/>
    <p:sldId id="313" r:id="rId53"/>
    <p:sldId id="295" r:id="rId54"/>
    <p:sldId id="296" r:id="rId55"/>
    <p:sldId id="314" r:id="rId56"/>
    <p:sldId id="297" r:id="rId57"/>
    <p:sldId id="298" r:id="rId58"/>
    <p:sldId id="315" r:id="rId59"/>
    <p:sldId id="299" r:id="rId60"/>
    <p:sldId id="300" r:id="rId61"/>
    <p:sldId id="316" r:id="rId62"/>
    <p:sldId id="317" r:id="rId63"/>
    <p:sldId id="318" r:id="rId6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56" autoAdjust="0"/>
    <p:restoredTop sz="94660"/>
  </p:normalViewPr>
  <p:slideViewPr>
    <p:cSldViewPr>
      <p:cViewPr varScale="1">
        <p:scale>
          <a:sx n="86" d="100"/>
          <a:sy n="86" d="100"/>
        </p:scale>
        <p:origin x="-152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16.05.2011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1%D0%B5%D0%BC%D1%8C%D1%8F#cite_note-0" TargetMode="External"/><Relationship Id="rId2" Type="http://schemas.openxmlformats.org/officeDocument/2006/relationships/hyperlink" Target="http://ru.wikipedia.org/wiki/%D0%9E%D0%B1%D1%89%D0%B5%D1%81%D1%82%D0%B2%D0%BE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ru.wikipedia.org/wiki/%D0%AD%D1%82%D0%BD%D0%BE%D1%81" TargetMode="External"/><Relationship Id="rId4" Type="http://schemas.openxmlformats.org/officeDocument/2006/relationships/hyperlink" Target="http://ru.wikipedia.org/wiki/%D0%A1%D0%BE%D1%86%D0%B8%D0%B0%D0%BB%D1%8C%D0%BD%D1%8B%D0%B9_%D1%81%D1%82%D0%B0%D1%82%D1%83%D1%81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2%D0%B7%D1%80%D0%BE%D1%81%D0%BB%D1%8B%D0%B9" TargetMode="External"/><Relationship Id="rId7" Type="http://schemas.openxmlformats.org/officeDocument/2006/relationships/hyperlink" Target="http://ru.wikipedia.org/wiki/%D0%A1%D0%BE%D1%86%D0%B8%D0%B0%D0%BB%D1%8C%D0%BD%D1%8B%D0%B9_%D1%81%D1%82%D0%B0%D1%82%D1%83%D1%81" TargetMode="External"/><Relationship Id="rId2" Type="http://schemas.openxmlformats.org/officeDocument/2006/relationships/hyperlink" Target="http://ru.wikipedia.org/wiki/%D0%A0%D0%B5%D0%B1%D1%91%D0%BD%D0%BE%D0%B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6%D0%B8%D0%B7%D0%BD%D0%B5%D0%BD%D0%BD%D1%8B%D0%B9_%D1%86%D0%B8%D0%BA%D0%BB" TargetMode="External"/><Relationship Id="rId5" Type="http://schemas.openxmlformats.org/officeDocument/2006/relationships/hyperlink" Target="http://ru.wikipedia.org/wiki/%D0%9A%D0%BE%D0%BB%D0%BB%D0%B5%D0%BA%D1%82%D0%B8%D0%B2" TargetMode="External"/><Relationship Id="rId4" Type="http://schemas.openxmlformats.org/officeDocument/2006/relationships/hyperlink" Target="http://ru.wikipedia.org/wiki/%D0%A7%D0%B5%D0%BB%D0%BE%D0%B2%D0%B5%D0%BA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1%D1%83%D0%BF%D1%80%D1%83%D0%B3" TargetMode="External"/><Relationship Id="rId2" Type="http://schemas.openxmlformats.org/officeDocument/2006/relationships/hyperlink" Target="http://ru.wikipedia.org/wiki/%D0%98%D0%BD%D1%81%D1%82%D0%B8%D1%82%D1%83%D1%82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ru.wikipedia.org/wiki/%D0%A4%D0%B8%D0%BD%D0%B0%D0%BD%D1%81%D1%8B_%D0%B4%D0%BE%D0%BC%D0%B0%D1%88%D0%BD%D0%B8%D1%85_%D1%85%D0%BE%D0%B7%D1%8F%D0%B9%D1%81%D1%82%D0%B2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2%D0%B5%D0%BB%D0%B8%D0%BA%D0%B0%D1%8F_%D0%9E%D1%82%D0%B5%D1%87%D0%B5%D1%81%D1%82%D0%B2%D0%B5%D0%BD%D0%BD%D0%B0%D1%8F_%D0%B2%D0%BE%D0%B9%D0%BD%D0%B0" TargetMode="External"/><Relationship Id="rId2" Type="http://schemas.openxmlformats.org/officeDocument/2006/relationships/hyperlink" Target="http://ru.wikipedia.org/wiki/1992_%D0%B3%D0%BE%D0%B4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demoscope.ru/weekly/app/popclock/popclock.php" TargetMode="External"/><Relationship Id="rId5" Type="http://schemas.openxmlformats.org/officeDocument/2006/relationships/hyperlink" Target="http://ru.wikipedia.org/wiki/1999_%D0%B3%D0%BE%D0%B4" TargetMode="External"/><Relationship Id="rId4" Type="http://schemas.openxmlformats.org/officeDocument/2006/relationships/hyperlink" Target="http://ru.wikipedia.org/wiki/1993_%D0%B3%D0%BE%D0%B4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2025_%D0%B3%D0%BE%D0%B4" TargetMode="External"/><Relationship Id="rId2" Type="http://schemas.openxmlformats.org/officeDocument/2006/relationships/hyperlink" Target="http://ru.wikipedia.org/wiki/2010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1%D1%8B%D1%82" TargetMode="External"/><Relationship Id="rId2" Type="http://schemas.openxmlformats.org/officeDocument/2006/relationships/hyperlink" Target="http://ru.wikipedia.org/wiki/%D0%A1%D0%BE%D1%86%D0%B8%D0%B0%D0%BB%D1%8C%D0%BD%D0%B0%D1%8F_%D0%B3%D1%80%D1%83%D0%BF%D0%BF%D0%B0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F%D0%B0%D1%82%D1%80%D0%B8%D0%B0%D1%80%D1%85%D0%B0%D0%BB%D1%8C%D0%BD%D0%B0%D1%8F_%D1%81%D0%B5%D0%BC%D1%8C%D1%8F" TargetMode="External"/><Relationship Id="rId2" Type="http://schemas.openxmlformats.org/officeDocument/2006/relationships/hyperlink" Target="http://ru.wikipedia.org/wiki/%D0%92%D0%B5%D0%BB%D0%B8%D0%BA%D0%B0%D1%8F_%D0%9E%D1%82%D0%B5%D1%87%D0%B5%D1%81%D1%82%D0%B2%D0%B5%D0%BD%D0%BD%D0%B0%D1%8F_%D0%B2%D0%BE%D0%B9%D0%BD%D0%B0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hyperlink" Target="http://ru.wikipedia.org/wiki/%D0%90%D0%BD%D0%B3%D0%BB%D0%B8%D0%B9%D1%81%D0%BA%D0%B8%D0%B9_%D1%8F%D0%B7%D1%8B%D0%BA" TargetMode="Externa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8%D0%B0%D1%80%D0%B8%D0%B0%D1%82" TargetMode="External"/><Relationship Id="rId2" Type="http://schemas.openxmlformats.org/officeDocument/2006/relationships/hyperlink" Target="http://ru.wikipedia.org/wiki/%D0%9F%D0%BE%D0%BB%D0%B8%D0%B3%D0%B8%D0%BD%D0%B8%D1%8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3%D0%B0%D0%B2%D0%B0%D0%B9%D1%81%D0%BA%D0%B8%D0%B5_%D0%BE%D1%81%D1%82%D1%80%D0%BE%D0%B2%D0%B0" TargetMode="External"/><Relationship Id="rId5" Type="http://schemas.openxmlformats.org/officeDocument/2006/relationships/hyperlink" Target="http://ru.wikipedia.org/wiki/%D0%A2%D0%B8%D0%B1%D0%B5%D1%82" TargetMode="External"/><Relationship Id="rId4" Type="http://schemas.openxmlformats.org/officeDocument/2006/relationships/hyperlink" Target="http://ru.wikipedia.org/wiki/%D0%9F%D0%BE%D0%BB%D0%B8%D0%B0%D0%BD%D0%B4%D1%80%D0%B8%D1%8F" TargetMode="Externa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hyperlink" Target="http://ru.wikipedia.org/wiki/%D0%9C%D0%BD%D0%BE%D0%B3%D0%BE%D0%B4%D0%B5%D1%82%D0%BD%D1%8B%D0%B5_%D1%81%D0%B5%D0%BC%D1%8C%D0%B8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hyperlink" Target="http://ru.wikipedia.org/wiki/%D0%9D%D1%83%D0%BA%D0%BB%D0%B5%D0%B0%D1%80%D0%BD%D0%B0%D1%8F_%D1%81%D0%B5%D0%BC%D1%8C%D1%8F" TargetMode="Externa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hyperlink" Target="http://ru.wikipedia.org/wiki/%D0%91%D1%80%D0%B0%D0%BA" TargetMode="Externa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1772816"/>
            <a:ext cx="7579568" cy="4302970"/>
          </a:xfrm>
        </p:spPr>
        <p:txBody>
          <a:bodyPr>
            <a:noAutofit/>
          </a:bodyPr>
          <a:lstStyle/>
          <a:p>
            <a:r>
              <a:rPr lang="ru-RU" sz="5400" dirty="0" smtClean="0"/>
              <a:t>Психологический климат в семье.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3968" y="5661248"/>
            <a:ext cx="4680520" cy="936104"/>
          </a:xfrm>
        </p:spPr>
        <p:txBody>
          <a:bodyPr>
            <a:normAutofit/>
          </a:bodyPr>
          <a:lstStyle/>
          <a:p>
            <a:r>
              <a:rPr lang="ru-RU" dirty="0" smtClean="0"/>
              <a:t>Работу выполнила ученица 9а класса Селиванова Мария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39_bi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23728" y="332656"/>
            <a:ext cx="4536504" cy="60486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04664"/>
            <a:ext cx="8686800" cy="604867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Семья принадлежит к важнейшим </a:t>
            </a:r>
            <a:r>
              <a:rPr lang="ru-RU" dirty="0" smtClean="0">
                <a:hlinkClick r:id="rId2" tooltip="Общество"/>
              </a:rPr>
              <a:t>общественным</a:t>
            </a:r>
            <a:r>
              <a:rPr lang="ru-RU" dirty="0" smtClean="0"/>
              <a:t> ценностям. Согласно некоторым научным теориям, именно форма семьи могла на протяжении многих веков определять общее направление эволюции макросоциальных систем.</a:t>
            </a:r>
            <a:r>
              <a:rPr lang="ru-RU" baseline="30000" dirty="0" smtClean="0">
                <a:hlinkClick r:id="rId3"/>
              </a:rPr>
              <a:t>[1]</a:t>
            </a:r>
            <a:r>
              <a:rPr lang="ru-RU" dirty="0" smtClean="0"/>
              <a:t> Каждый член </a:t>
            </a:r>
            <a:r>
              <a:rPr lang="ru-RU" dirty="0" smtClean="0">
                <a:hlinkClick r:id="rId2" tooltip="Общество"/>
              </a:rPr>
              <a:t>общества</a:t>
            </a:r>
            <a:r>
              <a:rPr lang="ru-RU" dirty="0" smtClean="0"/>
              <a:t>, помимо </a:t>
            </a:r>
            <a:r>
              <a:rPr lang="ru-RU" dirty="0" smtClean="0">
                <a:hlinkClick r:id="rId4" tooltip="Социальный статус"/>
              </a:rPr>
              <a:t>социального статуса</a:t>
            </a:r>
            <a:r>
              <a:rPr lang="ru-RU" dirty="0" smtClean="0"/>
              <a:t>, </a:t>
            </a:r>
            <a:r>
              <a:rPr lang="ru-RU" dirty="0" smtClean="0">
                <a:hlinkClick r:id="rId5" tooltip="Этнос"/>
              </a:rPr>
              <a:t>этнической</a:t>
            </a:r>
            <a:r>
              <a:rPr lang="ru-RU" dirty="0" smtClean="0"/>
              <a:t> принадлежности, имущественного и материального положения, с момента рождения и до конца жизни обладает такой характеристикой, как семейно-брачное состояние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04664"/>
            <a:ext cx="8686800" cy="5675461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Для </a:t>
            </a:r>
            <a:r>
              <a:rPr lang="ru-RU" dirty="0" smtClean="0">
                <a:hlinkClick r:id="rId2" tooltip="Ребёнок"/>
              </a:rPr>
              <a:t>ребёнка</a:t>
            </a:r>
            <a:r>
              <a:rPr lang="ru-RU" dirty="0" smtClean="0"/>
              <a:t> семья — это среда, в которой складываются условия его физического, психического, эмоционального и интеллектуального развития.</a:t>
            </a:r>
          </a:p>
          <a:p>
            <a:r>
              <a:rPr lang="ru-RU" dirty="0" smtClean="0"/>
              <a:t>Для </a:t>
            </a:r>
            <a:r>
              <a:rPr lang="ru-RU" dirty="0" smtClean="0">
                <a:hlinkClick r:id="rId3" tooltip="Взрослый"/>
              </a:rPr>
              <a:t>взрослого</a:t>
            </a:r>
            <a:r>
              <a:rPr lang="ru-RU" dirty="0" smtClean="0"/>
              <a:t> </a:t>
            </a:r>
            <a:r>
              <a:rPr lang="ru-RU" dirty="0" smtClean="0">
                <a:hlinkClick r:id="rId4" tooltip="Человек"/>
              </a:rPr>
              <a:t>человека</a:t>
            </a:r>
            <a:r>
              <a:rPr lang="ru-RU" dirty="0" smtClean="0"/>
              <a:t> семья является источником удовлетворения ряда его потребностей и малым </a:t>
            </a:r>
            <a:r>
              <a:rPr lang="ru-RU" dirty="0" smtClean="0">
                <a:hlinkClick r:id="rId5" tooltip="Коллектив"/>
              </a:rPr>
              <a:t>коллективом</a:t>
            </a:r>
            <a:r>
              <a:rPr lang="ru-RU" dirty="0" smtClean="0"/>
              <a:t>, предъявляющим к нему разнообразные и достаточно сложные требования. На стадиях </a:t>
            </a:r>
            <a:r>
              <a:rPr lang="ru-RU" dirty="0" smtClean="0">
                <a:hlinkClick r:id="rId6" tooltip="Жизненный цикл"/>
              </a:rPr>
              <a:t>жизненного цикла</a:t>
            </a:r>
            <a:r>
              <a:rPr lang="ru-RU" dirty="0" smtClean="0"/>
              <a:t> человека последовательно меняются его функции и </a:t>
            </a:r>
            <a:r>
              <a:rPr lang="ru-RU" dirty="0" smtClean="0">
                <a:hlinkClick r:id="rId7" tooltip="Социальный статус"/>
              </a:rPr>
              <a:t>статус</a:t>
            </a:r>
            <a:r>
              <a:rPr lang="ru-RU" dirty="0" smtClean="0"/>
              <a:t> в семье.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225578389_xfjt_201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476672"/>
            <a:ext cx="8467393" cy="57744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04664"/>
            <a:ext cx="8686800" cy="6048672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Выделяют</a:t>
            </a:r>
            <a:r>
              <a:rPr lang="ru-RU" dirty="0" smtClean="0"/>
              <a:t> следующие аспекты семьи:</a:t>
            </a:r>
          </a:p>
          <a:p>
            <a:r>
              <a:rPr lang="ru-RU" dirty="0" smtClean="0"/>
              <a:t>Семья как социальный </a:t>
            </a:r>
            <a:r>
              <a:rPr lang="ru-RU" dirty="0" smtClean="0">
                <a:hlinkClick r:id="rId2" tooltip="Институт"/>
              </a:rPr>
              <a:t>институт</a:t>
            </a:r>
            <a:r>
              <a:rPr lang="ru-RU" dirty="0" smtClean="0"/>
              <a:t>, характеризующийся опредёленными социальными нормами, санкциями, образцами поведения, правами и обязанностями, регулирующими отношения между </a:t>
            </a:r>
            <a:r>
              <a:rPr lang="ru-RU" dirty="0" smtClean="0">
                <a:hlinkClick r:id="rId3" tooltip="Супруг"/>
              </a:rPr>
              <a:t>супругами</a:t>
            </a:r>
            <a:r>
              <a:rPr lang="ru-RU" dirty="0" smtClean="0"/>
              <a:t>, между родителями и детьми.</a:t>
            </a:r>
          </a:p>
          <a:p>
            <a:r>
              <a:rPr lang="ru-RU" dirty="0" smtClean="0"/>
              <a:t>Семья экономическая: объединяет лиц, связанных экономически — общим </a:t>
            </a:r>
            <a:r>
              <a:rPr lang="ru-RU" dirty="0" smtClean="0">
                <a:hlinkClick r:id="rId4" tooltip="Финансы домашних хозяйств"/>
              </a:rPr>
              <a:t>семейным бюджетом</a:t>
            </a:r>
            <a:r>
              <a:rPr lang="ru-RU" dirty="0" smtClean="0"/>
              <a:t>.</a:t>
            </a:r>
          </a:p>
          <a:p>
            <a:r>
              <a:rPr lang="ru-RU" dirty="0" smtClean="0"/>
              <a:t>Семья территориальная, объединяет лиц по признаку совместного проживания.</a:t>
            </a:r>
          </a:p>
          <a:p>
            <a:r>
              <a:rPr lang="ru-RU" dirty="0" smtClean="0"/>
              <a:t>Биологическая: состоит из родителей и детей.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457200"/>
            <a:ext cx="7227912" cy="838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Семья в демографии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68760"/>
            <a:ext cx="8686800" cy="5328592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В </a:t>
            </a:r>
            <a:r>
              <a:rPr lang="ru-RU" dirty="0" smtClean="0">
                <a:hlinkClick r:id="rId2" tooltip="1992 год"/>
              </a:rPr>
              <a:t>1992 году</a:t>
            </a:r>
            <a:r>
              <a:rPr lang="ru-RU" dirty="0" smtClean="0"/>
              <a:t> в России впервые после </a:t>
            </a:r>
            <a:r>
              <a:rPr lang="ru-RU" dirty="0" smtClean="0">
                <a:hlinkClick r:id="rId3" tooltip="Великая Отечественная война"/>
              </a:rPr>
              <a:t>Великой Отечественной войны</a:t>
            </a:r>
            <a:r>
              <a:rPr lang="ru-RU" dirty="0" smtClean="0"/>
              <a:t> смертность превысила рождаемость. С </a:t>
            </a:r>
            <a:r>
              <a:rPr lang="ru-RU" dirty="0" smtClean="0">
                <a:hlinkClick r:id="rId4" tooltip="1993 год"/>
              </a:rPr>
              <a:t>1993 года</a:t>
            </a:r>
            <a:r>
              <a:rPr lang="ru-RU" dirty="0" smtClean="0"/>
              <a:t> сохраняется устойчивое сокращение численности населения, аналогичное ситуации, когда государство находится в состоянии войны. Одновременно с этим развиваются процессы прогрессирующего старения населения. Впервые число россиян старше 60 лет превысило количество несовершеннолетних до 15 лет в </a:t>
            </a:r>
            <a:r>
              <a:rPr lang="ru-RU" dirty="0" smtClean="0">
                <a:hlinkClick r:id="rId5" tooltip="1999 год"/>
              </a:rPr>
              <a:t>1999 году</a:t>
            </a:r>
            <a:r>
              <a:rPr lang="ru-RU" dirty="0" smtClean="0"/>
              <a:t>. И до сих пор превышает. См. </a:t>
            </a:r>
            <a:r>
              <a:rPr lang="ru-RU" u="sng" dirty="0" smtClean="0">
                <a:hlinkClick r:id="rId6"/>
              </a:rPr>
              <a:t>Интерактивный счетчик населения России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97621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548680"/>
            <a:ext cx="8111559" cy="56249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827166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Ожидается, что после </a:t>
            </a:r>
            <a:r>
              <a:rPr lang="ru-RU" dirty="0" smtClean="0">
                <a:hlinkClick r:id="rId2" tooltip="2010"/>
              </a:rPr>
              <a:t>2010</a:t>
            </a:r>
            <a:r>
              <a:rPr lang="ru-RU" dirty="0" smtClean="0"/>
              <a:t> года пойдёт новая демографическая волна, когда начнут вступать в брак и обзаводиться детьми те мужчины и женщины, которые родились уже в 1990-е гг. то есть в то время, когда в России была зафиксирована самая низкая рождаемость за всю историю страны. В результате появится самое малочисленное поколение, которое вступает в репродуктивный возраст. Доля женщин в возрасте от 20 до 29 лет к началу</a:t>
            </a:r>
            <a:r>
              <a:rPr lang="ru-RU" dirty="0" smtClean="0">
                <a:hlinkClick r:id="rId3" tooltip="2025 год"/>
              </a:rPr>
              <a:t>2025 года</a:t>
            </a:r>
            <a:r>
              <a:rPr lang="ru-RU" dirty="0" smtClean="0"/>
              <a:t> сократится почти в два раза.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76672"/>
            <a:ext cx="8686800" cy="6120680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Демографическая политика в России, направленная на повышение рождаемости, развивается по следующим направлениям:</a:t>
            </a:r>
          </a:p>
          <a:p>
            <a:r>
              <a:rPr lang="ru-RU" dirty="0" smtClean="0"/>
              <a:t>Улучшения материальных условий жизни с целью повышения репродуктивной активности населения</a:t>
            </a:r>
          </a:p>
          <a:p>
            <a:pPr lvl="1"/>
            <a:r>
              <a:rPr lang="ru-RU" dirty="0" smtClean="0"/>
              <a:t>предоставление семьям жилищных субсидий на льготных условиях с частичным их погашением при рождении детей;</a:t>
            </a:r>
          </a:p>
          <a:p>
            <a:pPr lvl="1"/>
            <a:r>
              <a:rPr lang="ru-RU" dirty="0" smtClean="0"/>
              <a:t>увеличение размеров пособий, компенсирующих единовременные затраты, связанные с рождением детей;</a:t>
            </a:r>
          </a:p>
          <a:p>
            <a:pPr lvl="1"/>
            <a:r>
              <a:rPr lang="ru-RU" dirty="0" smtClean="0"/>
              <a:t>увеличение периода по уходу за ребёнком, входящего в страховой стаж.</a:t>
            </a:r>
          </a:p>
          <a:p>
            <a:r>
              <a:rPr lang="ru-RU" dirty="0" smtClean="0"/>
              <a:t>Пропаганда семейных ценностей и деторождения среди молодёжи, ещё не вступившей в репродуктивный возраст.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225577910_xfjt_200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82270" y="332656"/>
            <a:ext cx="8338202" cy="61206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784" y="404664"/>
            <a:ext cx="5787752" cy="838200"/>
          </a:xfrm>
        </p:spPr>
        <p:txBody>
          <a:bodyPr/>
          <a:lstStyle/>
          <a:p>
            <a:r>
              <a:rPr lang="ru-RU" dirty="0" smtClean="0"/>
              <a:t>определение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Семья́</a:t>
            </a:r>
            <a:r>
              <a:rPr lang="ru-RU" dirty="0" smtClean="0"/>
              <a:t> — организованная </a:t>
            </a:r>
            <a:r>
              <a:rPr lang="ru-RU" dirty="0" smtClean="0">
                <a:hlinkClick r:id="rId2" tooltip="Социальная группа"/>
              </a:rPr>
              <a:t>социальная группа</a:t>
            </a:r>
            <a:r>
              <a:rPr lang="ru-RU" dirty="0" smtClean="0"/>
              <a:t>, члены которой связаны общностью </a:t>
            </a:r>
            <a:r>
              <a:rPr lang="ru-RU" dirty="0" smtClean="0">
                <a:hlinkClick r:id="rId3" tooltip="Быт"/>
              </a:rPr>
              <a:t>быта</a:t>
            </a:r>
            <a:r>
              <a:rPr lang="ru-RU" dirty="0" smtClean="0"/>
              <a:t>, взаимной моральной ответственностью и социальной необходимостью, которая обусловлена потребностью общества в физическом и духовном </a:t>
            </a:r>
            <a:r>
              <a:rPr lang="ru-RU" dirty="0" err="1" smtClean="0"/>
              <a:t>самовоспроизводстве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История развития моногамной семьи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24744"/>
            <a:ext cx="8686800" cy="5544616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До </a:t>
            </a:r>
            <a:r>
              <a:rPr lang="ru-RU" dirty="0" smtClean="0">
                <a:hlinkClick r:id="rId2" tooltip="Великая Отечественная война"/>
              </a:rPr>
              <a:t>Второй мировой войны</a:t>
            </a:r>
            <a:r>
              <a:rPr lang="ru-RU" dirty="0" smtClean="0"/>
              <a:t> в России преобладала </a:t>
            </a:r>
            <a:r>
              <a:rPr lang="ru-RU" b="1" dirty="0" smtClean="0">
                <a:hlinkClick r:id="rId3" tooltip="Патриархальная семья"/>
              </a:rPr>
              <a:t>патриархальная семья</a:t>
            </a:r>
            <a:r>
              <a:rPr lang="ru-RU" dirty="0" smtClean="0"/>
              <a:t>, которая характеризуется преобладанием мужчины в доме и подчинением ему всех остальных членов семьи. В послевоенные годы, начиная с конца 40-х годов до 80-х, доминирующей стала </a:t>
            </a:r>
            <a:r>
              <a:rPr lang="ru-RU" b="1" dirty="0" err="1" smtClean="0"/>
              <a:t>детоцентристская</a:t>
            </a:r>
            <a:r>
              <a:rPr lang="ru-RU" b="1" dirty="0" smtClean="0"/>
              <a:t> семья</a:t>
            </a:r>
            <a:r>
              <a:rPr lang="ru-RU" dirty="0" smtClean="0"/>
              <a:t>, в которой очень большое значение придаётся благополучию детей и сохранению брака в интересах детей. Совсем недавно в последние десятилетия возникла </a:t>
            </a:r>
            <a:r>
              <a:rPr lang="ru-RU" b="1" dirty="0" smtClean="0"/>
              <a:t>супружеская </a:t>
            </a:r>
            <a:r>
              <a:rPr lang="ru-RU" b="1" dirty="0" smtClean="0"/>
              <a:t>семья</a:t>
            </a:r>
            <a:r>
              <a:rPr lang="ru-RU" dirty="0" smtClean="0"/>
              <a:t>, </a:t>
            </a:r>
            <a:r>
              <a:rPr lang="ru-RU" dirty="0" smtClean="0"/>
              <a:t>в которой доминируют равноправные отношения, стабильность брака зависит от желаний и качества отношений между супругами.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История развития моногамной семьи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Экономическая самостоятельность женщин, повышение их социального статуса неизбежно предполагает иной — </a:t>
            </a:r>
            <a:r>
              <a:rPr lang="ru-RU" i="1" dirty="0" smtClean="0"/>
              <a:t>партнёрский тип супружества</a:t>
            </a:r>
            <a:r>
              <a:rPr lang="ru-RU" dirty="0" smtClean="0"/>
              <a:t>. Многие исследователи отмечают изменение функций семьи в сторону её большей </a:t>
            </a:r>
            <a:r>
              <a:rPr lang="ru-RU" dirty="0" err="1" smtClean="0"/>
              <a:t>психологизации</a:t>
            </a:r>
            <a:r>
              <a:rPr lang="ru-RU" dirty="0" smtClean="0"/>
              <a:t> и </a:t>
            </a:r>
            <a:r>
              <a:rPr lang="ru-RU" dirty="0" err="1" smtClean="0"/>
              <a:t>интимизации</a:t>
            </a:r>
            <a:r>
              <a:rPr lang="ru-RU" dirty="0" smtClean="0"/>
              <a:t>. В 20-м веке произошёл переход от брака по расчёту или обязанности к браку по любви.</a:t>
            </a: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74885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91680" y="476672"/>
            <a:ext cx="5400600" cy="59766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32656"/>
            <a:ext cx="8686800" cy="6264696"/>
          </a:xfrm>
        </p:spPr>
        <p:txBody>
          <a:bodyPr>
            <a:normAutofit/>
          </a:bodyPr>
          <a:lstStyle/>
          <a:p>
            <a:r>
              <a:rPr lang="ru-RU" dirty="0" smtClean="0"/>
              <a:t>Изменились и социально-психологические установки на рождаемость. С суждениями, что «долг каждой женщины стать матерью» и «долг каждого мужчины растить детей» гораздо чаще соглашаются представители старших, нежели младших поколений. Особенно заметны сдвиги в установках женщин. На вопрос «Должна ли каждая женщина стать матерью?» среди опрошенных в конце 1990-х гг. петербургских женщин от 18 до 29 лет утвердительно ответили лишь 20 %, а среди 30-39-летних — только 17 %. </a:t>
            </a:r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76672"/>
            <a:ext cx="8686800" cy="6048672"/>
          </a:xfrm>
        </p:spPr>
        <p:txBody>
          <a:bodyPr>
            <a:normAutofit/>
          </a:bodyPr>
          <a:lstStyle/>
          <a:p>
            <a:r>
              <a:rPr lang="ru-RU" dirty="0" smtClean="0"/>
              <a:t>Это значит, что материнство, которое религиозная мораль всегда считала главной ипостасью женщины, становится лишь одной из её социальных идентичностей. В представлениях россиян о справедливом распределении семейных функций и об обязанностях матери и отца традиционалистские установки борются с эгалитарными, сопровождаясь жёсткими взаимными обвинениями мужчин и женщин.</a:t>
            </a:r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emj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404664"/>
            <a:ext cx="8424936" cy="6048672"/>
          </a:xfr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Перечень важнейших перемен в состоянии семьи были кратко сформулированы </a:t>
            </a:r>
            <a:r>
              <a:rPr lang="ru-RU" dirty="0" err="1" smtClean="0"/>
              <a:t>Дирк</a:t>
            </a:r>
            <a:r>
              <a:rPr lang="ru-RU" dirty="0" smtClean="0"/>
              <a:t> </a:t>
            </a:r>
            <a:r>
              <a:rPr lang="ru-RU" dirty="0" err="1" smtClean="0"/>
              <a:t>ван</a:t>
            </a:r>
            <a:r>
              <a:rPr lang="ru-RU" dirty="0" smtClean="0"/>
              <a:t> де </a:t>
            </a:r>
            <a:r>
              <a:rPr lang="ru-RU" dirty="0" err="1" smtClean="0"/>
              <a:t>Каа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303838"/>
          </a:xfrm>
        </p:spPr>
        <p:txBody>
          <a:bodyPr>
            <a:normAutofit/>
          </a:bodyPr>
          <a:lstStyle/>
          <a:p>
            <a:r>
              <a:rPr lang="ru-RU" dirty="0" smtClean="0"/>
              <a:t>переход от «золотого века» брака к </a:t>
            </a:r>
            <a:r>
              <a:rPr lang="ru-RU" dirty="0" err="1" smtClean="0"/>
              <a:t>конкубинативному</a:t>
            </a:r>
            <a:r>
              <a:rPr lang="ru-RU" dirty="0" smtClean="0"/>
              <a:t> союзу;</a:t>
            </a:r>
          </a:p>
          <a:p>
            <a:r>
              <a:rPr lang="ru-RU" dirty="0" smtClean="0"/>
              <a:t>переход от пары «ребёнок-король с родителями» к «паре королей с ребёнком»;</a:t>
            </a:r>
          </a:p>
          <a:p>
            <a:r>
              <a:rPr lang="ru-RU" dirty="0" smtClean="0"/>
              <a:t>переход от контрацепции в целях предохранения к контрацепции как самовыражению;</a:t>
            </a:r>
          </a:p>
          <a:p>
            <a:r>
              <a:rPr lang="ru-RU" dirty="0" smtClean="0"/>
              <a:t>переход от однородного хозяйства к плюралистическим типам семьи и домашнего хозяйства.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476672"/>
            <a:ext cx="4968552" cy="838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Семейный цикл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С позиций воспроизводства населения весьма важным критерием построения демографической типологии семей является стадия жизненного цикла семьи. Семейный цикл определяется следующими стадиями </a:t>
            </a:r>
            <a:r>
              <a:rPr lang="ru-RU" sz="4000" dirty="0" err="1" smtClean="0"/>
              <a:t>родительства</a:t>
            </a:r>
            <a:r>
              <a:rPr lang="ru-RU" sz="4000" dirty="0" smtClean="0"/>
              <a:t>:</a:t>
            </a:r>
            <a:endParaRPr lang="ru-RU" sz="40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225577874_xfjt_200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476672"/>
            <a:ext cx="8640959" cy="60486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76672"/>
            <a:ext cx="8686800" cy="5976664"/>
          </a:xfrm>
        </p:spPr>
        <p:txBody>
          <a:bodyPr>
            <a:normAutofit fontScale="92500"/>
          </a:bodyPr>
          <a:lstStyle/>
          <a:p>
            <a:r>
              <a:rPr lang="ru-RU" dirty="0" err="1" smtClean="0"/>
              <a:t>предродительство</a:t>
            </a:r>
            <a:r>
              <a:rPr lang="ru-RU" dirty="0" smtClean="0"/>
              <a:t> — период от заключения брака и до рождения первенца</a:t>
            </a:r>
          </a:p>
          <a:p>
            <a:r>
              <a:rPr lang="ru-RU" dirty="0" smtClean="0"/>
              <a:t>репродуктивное </a:t>
            </a:r>
            <a:r>
              <a:rPr lang="ru-RU" dirty="0" err="1" smtClean="0"/>
              <a:t>родительство</a:t>
            </a:r>
            <a:r>
              <a:rPr lang="ru-RU" dirty="0" smtClean="0"/>
              <a:t> — период между рождениями первого и последнего детей</a:t>
            </a:r>
          </a:p>
          <a:p>
            <a:r>
              <a:rPr lang="ru-RU" dirty="0" err="1" smtClean="0"/>
              <a:t>социализационное</a:t>
            </a:r>
            <a:r>
              <a:rPr lang="ru-RU" dirty="0" smtClean="0"/>
              <a:t> </a:t>
            </a:r>
            <a:r>
              <a:rPr lang="ru-RU" dirty="0" err="1" smtClean="0"/>
              <a:t>родительство</a:t>
            </a:r>
            <a:r>
              <a:rPr lang="ru-RU" dirty="0" smtClean="0"/>
              <a:t> — период от рождения первенца до выделения из семьи (чаще всего через вступление в брак) последнего ребёнка (в случае одного ребёнка в семье совпадает с предыдущей стадией)</a:t>
            </a:r>
          </a:p>
          <a:p>
            <a:r>
              <a:rPr lang="ru-RU" dirty="0" err="1" smtClean="0"/>
              <a:t>прародительство</a:t>
            </a:r>
            <a:r>
              <a:rPr lang="ru-RU" dirty="0" smtClean="0"/>
              <a:t> — период от рождения первого внука до смерти одного из прародителей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457200"/>
            <a:ext cx="6435824" cy="838200"/>
          </a:xfrm>
        </p:spPr>
        <p:txBody>
          <a:bodyPr/>
          <a:lstStyle/>
          <a:p>
            <a:r>
              <a:rPr lang="ru-RU" dirty="0" smtClean="0"/>
              <a:t>определение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Семья-социальная</a:t>
            </a:r>
            <a:r>
              <a:rPr lang="ru-RU" dirty="0" smtClean="0"/>
              <a:t> </a:t>
            </a:r>
            <a:r>
              <a:rPr lang="ru-RU" dirty="0" err="1" smtClean="0"/>
              <a:t>группа,основанная</a:t>
            </a:r>
            <a:r>
              <a:rPr lang="ru-RU" dirty="0" smtClean="0"/>
              <a:t> на родственных связях(по </a:t>
            </a:r>
            <a:r>
              <a:rPr lang="ru-RU" dirty="0" err="1" smtClean="0"/>
              <a:t>браку,по</a:t>
            </a:r>
            <a:r>
              <a:rPr lang="ru-RU" dirty="0" smtClean="0"/>
              <a:t> крови).Члены семьи связаны общим </a:t>
            </a:r>
            <a:r>
              <a:rPr lang="ru-RU" dirty="0" err="1" smtClean="0"/>
              <a:t>бытом,взаимной</a:t>
            </a:r>
            <a:r>
              <a:rPr lang="ru-RU" dirty="0" smtClean="0"/>
              <a:t> </a:t>
            </a:r>
            <a:r>
              <a:rPr lang="ru-RU" dirty="0" err="1" smtClean="0"/>
              <a:t>помощью,моральной</a:t>
            </a:r>
            <a:r>
              <a:rPr lang="ru-RU" dirty="0" smtClean="0"/>
              <a:t> и правовой ответственностью.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Семейная структура в демографической статистике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Семейная структура, как и брачная, является моментным показателем, фиксируемым во время переписей или специальных обследований населения. Поэтому дать представление о семейной структуре населения можно только по данным переписей или обследований. При этом практика демографической статистики выделяет семьи по следующим </a:t>
            </a:r>
            <a:r>
              <a:rPr lang="ru-RU" dirty="0" smtClean="0"/>
              <a:t>признакам:</a:t>
            </a:r>
            <a:endParaRPr lang="ru-RU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225578243_xfjt_200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332656"/>
            <a:ext cx="8275372" cy="62065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76672"/>
            <a:ext cx="8686800" cy="6048672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размер семьи</a:t>
            </a:r>
            <a:r>
              <a:rPr lang="ru-RU" dirty="0" smtClean="0"/>
              <a:t> (число её членов);</a:t>
            </a:r>
          </a:p>
          <a:p>
            <a:r>
              <a:rPr lang="ru-RU" b="1" dirty="0" smtClean="0"/>
              <a:t>тип семьи</a:t>
            </a:r>
            <a:r>
              <a:rPr lang="ru-RU" dirty="0" smtClean="0"/>
              <a:t> (</a:t>
            </a:r>
            <a:r>
              <a:rPr lang="ru-RU" dirty="0" err="1" smtClean="0"/>
              <a:t>нуклеарная</a:t>
            </a:r>
            <a:r>
              <a:rPr lang="ru-RU" dirty="0" smtClean="0"/>
              <a:t>, сложная, полная, неполная)</a:t>
            </a:r>
          </a:p>
          <a:p>
            <a:pPr lvl="1"/>
            <a:r>
              <a:rPr lang="ru-RU" dirty="0" err="1" smtClean="0"/>
              <a:t>Нуклеарные</a:t>
            </a:r>
            <a:r>
              <a:rPr lang="ru-RU" dirty="0" smtClean="0"/>
              <a:t> семьи (</a:t>
            </a:r>
            <a:r>
              <a:rPr lang="ru-RU" dirty="0" smtClean="0">
                <a:hlinkClick r:id="rId2" tooltip="Английский язык"/>
              </a:rPr>
              <a:t>англ.</a:t>
            </a:r>
            <a:r>
              <a:rPr lang="ru-RU" dirty="0" smtClean="0"/>
              <a:t> </a:t>
            </a:r>
            <a:r>
              <a:rPr lang="ru-RU" i="1" dirty="0" err="1" smtClean="0"/>
              <a:t>nuclear</a:t>
            </a:r>
            <a:r>
              <a:rPr lang="ru-RU" i="1" dirty="0" smtClean="0"/>
              <a:t> </a:t>
            </a:r>
            <a:r>
              <a:rPr lang="ru-RU" i="1" dirty="0" err="1" smtClean="0"/>
              <a:t>family</a:t>
            </a:r>
            <a:r>
              <a:rPr lang="ru-RU" dirty="0" smtClean="0"/>
              <a:t>) — семьи, состоящие из одной брачной пары с детьми</a:t>
            </a:r>
          </a:p>
          <a:p>
            <a:pPr lvl="1"/>
            <a:r>
              <a:rPr lang="ru-RU" dirty="0" smtClean="0"/>
              <a:t>Сложная семья — к семейному ядру добавляются другие родственники как по восходящей линии (прародители, </a:t>
            </a:r>
            <a:r>
              <a:rPr lang="ru-RU" dirty="0" err="1" smtClean="0"/>
              <a:t>прапрародители</a:t>
            </a:r>
            <a:r>
              <a:rPr lang="ru-RU" dirty="0" smtClean="0"/>
              <a:t>), так и по боковым линиям (различные родственники каждого из супругов). Также может включать в себя несколько брачных пар, члены которых связаны родственными узами и ведением совместного хозяйства.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76672"/>
            <a:ext cx="8686800" cy="6192688"/>
          </a:xfrm>
        </p:spPr>
        <p:txBody>
          <a:bodyPr>
            <a:normAutofit/>
          </a:bodyPr>
          <a:lstStyle/>
          <a:p>
            <a:r>
              <a:rPr lang="ru-RU" b="1" dirty="0" smtClean="0"/>
              <a:t>число детей в </a:t>
            </a:r>
            <a:r>
              <a:rPr lang="ru-RU" b="1" dirty="0" err="1" smtClean="0"/>
              <a:t>семье</a:t>
            </a:r>
            <a:r>
              <a:rPr lang="ru-RU" dirty="0" err="1" smtClean="0"/>
              <a:t>малодетные</a:t>
            </a:r>
            <a:r>
              <a:rPr lang="ru-RU" dirty="0" smtClean="0"/>
              <a:t> семьи — 1-2 ребёнка (недостаточно для естественного прироста)</a:t>
            </a:r>
          </a:p>
          <a:p>
            <a:r>
              <a:rPr lang="ru-RU" dirty="0" err="1" smtClean="0"/>
              <a:t>среднедетные</a:t>
            </a:r>
            <a:r>
              <a:rPr lang="ru-RU" dirty="0" smtClean="0"/>
              <a:t> семьи — 3-4 ребёнка (достаточно для </a:t>
            </a:r>
            <a:r>
              <a:rPr lang="ru-RU" dirty="0" err="1" smtClean="0"/>
              <a:t>малорасширенного</a:t>
            </a:r>
            <a:r>
              <a:rPr lang="ru-RU" dirty="0" smtClean="0"/>
              <a:t> воспроизводства, а также для возникновения внутригрупповой динамики)</a:t>
            </a:r>
          </a:p>
          <a:p>
            <a:r>
              <a:rPr lang="ru-RU" dirty="0" smtClean="0"/>
              <a:t>многодетные семьи — 5 и более детей (намного больше, чем это нужно для замещения поколений)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225578271_xfjt_20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404664"/>
            <a:ext cx="8424935" cy="58326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Типы семьи и её организации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4400" dirty="0" smtClean="0"/>
              <a:t>При комплексном изучении семейной структуры они рассматриваются в комплексном сочетании. С демографической точки зрения </a:t>
            </a:r>
            <a:r>
              <a:rPr lang="ru-RU" sz="4400" dirty="0" smtClean="0"/>
              <a:t>выделяется несколько </a:t>
            </a:r>
            <a:r>
              <a:rPr lang="ru-RU" sz="4400" dirty="0" smtClean="0"/>
              <a:t>типов семьи и её организации.</a:t>
            </a:r>
            <a:endParaRPr lang="ru-RU" sz="4400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зависимости от форм брака: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96752"/>
            <a:ext cx="8686800" cy="5400600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моногамная семья — состоящая из двух партнёров</a:t>
            </a:r>
          </a:p>
          <a:p>
            <a:r>
              <a:rPr lang="ru-RU" dirty="0" smtClean="0"/>
              <a:t>полигамная семья — один из супругов имеет несколько брачных партнёров</a:t>
            </a:r>
          </a:p>
          <a:p>
            <a:pPr lvl="1"/>
            <a:r>
              <a:rPr lang="ru-RU" dirty="0" smtClean="0">
                <a:hlinkClick r:id="rId2" tooltip="Полигиния"/>
              </a:rPr>
              <a:t>Полигиния</a:t>
            </a:r>
            <a:r>
              <a:rPr lang="ru-RU" dirty="0" smtClean="0"/>
              <a:t> — одновременное состояние мужчины в браке с несколькими женщинами. Причём, брак заключается мужчиной с каждой из женщин отдельно. Например, </a:t>
            </a:r>
            <a:r>
              <a:rPr lang="ru-RU" dirty="0" err="1" smtClean="0"/>
              <a:t>в</a:t>
            </a:r>
            <a:r>
              <a:rPr lang="ru-RU" dirty="0" err="1" smtClean="0">
                <a:hlinkClick r:id="rId3" tooltip="Шариат"/>
              </a:rPr>
              <a:t>шариате</a:t>
            </a:r>
            <a:r>
              <a:rPr lang="ru-RU" dirty="0" smtClean="0"/>
              <a:t> есть ограничение на количество жён — не более четырёх</a:t>
            </a:r>
          </a:p>
          <a:p>
            <a:pPr lvl="1"/>
            <a:r>
              <a:rPr lang="ru-RU" dirty="0" smtClean="0">
                <a:hlinkClick r:id="rId4" tooltip="Полиандрия"/>
              </a:rPr>
              <a:t>Полиандрия</a:t>
            </a:r>
            <a:r>
              <a:rPr lang="ru-RU" dirty="0" smtClean="0"/>
              <a:t> — одновременное состояние женщины в браке с несколькими мужчинами. Встречается редко, например, у народов </a:t>
            </a:r>
            <a:r>
              <a:rPr lang="ru-RU" dirty="0" smtClean="0">
                <a:hlinkClick r:id="rId5" tooltip="Тибет"/>
              </a:rPr>
              <a:t>Тибета</a:t>
            </a:r>
            <a:r>
              <a:rPr lang="ru-RU" dirty="0" smtClean="0"/>
              <a:t>, </a:t>
            </a:r>
            <a:r>
              <a:rPr lang="ru-RU" dirty="0" smtClean="0">
                <a:hlinkClick r:id="rId6" tooltip="Гавайские острова"/>
              </a:rPr>
              <a:t>Гавайских островов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225578437_xfjt_201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404664"/>
            <a:ext cx="8601079" cy="59766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зависимости от пола супругов: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043190"/>
          </a:xfrm>
        </p:spPr>
        <p:txBody>
          <a:bodyPr>
            <a:normAutofit lnSpcReduction="10000"/>
          </a:bodyPr>
          <a:lstStyle/>
          <a:p>
            <a:r>
              <a:rPr lang="ru-RU" sz="4800" dirty="0" smtClean="0"/>
              <a:t>однополая семья — двое мужчин или две женщины, совместно воспитывающие приёмных детей или детей от предыдущих (гетеросексуальных) браков.</a:t>
            </a:r>
          </a:p>
          <a:p>
            <a:r>
              <a:rPr lang="ru-RU" sz="4800" dirty="0" smtClean="0"/>
              <a:t>разнополая семья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 зависимости от количества детей: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899174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бездетная, или </a:t>
            </a:r>
            <a:r>
              <a:rPr lang="ru-RU" sz="4400" dirty="0" err="1" smtClean="0"/>
              <a:t>инфертильная</a:t>
            </a:r>
            <a:r>
              <a:rPr lang="ru-RU" sz="4400" dirty="0" smtClean="0"/>
              <a:t> семья;</a:t>
            </a:r>
          </a:p>
          <a:p>
            <a:r>
              <a:rPr lang="ru-RU" sz="4400" dirty="0" smtClean="0"/>
              <a:t>однодетная семья;</a:t>
            </a:r>
          </a:p>
          <a:p>
            <a:r>
              <a:rPr lang="ru-RU" sz="4400" dirty="0" err="1" smtClean="0"/>
              <a:t>малодетная</a:t>
            </a:r>
            <a:r>
              <a:rPr lang="ru-RU" sz="4400" dirty="0" smtClean="0"/>
              <a:t> семья;</a:t>
            </a:r>
          </a:p>
          <a:p>
            <a:r>
              <a:rPr lang="ru-RU" sz="4400" dirty="0" err="1" smtClean="0"/>
              <a:t>среднедетная</a:t>
            </a:r>
            <a:r>
              <a:rPr lang="ru-RU" sz="4400" dirty="0" smtClean="0"/>
              <a:t> семья;</a:t>
            </a:r>
          </a:p>
          <a:p>
            <a:r>
              <a:rPr lang="ru-RU" sz="4400" dirty="0" smtClean="0">
                <a:hlinkClick r:id="rId2" tooltip="Многодетные семьи"/>
              </a:rPr>
              <a:t>многодетная семья</a:t>
            </a:r>
            <a:r>
              <a:rPr lang="ru-RU" sz="4400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225577776_xfjt_20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404664"/>
            <a:ext cx="8424936" cy="59766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225578454_xfjt_201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82270" y="404664"/>
            <a:ext cx="8338202" cy="59046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зависимости от состава: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115198"/>
          </a:xfrm>
        </p:spPr>
        <p:txBody>
          <a:bodyPr>
            <a:normAutofit lnSpcReduction="10000"/>
          </a:bodyPr>
          <a:lstStyle/>
          <a:p>
            <a:r>
              <a:rPr lang="ru-RU" dirty="0" err="1" smtClean="0"/>
              <a:t>ростая</a:t>
            </a:r>
            <a:r>
              <a:rPr lang="ru-RU" dirty="0" smtClean="0"/>
              <a:t> или </a:t>
            </a:r>
            <a:r>
              <a:rPr lang="ru-RU" dirty="0" err="1" smtClean="0">
                <a:hlinkClick r:id="rId2" tooltip="Нуклеарная семья"/>
              </a:rPr>
              <a:t>нуклеарная</a:t>
            </a:r>
            <a:r>
              <a:rPr lang="ru-RU" dirty="0" smtClean="0">
                <a:hlinkClick r:id="rId2" tooltip="Нуклеарная семья"/>
              </a:rPr>
              <a:t> семья</a:t>
            </a:r>
            <a:r>
              <a:rPr lang="ru-RU" dirty="0" smtClean="0"/>
              <a:t> — состоит из одного поколения, представленного родителями (родителем) с детьми или без детей. </a:t>
            </a:r>
            <a:r>
              <a:rPr lang="ru-RU" dirty="0" err="1" smtClean="0"/>
              <a:t>Нуклеарная</a:t>
            </a:r>
            <a:r>
              <a:rPr lang="ru-RU" dirty="0" smtClean="0"/>
              <a:t> семья в современном обществе получила наибольшее распространение. Она может </a:t>
            </a:r>
            <a:r>
              <a:rPr lang="ru-RU" dirty="0" err="1" smtClean="0"/>
              <a:t>быть:элементарная</a:t>
            </a:r>
            <a:r>
              <a:rPr lang="ru-RU" dirty="0" smtClean="0"/>
              <a:t> — семья из трёх членов: муж, жена и ребёнок. Такая семья может быть, в свою очередь:</a:t>
            </a:r>
          </a:p>
          <a:p>
            <a:pPr lvl="1"/>
            <a:r>
              <a:rPr lang="ru-RU" dirty="0" smtClean="0"/>
              <a:t>полной — в составе есть оба родителя и хотя бы один </a:t>
            </a:r>
            <a:r>
              <a:rPr lang="ru-RU" dirty="0" err="1" smtClean="0"/>
              <a:t>ребёно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зависимости от состава: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68760"/>
            <a:ext cx="8686800" cy="5328592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pPr lvl="2"/>
            <a:r>
              <a:rPr lang="ru-RU" dirty="0" smtClean="0"/>
              <a:t>неполной — семья только из одного родителя с детьми, или семья, состоящая только из родителей без детей</a:t>
            </a:r>
          </a:p>
          <a:p>
            <a:pPr lvl="1"/>
            <a:r>
              <a:rPr lang="ru-RU" dirty="0" smtClean="0"/>
              <a:t>составная — полная </a:t>
            </a:r>
            <a:r>
              <a:rPr lang="ru-RU" dirty="0" err="1" smtClean="0"/>
              <a:t>нуклеарная</a:t>
            </a:r>
            <a:r>
              <a:rPr lang="ru-RU" dirty="0" smtClean="0"/>
              <a:t> семья, в которой воспитываются несколько детей. Составную </a:t>
            </a:r>
            <a:r>
              <a:rPr lang="ru-RU" dirty="0" err="1" smtClean="0"/>
              <a:t>нуклеарную</a:t>
            </a:r>
            <a:r>
              <a:rPr lang="ru-RU" dirty="0" smtClean="0"/>
              <a:t> семью, где несколько детей, следует рассматривать как конъюнкцию нескольких элементарных</a:t>
            </a:r>
          </a:p>
          <a:p>
            <a:r>
              <a:rPr lang="ru-RU" dirty="0" smtClean="0"/>
              <a:t>сложная семья — большая семья из нескольких поколений. Она может включать бабушек и дедушек, братьев и их жён, сестёр и их мужей, племянников и племянниц.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225578458_xfjt_201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321538"/>
            <a:ext cx="8424936" cy="61317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 зависимости от места человека в семь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800" dirty="0" smtClean="0"/>
              <a:t>родительская — это семья, в которой человек рождается</a:t>
            </a:r>
          </a:p>
          <a:p>
            <a:r>
              <a:rPr lang="ru-RU" sz="4800" dirty="0" smtClean="0"/>
              <a:t>репродуктивные — семья, которую человек создаёт </a:t>
            </a:r>
            <a:r>
              <a:rPr lang="ru-RU" sz="4800" dirty="0" smtClean="0"/>
              <a:t>сам</a:t>
            </a:r>
            <a:endParaRPr lang="ru-RU" sz="48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 зависимости от проживания семьи: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971182"/>
          </a:xfrm>
        </p:spPr>
        <p:txBody>
          <a:bodyPr/>
          <a:lstStyle/>
          <a:p>
            <a:r>
              <a:rPr lang="ru-RU" sz="3600" dirty="0" err="1" smtClean="0"/>
              <a:t>матрилокальная</a:t>
            </a:r>
            <a:r>
              <a:rPr lang="ru-RU" sz="3600" dirty="0" smtClean="0"/>
              <a:t> — молодая семья, проживающая с родителями жены,</a:t>
            </a:r>
          </a:p>
          <a:p>
            <a:r>
              <a:rPr lang="ru-RU" sz="3600" dirty="0" smtClean="0"/>
              <a:t>патрилокальная — семья, проживающая совместно с родителями мужа;</a:t>
            </a:r>
          </a:p>
          <a:p>
            <a:r>
              <a:rPr lang="ru-RU" sz="3600" dirty="0" err="1" smtClean="0"/>
              <a:t>неолокальная</a:t>
            </a:r>
            <a:r>
              <a:rPr lang="ru-RU" sz="3600" dirty="0" smtClean="0"/>
              <a:t> — семья переезжает в жилище, удалённое от места проживания </a:t>
            </a:r>
            <a:r>
              <a:rPr lang="ru-RU" sz="3600" dirty="0" smtClean="0"/>
              <a:t>родителей.</a:t>
            </a:r>
            <a:endParaRPr lang="ru-RU" sz="36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225577988_xfjt_200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260648"/>
            <a:ext cx="8640960" cy="62646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Психологический климат семьи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Психологический климат в семье определяет устойчивость внутрисемейных отношений, оказывает решительное влияние на развитие, как детей, так и взрослых. Он не является чем-то неизменным, данным раз и навсегда. Его создают члены каждой семьи и от их усилий зависит, каким он будет, благоприятным или неблагоприятным и как долго продлится брак.</a:t>
            </a:r>
            <a:endParaRPr lang="ru-RU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Так для благоприятного психологического климата характерны следующие признаки: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988840"/>
            <a:ext cx="8686800" cy="4608512"/>
          </a:xfrm>
        </p:spPr>
        <p:txBody>
          <a:bodyPr>
            <a:normAutofit/>
          </a:bodyPr>
          <a:lstStyle/>
          <a:p>
            <a:r>
              <a:rPr lang="ru-RU" dirty="0" smtClean="0"/>
              <a:t>сплочённость, возможность всестороннего развития личности каждого её члена, высокая доброжелательная требовательность членов семьи друг к другу, чувство защищённости и эмоциональной удовлетворённости, гордость за принадлежность к своей семье, ответственность. </a:t>
            </a:r>
            <a:endParaRPr lang="ru-RU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225578407_xfjt_201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88640"/>
            <a:ext cx="8640960" cy="61926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Функции,связанные</a:t>
            </a:r>
            <a:r>
              <a:rPr lang="ru-RU" dirty="0" smtClean="0"/>
              <a:t> с потребностями личности и общества: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1)Репродуктивная(биологическое продолжение рода);</a:t>
            </a:r>
          </a:p>
          <a:p>
            <a:r>
              <a:rPr lang="ru-RU" dirty="0" smtClean="0"/>
              <a:t>2)Воспитательная(подготовка молодого поколения к жизни в обществе);</a:t>
            </a:r>
          </a:p>
          <a:p>
            <a:r>
              <a:rPr lang="ru-RU" dirty="0" smtClean="0"/>
              <a:t>3)Хозяйственно-экономическая(ведение домашнего </a:t>
            </a:r>
            <a:r>
              <a:rPr lang="ru-RU" dirty="0" err="1" smtClean="0"/>
              <a:t>хозяйства,поддержка</a:t>
            </a:r>
            <a:r>
              <a:rPr lang="ru-RU" dirty="0" smtClean="0"/>
              <a:t> и опека нетрудоспособных членов семьи);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76672"/>
            <a:ext cx="8686800" cy="6120680"/>
          </a:xfrm>
        </p:spPr>
        <p:txBody>
          <a:bodyPr>
            <a:normAutofit fontScale="92500" lnSpcReduction="10000"/>
          </a:bodyPr>
          <a:lstStyle/>
          <a:p>
            <a:r>
              <a:rPr lang="ru-RU" b="1" i="1" dirty="0" smtClean="0"/>
              <a:t>Психологический климат</a:t>
            </a:r>
            <a:r>
              <a:rPr lang="ru-RU" dirty="0" smtClean="0"/>
              <a:t> можно определить как характерный для той или иной семьи более или менее устойчивый эмоциональный настрой, который является следствием семейной коммуникации, то есть возникает в результате совокупности настроения членов семьи, их душевных переживаний и волнений, отношения друг к другу, к другим людям, к работе, к окружающим событиям. Стоит отметить, что эмоциональная атмосфера семьи является важным фактором эффективности функций жизнедеятельности семьи, состояния её здоровья в целом, она обуславливает стабильность </a:t>
            </a:r>
            <a:r>
              <a:rPr lang="ru-RU" dirty="0" smtClean="0">
                <a:hlinkClick r:id="rId2" tooltip="Брак"/>
              </a:rPr>
              <a:t>брака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24744"/>
            <a:ext cx="8686800" cy="5400600"/>
          </a:xfrm>
        </p:spPr>
        <p:txBody>
          <a:bodyPr/>
          <a:lstStyle/>
          <a:p>
            <a:r>
              <a:rPr lang="ru-RU" dirty="0" smtClean="0"/>
              <a:t>Многие западные исследователи считают, что в современном обществе семья утрачивает свои традиционные функции, становясь институтом эмоционального контакта, своеобразным «психологическим убежищем». Отечественные учёные также подчёркивают возрастание роли эмоциональных факторов в функционировании семьи.</a:t>
            </a:r>
            <a:endParaRPr lang="ru-RU" dirty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225578477_xfjt_201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476672"/>
            <a:ext cx="8208912" cy="57606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04664"/>
            <a:ext cx="8686800" cy="6048672"/>
          </a:xfrm>
        </p:spPr>
        <p:txBody>
          <a:bodyPr>
            <a:normAutofit fontScale="85000" lnSpcReduction="10000"/>
          </a:bodyPr>
          <a:lstStyle/>
          <a:p>
            <a:r>
              <a:rPr lang="ru-RU" b="1" i="1" dirty="0" smtClean="0"/>
              <a:t>Психологическое здоровье</a:t>
            </a:r>
            <a:r>
              <a:rPr lang="ru-RU" dirty="0" smtClean="0"/>
              <a:t> — это состояние душевного психологического благополучия семьи, обеспечивающее адекватную их жизненным условиям регуляцию поведения и деятельности всех членов семьи. К основным критериям психологического здоровья семьи B.C. </a:t>
            </a:r>
            <a:r>
              <a:rPr lang="ru-RU" dirty="0" err="1" smtClean="0"/>
              <a:t>Торохтий</a:t>
            </a:r>
            <a:r>
              <a:rPr lang="ru-RU" dirty="0" smtClean="0"/>
              <a:t> относит сходство семейных ценностей, функционально-ролевую согласованность, социально-ролевую адекватность в семье, эмоциональную удовлетворённость, адаптивность в </a:t>
            </a:r>
            <a:r>
              <a:rPr lang="ru-RU" dirty="0" err="1" smtClean="0"/>
              <a:t>микросоциальных</a:t>
            </a:r>
            <a:r>
              <a:rPr lang="ru-RU" dirty="0" smtClean="0"/>
              <a:t> отношениях, устремлённость на семейное долголетие. Эти критерии психологического здоровья семьи создают общий психологический портрет современной семьи и прежде всего характеризуют степень её благополучия.</a:t>
            </a:r>
            <a:endParaRPr lang="ru-RU" dirty="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Семейные традиции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Семейные </a:t>
            </a:r>
            <a:r>
              <a:rPr lang="ru-RU" dirty="0" smtClean="0"/>
              <a:t>традиции — это обычные принятые в семье нормы, манеры поведения, обычаи и взгляды, которые передаются из поколения в </a:t>
            </a:r>
            <a:r>
              <a:rPr lang="ru-RU" dirty="0" smtClean="0"/>
              <a:t>поколение.</a:t>
            </a:r>
          </a:p>
          <a:p>
            <a:r>
              <a:rPr lang="ru-RU" dirty="0" smtClean="0"/>
              <a:t>Семейные </a:t>
            </a:r>
            <a:r>
              <a:rPr lang="ru-RU" dirty="0" smtClean="0"/>
              <a:t>традиции и обряды основываются на общественных, религиозных и исторических традициях и обрядах, но творчески преобразуются и дополняются собственными, поэтому они уникальны для каждой семьи.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225578270_xfjt_200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332656"/>
            <a:ext cx="8712968" cy="61206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В. Сатир здоровыми </a:t>
            </a:r>
            <a:r>
              <a:rPr lang="ru-RU" dirty="0" smtClean="0"/>
              <a:t>считала</a:t>
            </a:r>
            <a:r>
              <a:rPr lang="ru-RU" dirty="0" smtClean="0"/>
              <a:t> семьи, в которых: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412776"/>
            <a:ext cx="8686800" cy="5445224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каждый член воспринимается как равный другим;</a:t>
            </a:r>
          </a:p>
          <a:p>
            <a:r>
              <a:rPr lang="ru-RU" dirty="0" smtClean="0"/>
              <a:t>доверие, честность и открытость являются существенными;</a:t>
            </a:r>
          </a:p>
          <a:p>
            <a:r>
              <a:rPr lang="ru-RU" dirty="0" smtClean="0"/>
              <a:t>внутрисемейное общение является конгруэнтным;</a:t>
            </a:r>
          </a:p>
          <a:p>
            <a:r>
              <a:rPr lang="ru-RU" dirty="0" smtClean="0"/>
              <a:t>члены поддерживают друг друга;</a:t>
            </a:r>
          </a:p>
          <a:p>
            <a:r>
              <a:rPr lang="ru-RU" dirty="0" smtClean="0"/>
              <a:t>каждый член несёт свою часть ответственности за семью в целом;</a:t>
            </a:r>
          </a:p>
          <a:p>
            <a:r>
              <a:rPr lang="ru-RU" dirty="0" smtClean="0"/>
              <a:t>отдыхают, получают удовольствие и радуются члены вместе;</a:t>
            </a:r>
          </a:p>
          <a:p>
            <a:r>
              <a:rPr lang="ru-RU" dirty="0" smtClean="0"/>
              <a:t>существенное место занимают традиции и ритуалы;</a:t>
            </a:r>
          </a:p>
          <a:p>
            <a:r>
              <a:rPr lang="ru-RU" dirty="0" smtClean="0"/>
              <a:t>члены принимают особенности и уникальность каждого из них;</a:t>
            </a:r>
          </a:p>
          <a:p>
            <a:r>
              <a:rPr lang="ru-RU" dirty="0" smtClean="0"/>
              <a:t>уважается право на приватность (на наличие личного пространства, на неприкосновенность частной жизни);</a:t>
            </a:r>
          </a:p>
          <a:p>
            <a:r>
              <a:rPr lang="ru-RU" dirty="0" smtClean="0"/>
              <a:t>чувства каждого члена принимаются и прорабатываются.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Кто кому должен, когда речь идет о семейном долге?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4400" dirty="0" smtClean="0"/>
              <a:t>Родители должны заботиться о детях, создавать условия для их развития – это долг перед обществом.</a:t>
            </a:r>
          </a:p>
          <a:p>
            <a:r>
              <a:rPr lang="ru-RU" sz="4400" dirty="0" smtClean="0"/>
              <a:t>Дети тоже должны заботиться о своих родителях и не только в старости.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225578291_xfjt_201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332656"/>
            <a:ext cx="8640960" cy="60486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340768"/>
            <a:ext cx="8686800" cy="4739357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Вашим родителям был представлен список из 10 прав. Этот список составили американские психологи супруги </a:t>
            </a:r>
            <a:r>
              <a:rPr lang="ru-RU" sz="4000" dirty="0" err="1" smtClean="0"/>
              <a:t>Байярд</a:t>
            </a:r>
            <a:r>
              <a:rPr lang="ru-RU" sz="4000" dirty="0" smtClean="0"/>
              <a:t>. Родители должны отметить списка самые важные для них права.</a:t>
            </a:r>
            <a:endParaRPr lang="ru-RU" sz="4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4)</a:t>
            </a:r>
            <a:r>
              <a:rPr lang="ru-RU" dirty="0" err="1" smtClean="0"/>
              <a:t>Духовно-эмоционольная</a:t>
            </a:r>
            <a:r>
              <a:rPr lang="ru-RU" dirty="0" smtClean="0"/>
              <a:t>(развитие </a:t>
            </a:r>
            <a:r>
              <a:rPr lang="ru-RU" dirty="0" err="1" smtClean="0"/>
              <a:t>личности,духовное</a:t>
            </a:r>
            <a:r>
              <a:rPr lang="ru-RU" dirty="0" smtClean="0"/>
              <a:t> </a:t>
            </a:r>
            <a:r>
              <a:rPr lang="ru-RU" dirty="0" err="1" smtClean="0"/>
              <a:t>взаимообогащение,поддержание</a:t>
            </a:r>
            <a:r>
              <a:rPr lang="ru-RU" dirty="0" smtClean="0"/>
              <a:t> дружеских отношений в брачном союзе);</a:t>
            </a:r>
          </a:p>
          <a:p>
            <a:r>
              <a:rPr lang="ru-RU" dirty="0" smtClean="0"/>
              <a:t>5)</a:t>
            </a:r>
            <a:r>
              <a:rPr lang="ru-RU" dirty="0" err="1" smtClean="0"/>
              <a:t>Досуговая</a:t>
            </a:r>
            <a:r>
              <a:rPr lang="ru-RU" dirty="0" smtClean="0"/>
              <a:t> (организация нормального </a:t>
            </a:r>
            <a:r>
              <a:rPr lang="ru-RU" dirty="0" err="1" smtClean="0"/>
              <a:t>досуга,взаимообогащение</a:t>
            </a:r>
            <a:r>
              <a:rPr lang="ru-RU" dirty="0" smtClean="0"/>
              <a:t> интересов);</a:t>
            </a:r>
          </a:p>
          <a:p>
            <a:r>
              <a:rPr lang="ru-RU" dirty="0" smtClean="0"/>
              <a:t>6)Сексуальная(удовлетворение сексуальных потребностей).</a:t>
            </a:r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Функции,связанные</a:t>
            </a:r>
            <a:r>
              <a:rPr lang="ru-RU" dirty="0" smtClean="0"/>
              <a:t> с потребностями личности и общества: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76672"/>
            <a:ext cx="8686800" cy="6192688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Право побыть одному.</a:t>
            </a:r>
          </a:p>
          <a:p>
            <a:r>
              <a:rPr lang="ru-RU" dirty="0" smtClean="0"/>
              <a:t>Право на личное время.</a:t>
            </a:r>
          </a:p>
          <a:p>
            <a:r>
              <a:rPr lang="ru-RU" dirty="0" smtClean="0"/>
              <a:t>Право на уважительное отношение.</a:t>
            </a:r>
          </a:p>
          <a:p>
            <a:r>
              <a:rPr lang="ru-RU" dirty="0" smtClean="0"/>
              <a:t>Право на тишину и спокойствие.</a:t>
            </a:r>
          </a:p>
          <a:p>
            <a:r>
              <a:rPr lang="ru-RU" dirty="0" smtClean="0"/>
              <a:t>Право чувствовать, что каждый в семье несет свою ношу, а не содержать кого- то на иждивении.</a:t>
            </a:r>
          </a:p>
          <a:p>
            <a:r>
              <a:rPr lang="ru-RU" dirty="0" smtClean="0"/>
              <a:t>Право закрыть свой дом и знать, что после этого никто не войдет в него.</a:t>
            </a:r>
          </a:p>
          <a:p>
            <a:r>
              <a:rPr lang="ru-RU" dirty="0" smtClean="0"/>
              <a:t>Право быть свободным от страха насилия.</a:t>
            </a:r>
          </a:p>
          <a:p>
            <a:r>
              <a:rPr lang="ru-RU" dirty="0" smtClean="0"/>
              <a:t>Право иметь свои собственные отношения с супругой, друзьями.</a:t>
            </a:r>
          </a:p>
          <a:p>
            <a:r>
              <a:rPr lang="ru-RU" dirty="0" smtClean="0"/>
              <a:t>Право чувствовать безопасность в отношении своего имущества. Право на отношения, напоминающие улицу с двухсторонним, а не односторонним движением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225578513_xfjt_202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332656"/>
            <a:ext cx="8568952" cy="62646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60648"/>
            <a:ext cx="8686800" cy="6408712"/>
          </a:xfrm>
        </p:spPr>
        <p:txBody>
          <a:bodyPr>
            <a:normAutofit/>
          </a:bodyPr>
          <a:lstStyle/>
          <a:p>
            <a:r>
              <a:rPr lang="ru-RU" dirty="0" smtClean="0"/>
              <a:t>В семейном кругу мы с вами растем,</a:t>
            </a:r>
            <a:br>
              <a:rPr lang="ru-RU" dirty="0" smtClean="0"/>
            </a:br>
            <a:r>
              <a:rPr lang="ru-RU" dirty="0" smtClean="0"/>
              <a:t>Основа основ – родительский дом.</a:t>
            </a:r>
            <a:br>
              <a:rPr lang="ru-RU" dirty="0" smtClean="0"/>
            </a:br>
            <a:r>
              <a:rPr lang="ru-RU" dirty="0" smtClean="0"/>
              <a:t>В семейном кругу все корни твои,</a:t>
            </a:r>
            <a:br>
              <a:rPr lang="ru-RU" dirty="0" smtClean="0"/>
            </a:br>
            <a:r>
              <a:rPr lang="ru-RU" dirty="0" smtClean="0"/>
              <a:t>И в жизнь ты входил из семьи.</a:t>
            </a:r>
            <a:br>
              <a:rPr lang="ru-RU" dirty="0" smtClean="0"/>
            </a:br>
            <a:r>
              <a:rPr lang="ru-RU" dirty="0" smtClean="0"/>
              <a:t>Семья – это то, что мы делим на всех,</a:t>
            </a:r>
            <a:br>
              <a:rPr lang="ru-RU" dirty="0" smtClean="0"/>
            </a:br>
            <a:r>
              <a:rPr lang="ru-RU" dirty="0" smtClean="0"/>
              <a:t>Всем понемножку: и слезы и смех,</a:t>
            </a:r>
            <a:br>
              <a:rPr lang="ru-RU" dirty="0" smtClean="0"/>
            </a:br>
            <a:r>
              <a:rPr lang="ru-RU" dirty="0" smtClean="0"/>
              <a:t>Взлет и падения, радость, печаль,</a:t>
            </a:r>
            <a:br>
              <a:rPr lang="ru-RU" dirty="0" smtClean="0"/>
            </a:br>
            <a:r>
              <a:rPr lang="ru-RU" dirty="0" smtClean="0"/>
              <a:t>Дружбу и ссоры, молчанья печать.</a:t>
            </a:r>
            <a:br>
              <a:rPr lang="ru-RU" dirty="0" smtClean="0"/>
            </a:br>
            <a:r>
              <a:rPr lang="ru-RU" dirty="0" smtClean="0"/>
              <a:t>Семья – это то, что с тобою всегда.</a:t>
            </a:r>
            <a:br>
              <a:rPr lang="ru-RU" dirty="0" smtClean="0"/>
            </a:br>
            <a:r>
              <a:rPr lang="ru-RU" dirty="0" smtClean="0"/>
              <a:t>Пусть мчатся секунды, недели, года,</a:t>
            </a:r>
            <a:br>
              <a:rPr lang="ru-RU" dirty="0" smtClean="0"/>
            </a:br>
            <a:r>
              <a:rPr lang="ru-RU" dirty="0" smtClean="0"/>
              <a:t>Но стены родные, отчий твой дом –</a:t>
            </a:r>
            <a:br>
              <a:rPr lang="ru-RU" dirty="0" smtClean="0"/>
            </a:br>
            <a:r>
              <a:rPr lang="ru-RU" dirty="0" smtClean="0"/>
              <a:t>Сердце навеки останется в нем.</a:t>
            </a:r>
            <a:endParaRPr lang="ru-RU" dirty="0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5232" y="2636912"/>
            <a:ext cx="8398768" cy="841248"/>
          </a:xfrm>
        </p:spPr>
        <p:txBody>
          <a:bodyPr>
            <a:noAutofit/>
          </a:bodyPr>
          <a:lstStyle/>
          <a:p>
            <a:r>
              <a:rPr lang="ru-RU" sz="5400" dirty="0" smtClean="0"/>
              <a:t>Спасибо за внимание!</a:t>
            </a:r>
            <a:endParaRPr lang="ru-RU" sz="5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225577866_xfjt_20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476672"/>
            <a:ext cx="8218188" cy="61636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b="1" dirty="0" smtClean="0"/>
              <a:t>7)Социально-статусная</a:t>
            </a:r>
            <a:r>
              <a:rPr lang="ru-RU" dirty="0" smtClean="0"/>
              <a:t> — предоставление определённого социального статуса членам семьи, воспроизводство социальной </a:t>
            </a:r>
            <a:r>
              <a:rPr lang="ru-RU" dirty="0" smtClean="0"/>
              <a:t>структуры</a:t>
            </a:r>
          </a:p>
          <a:p>
            <a:r>
              <a:rPr lang="ru-RU" dirty="0" smtClean="0"/>
              <a:t>8)</a:t>
            </a:r>
            <a:r>
              <a:rPr lang="ru-RU" b="1" dirty="0" smtClean="0"/>
              <a:t> </a:t>
            </a:r>
            <a:r>
              <a:rPr lang="ru-RU" b="1" dirty="0" smtClean="0"/>
              <a:t>Психотерапевтическая</a:t>
            </a:r>
            <a:r>
              <a:rPr lang="ru-RU" dirty="0" smtClean="0"/>
              <a:t> — позволяет членам семьи удовлетворять потребности в симпатии, уважении, признании, эмоциональной </a:t>
            </a:r>
            <a:r>
              <a:rPr lang="ru-RU" dirty="0" err="1" smtClean="0"/>
              <a:t>подд</a:t>
            </a:r>
            <a:endParaRPr lang="ru-RU" dirty="0" smtClean="0"/>
          </a:p>
          <a:p>
            <a:r>
              <a:rPr lang="ru-RU" dirty="0" err="1" smtClean="0"/>
              <a:t>ержке</a:t>
            </a:r>
            <a:r>
              <a:rPr lang="ru-RU" dirty="0" smtClean="0"/>
              <a:t>, психологической защите</a:t>
            </a:r>
            <a:r>
              <a:rPr lang="ru-RU" dirty="0" smtClean="0"/>
              <a:t>.</a:t>
            </a:r>
          </a:p>
          <a:p>
            <a:r>
              <a:rPr lang="ru-RU" dirty="0" smtClean="0"/>
              <a:t>9)</a:t>
            </a:r>
            <a:r>
              <a:rPr lang="ru-RU" b="1" dirty="0" smtClean="0"/>
              <a:t> </a:t>
            </a:r>
            <a:r>
              <a:rPr lang="ru-RU" b="1" dirty="0" smtClean="0"/>
              <a:t>Духовного </a:t>
            </a:r>
            <a:r>
              <a:rPr lang="ru-RU" b="1" dirty="0" smtClean="0"/>
              <a:t>общения</a:t>
            </a:r>
            <a:r>
              <a:rPr lang="ru-RU" dirty="0" smtClean="0"/>
              <a:t> — развития личностей членов семьи, духовное взаимообогащение;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 smtClean="0"/>
              <a:t>10)Рекреативная</a:t>
            </a:r>
            <a:r>
              <a:rPr lang="ru-RU" dirty="0" smtClean="0"/>
              <a:t> — (лат. </a:t>
            </a:r>
            <a:r>
              <a:rPr lang="ru-RU" dirty="0" err="1" smtClean="0"/>
              <a:t>recreatio</a:t>
            </a:r>
            <a:r>
              <a:rPr lang="ru-RU" dirty="0" smtClean="0"/>
              <a:t> — восстановление). Связана с отдыхом, организацией досуга, заботой о здоровье и благополучии членов </a:t>
            </a:r>
            <a:r>
              <a:rPr lang="ru-RU" dirty="0" smtClean="0"/>
              <a:t>семьи;</a:t>
            </a:r>
          </a:p>
          <a:p>
            <a:r>
              <a:rPr lang="ru-RU" dirty="0" smtClean="0"/>
              <a:t>11)</a:t>
            </a:r>
            <a:r>
              <a:rPr lang="ru-RU" b="1" dirty="0" smtClean="0"/>
              <a:t> </a:t>
            </a:r>
            <a:r>
              <a:rPr lang="ru-RU" b="1" dirty="0" smtClean="0"/>
              <a:t>Сфера </a:t>
            </a:r>
            <a:r>
              <a:rPr lang="ru-RU" b="1" dirty="0" smtClean="0"/>
              <a:t>первоначального социального контроля</a:t>
            </a:r>
            <a:r>
              <a:rPr lang="ru-RU" dirty="0" smtClean="0"/>
              <a:t> — моральная регламентация поведения членов семьи в различных сферах жизнедеятельности, а также регламентация ответственности и обязательств в отношении между супругами, родителями и детьми, представителями старшего и среднего поколений</a:t>
            </a:r>
            <a:r>
              <a:rPr lang="ru-RU" dirty="0" smtClean="0"/>
              <a:t>;</a:t>
            </a:r>
          </a:p>
          <a:p>
            <a:r>
              <a:rPr lang="ru-RU" dirty="0" smtClean="0"/>
              <a:t>12)</a:t>
            </a:r>
            <a:r>
              <a:rPr lang="ru-RU" b="1" dirty="0" smtClean="0"/>
              <a:t> </a:t>
            </a:r>
            <a:r>
              <a:rPr lang="ru-RU" b="1" dirty="0" smtClean="0"/>
              <a:t>Образовательно-воспитательная</a:t>
            </a:r>
            <a:r>
              <a:rPr lang="ru-RU" dirty="0" smtClean="0"/>
              <a:t> — (социализация). Состоит в удовлетворении потребностей в отцовстве и материнстве, контактах с детьми, их воспитании, самореализации в детях;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121</TotalTime>
  <Words>979</Words>
  <Application>Microsoft Office PowerPoint</Application>
  <PresentationFormat>Экран (4:3)</PresentationFormat>
  <Paragraphs>131</Paragraphs>
  <Slides>63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63</vt:i4>
      </vt:variant>
    </vt:vector>
  </HeadingPairs>
  <TitlesOfParts>
    <vt:vector size="64" baseType="lpstr">
      <vt:lpstr>Трек</vt:lpstr>
      <vt:lpstr>Психологический климат в семье.</vt:lpstr>
      <vt:lpstr>определение</vt:lpstr>
      <vt:lpstr>определение</vt:lpstr>
      <vt:lpstr>Слайд 4</vt:lpstr>
      <vt:lpstr>Функции,связанные с потребностями личности и общества:</vt:lpstr>
      <vt:lpstr>Функции,связанные с потребностями личности и общества: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Семья в демографии </vt:lpstr>
      <vt:lpstr>Слайд 16</vt:lpstr>
      <vt:lpstr>Слайд 17</vt:lpstr>
      <vt:lpstr>Слайд 18</vt:lpstr>
      <vt:lpstr>Слайд 19</vt:lpstr>
      <vt:lpstr>История развития моногамной семьи </vt:lpstr>
      <vt:lpstr>История развития моногамной семьи </vt:lpstr>
      <vt:lpstr>Слайд 22</vt:lpstr>
      <vt:lpstr>Слайд 23</vt:lpstr>
      <vt:lpstr>Слайд 24</vt:lpstr>
      <vt:lpstr>Слайд 25</vt:lpstr>
      <vt:lpstr>Перечень важнейших перемен в состоянии семьи были кратко сформулированы Дирк ван де Каа:</vt:lpstr>
      <vt:lpstr>Семейный цикл </vt:lpstr>
      <vt:lpstr>Слайд 28</vt:lpstr>
      <vt:lpstr>Слайд 29</vt:lpstr>
      <vt:lpstr>Семейная структура в демографической статистике </vt:lpstr>
      <vt:lpstr>Слайд 31</vt:lpstr>
      <vt:lpstr>Слайд 32</vt:lpstr>
      <vt:lpstr>Слайд 33</vt:lpstr>
      <vt:lpstr>Слайд 34</vt:lpstr>
      <vt:lpstr>Типы семьи и её организации </vt:lpstr>
      <vt:lpstr>В зависимости от форм брака:</vt:lpstr>
      <vt:lpstr>Слайд 37</vt:lpstr>
      <vt:lpstr>В зависимости от пола супругов:</vt:lpstr>
      <vt:lpstr>В зависимости от количества детей:</vt:lpstr>
      <vt:lpstr>Слайд 40</vt:lpstr>
      <vt:lpstr>В зависимости от состава:</vt:lpstr>
      <vt:lpstr>В зависимости от состава:</vt:lpstr>
      <vt:lpstr>Слайд 43</vt:lpstr>
      <vt:lpstr>В зависимости от места человека в семь</vt:lpstr>
      <vt:lpstr>В зависимости от проживания семьи:</vt:lpstr>
      <vt:lpstr>Слайд 46</vt:lpstr>
      <vt:lpstr>Психологический климат семьи </vt:lpstr>
      <vt:lpstr>Так для благоприятного психологического климата характерны следующие признаки: </vt:lpstr>
      <vt:lpstr>Слайд 49</vt:lpstr>
      <vt:lpstr>Слайд 50</vt:lpstr>
      <vt:lpstr>Слайд 51</vt:lpstr>
      <vt:lpstr>Слайд 52</vt:lpstr>
      <vt:lpstr>Слайд 53</vt:lpstr>
      <vt:lpstr>Семейные традиции </vt:lpstr>
      <vt:lpstr>Слайд 55</vt:lpstr>
      <vt:lpstr>В. Сатир здоровыми считала семьи, в которых:</vt:lpstr>
      <vt:lpstr>Кто кому должен, когда речь идет о семейном долге?</vt:lpstr>
      <vt:lpstr>Слайд 58</vt:lpstr>
      <vt:lpstr>Слайд 59</vt:lpstr>
      <vt:lpstr>Слайд 60</vt:lpstr>
      <vt:lpstr>Слайд 61</vt:lpstr>
      <vt:lpstr>Слайд 62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Психологический климат в семье.</dc:title>
  <dc:creator>Семья</dc:creator>
  <cp:lastModifiedBy>Семья</cp:lastModifiedBy>
  <cp:revision>14</cp:revision>
  <dcterms:created xsi:type="dcterms:W3CDTF">2011-05-16T17:57:13Z</dcterms:created>
  <dcterms:modified xsi:type="dcterms:W3CDTF">2011-05-16T20:12:13Z</dcterms:modified>
</cp:coreProperties>
</file>