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1"/>
  </p:notesMasterIdLst>
  <p:sldIdLst>
    <p:sldId id="257" r:id="rId3"/>
    <p:sldId id="280" r:id="rId4"/>
    <p:sldId id="281" r:id="rId5"/>
    <p:sldId id="286" r:id="rId6"/>
    <p:sldId id="282" r:id="rId7"/>
    <p:sldId id="283" r:id="rId8"/>
    <p:sldId id="285" r:id="rId9"/>
    <p:sldId id="28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897" autoAdjust="0"/>
  </p:normalViewPr>
  <p:slideViewPr>
    <p:cSldViewPr>
      <p:cViewPr varScale="1">
        <p:scale>
          <a:sx n="88" d="100"/>
          <a:sy n="88" d="100"/>
        </p:scale>
        <p:origin x="-96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C7CDD8-2070-4791-8EA1-46F25D1DC1F3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47F245-B36C-419D-A526-20FE875A2A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BBE718-3439-420B-917A-12A414C59DD2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909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8909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82C625B-4071-4C3C-A373-F5E2B2E8D764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011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9011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24F95A-E14E-416E-B3E9-6DD770916650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_________Microsoft_Office_Word1.docx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2967335"/>
            <a:ext cx="6572296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Зачёт по теме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кожа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 descr="Строение ногт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15888"/>
            <a:ext cx="8786874" cy="674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Rectangle 7"/>
          <p:cNvSpPr>
            <a:spLocks noChangeArrowheads="1"/>
          </p:cNvSpPr>
          <p:nvPr/>
        </p:nvSpPr>
        <p:spPr bwMode="auto">
          <a:xfrm>
            <a:off x="755650" y="5734050"/>
            <a:ext cx="71438" cy="714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50" name="Text Box 9"/>
          <p:cNvSpPr txBox="1">
            <a:spLocks noChangeArrowheads="1"/>
          </p:cNvSpPr>
          <p:nvPr/>
        </p:nvSpPr>
        <p:spPr bwMode="auto">
          <a:xfrm>
            <a:off x="6877050" y="6381750"/>
            <a:ext cx="2873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bg1"/>
                </a:solidFill>
              </a:rPr>
              <a:t>А</a:t>
            </a:r>
          </a:p>
        </p:txBody>
      </p:sp>
      <p:sp>
        <p:nvSpPr>
          <p:cNvPr id="31751" name="Text Box 10"/>
          <p:cNvSpPr txBox="1">
            <a:spLocks noChangeArrowheads="1"/>
          </p:cNvSpPr>
          <p:nvPr/>
        </p:nvSpPr>
        <p:spPr bwMode="auto">
          <a:xfrm>
            <a:off x="8388350" y="6381750"/>
            <a:ext cx="215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bg1"/>
                </a:solidFill>
              </a:rPr>
              <a:t>Б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357950" y="928670"/>
            <a:ext cx="2214578" cy="4286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857232"/>
            <a:ext cx="2214578" cy="57150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2643182"/>
            <a:ext cx="2128846" cy="50006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57158" y="4357694"/>
            <a:ext cx="2071702" cy="4286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57158" y="5943600"/>
            <a:ext cx="2271722" cy="48579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857884" y="6072206"/>
            <a:ext cx="2771788" cy="4286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ru-RU" dirty="0"/>
          </a:p>
        </p:txBody>
      </p:sp>
      <p:sp>
        <p:nvSpPr>
          <p:cNvPr id="15" name="Стрелка вправо 14"/>
          <p:cNvSpPr/>
          <p:nvPr/>
        </p:nvSpPr>
        <p:spPr>
          <a:xfrm>
            <a:off x="285720" y="1285860"/>
            <a:ext cx="2643206" cy="71438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НОГТЕВОЙ ВАЛИК</a:t>
            </a:r>
            <a:endParaRPr lang="ru-RU" dirty="0"/>
          </a:p>
        </p:txBody>
      </p:sp>
      <p:sp>
        <p:nvSpPr>
          <p:cNvPr id="16" name="Стрелка вправо 15"/>
          <p:cNvSpPr/>
          <p:nvPr/>
        </p:nvSpPr>
        <p:spPr>
          <a:xfrm>
            <a:off x="214282" y="3000372"/>
            <a:ext cx="2643206" cy="71438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НОГТЕВАЯ ПЛАСТИНКА</a:t>
            </a:r>
            <a:endParaRPr lang="ru-RU" dirty="0"/>
          </a:p>
        </p:txBody>
      </p:sp>
      <p:sp>
        <p:nvSpPr>
          <p:cNvPr id="17" name="Стрелка вправо 16"/>
          <p:cNvSpPr/>
          <p:nvPr/>
        </p:nvSpPr>
        <p:spPr>
          <a:xfrm>
            <a:off x="214282" y="4643446"/>
            <a:ext cx="2643206" cy="71438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НОГТЕВОЕ ЛОЖЕ</a:t>
            </a:r>
            <a:endParaRPr lang="ru-RU" dirty="0"/>
          </a:p>
        </p:txBody>
      </p:sp>
      <p:sp>
        <p:nvSpPr>
          <p:cNvPr id="18" name="Стрелка вправо 17"/>
          <p:cNvSpPr/>
          <p:nvPr/>
        </p:nvSpPr>
        <p:spPr>
          <a:xfrm>
            <a:off x="357158" y="6286520"/>
            <a:ext cx="2643206" cy="71438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ПАДУШЕЧКА ПАЛЬЦА</a:t>
            </a:r>
            <a:endParaRPr lang="ru-RU" dirty="0"/>
          </a:p>
        </p:txBody>
      </p:sp>
      <p:sp>
        <p:nvSpPr>
          <p:cNvPr id="20" name="Стрелка влево 19"/>
          <p:cNvSpPr/>
          <p:nvPr/>
        </p:nvSpPr>
        <p:spPr>
          <a:xfrm>
            <a:off x="6000760" y="1214422"/>
            <a:ext cx="2500330" cy="698946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КОРЕНЬ НОГТЯ</a:t>
            </a:r>
            <a:endParaRPr lang="ru-RU" dirty="0"/>
          </a:p>
        </p:txBody>
      </p:sp>
      <p:sp>
        <p:nvSpPr>
          <p:cNvPr id="22" name="Стрелка влево 21"/>
          <p:cNvSpPr/>
          <p:nvPr/>
        </p:nvSpPr>
        <p:spPr>
          <a:xfrm>
            <a:off x="5500694" y="5500702"/>
            <a:ext cx="2786082" cy="698946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ФАЛАНГА ПАЛЬЦА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20" grpId="0" animBg="1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От курения кожа и зубы становятся жёлтыми?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Кожа становится жёлтой и угреватой, если человек ест много жирной , мучной и острой пищи?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Чёрные угри содержат грязь? 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От употребления алкоголя на лице появляются красные прожилки, а нос краснеет?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Кожа становится сальной при занятиях спортом и физической работой? </a:t>
            </a:r>
          </a:p>
          <a:p>
            <a:pPr marL="514350" indent="-514350">
              <a:buFont typeface="+mj-lt"/>
              <a:buAutoNum type="arabicPeriod"/>
            </a:pPr>
            <a:endParaRPr lang="ru-RU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При употреблении овощей кожа становится упругой, эластичной?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Чтобы кожа выглядела красивой, надо совсем исключить из рациона жиры?</a:t>
            </a:r>
          </a:p>
          <a:p>
            <a:pPr marL="514350" indent="-514350">
              <a:buNone/>
            </a:pPr>
            <a:r>
              <a:rPr lang="ru-RU" sz="2400" dirty="0" smtClean="0"/>
              <a:t> </a:t>
            </a:r>
          </a:p>
          <a:p>
            <a:pPr marL="514350" indent="-514350">
              <a:buNone/>
            </a:pPr>
            <a:r>
              <a:rPr lang="ru-RU" sz="2400" dirty="0" smtClean="0"/>
              <a:t>8.  Использование косметики  может привести  к появлению прыщей</a:t>
            </a:r>
            <a:r>
              <a:rPr lang="ru-RU" sz="2000" dirty="0" smtClean="0"/>
              <a:t>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715140" y="0"/>
            <a:ext cx="571504" cy="3571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14942" y="857232"/>
            <a:ext cx="714380" cy="35719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1285860"/>
            <a:ext cx="914400" cy="35719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нет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86248" y="2143116"/>
            <a:ext cx="714380" cy="35719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928794" y="3000372"/>
            <a:ext cx="714348" cy="35719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нет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428860" y="4143380"/>
            <a:ext cx="714380" cy="35719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786050" y="5000636"/>
            <a:ext cx="714348" cy="35719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нет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357422" y="6286520"/>
            <a:ext cx="714380" cy="35719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8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5" descr="F:\Documents and Settings\Пользователь\Рабочий стол\кожа45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28604"/>
            <a:ext cx="9124950" cy="4968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179388" y="5589588"/>
            <a:ext cx="2159000" cy="314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extrusionH="76200"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400" b="1" dirty="0">
                <a:latin typeface="Arial" charset="0"/>
              </a:rPr>
              <a:t>Ороговевшие клетки</a:t>
            </a:r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179388" y="6092825"/>
            <a:ext cx="1584325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extrusionH="76200"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400" b="1">
                <a:latin typeface="Arial" charset="0"/>
              </a:rPr>
              <a:t>Живые клетки</a:t>
            </a:r>
          </a:p>
        </p:txBody>
      </p:sp>
      <p:sp>
        <p:nvSpPr>
          <p:cNvPr id="23566" name="Text Box 14"/>
          <p:cNvSpPr txBox="1">
            <a:spLocks noChangeArrowheads="1"/>
          </p:cNvSpPr>
          <p:nvPr/>
        </p:nvSpPr>
        <p:spPr bwMode="auto">
          <a:xfrm>
            <a:off x="2484438" y="5589588"/>
            <a:ext cx="2303462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extrusionH="76200"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400" b="1" dirty="0">
                <a:latin typeface="Arial" charset="0"/>
              </a:rPr>
              <a:t>Волосяная луковица</a:t>
            </a:r>
          </a:p>
        </p:txBody>
      </p:sp>
      <p:sp>
        <p:nvSpPr>
          <p:cNvPr id="23567" name="Text Box 15"/>
          <p:cNvSpPr txBox="1">
            <a:spLocks noChangeArrowheads="1"/>
          </p:cNvSpPr>
          <p:nvPr/>
        </p:nvSpPr>
        <p:spPr bwMode="auto">
          <a:xfrm>
            <a:off x="4932363" y="5589588"/>
            <a:ext cx="1727200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extrusionH="76200"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400" b="1" dirty="0">
                <a:latin typeface="Arial" charset="0"/>
              </a:rPr>
              <a:t>Жировая ткань</a:t>
            </a:r>
          </a:p>
        </p:txBody>
      </p:sp>
      <p:sp>
        <p:nvSpPr>
          <p:cNvPr id="23568" name="Text Box 16"/>
          <p:cNvSpPr txBox="1">
            <a:spLocks noChangeArrowheads="1"/>
          </p:cNvSpPr>
          <p:nvPr/>
        </p:nvSpPr>
        <p:spPr bwMode="auto">
          <a:xfrm>
            <a:off x="1979613" y="6092825"/>
            <a:ext cx="2376487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extrusionH="76200"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400" b="1" dirty="0">
                <a:latin typeface="Arial" charset="0"/>
              </a:rPr>
              <a:t>Потовая железа</a:t>
            </a:r>
          </a:p>
        </p:txBody>
      </p:sp>
      <p:sp>
        <p:nvSpPr>
          <p:cNvPr id="23569" name="Text Box 17"/>
          <p:cNvSpPr txBox="1">
            <a:spLocks noChangeArrowheads="1"/>
          </p:cNvSpPr>
          <p:nvPr/>
        </p:nvSpPr>
        <p:spPr bwMode="auto">
          <a:xfrm>
            <a:off x="4643438" y="6381750"/>
            <a:ext cx="3671887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extrusionH="76200"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400" b="1" dirty="0">
                <a:latin typeface="Arial" charset="0"/>
              </a:rPr>
              <a:t>Мышца, поднимающая волос</a:t>
            </a:r>
          </a:p>
        </p:txBody>
      </p:sp>
      <p:sp>
        <p:nvSpPr>
          <p:cNvPr id="23571" name="Text Box 19"/>
          <p:cNvSpPr txBox="1">
            <a:spLocks noChangeArrowheads="1"/>
          </p:cNvSpPr>
          <p:nvPr/>
        </p:nvSpPr>
        <p:spPr bwMode="auto">
          <a:xfrm>
            <a:off x="7019925" y="5589588"/>
            <a:ext cx="1835150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extrusionH="76200"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400" b="1" dirty="0">
                <a:latin typeface="Arial" charset="0"/>
              </a:rPr>
              <a:t>Сальная железа</a:t>
            </a:r>
          </a:p>
        </p:txBody>
      </p:sp>
      <p:sp>
        <p:nvSpPr>
          <p:cNvPr id="23572" name="Text Box 20"/>
          <p:cNvSpPr txBox="1">
            <a:spLocks noChangeArrowheads="1"/>
          </p:cNvSpPr>
          <p:nvPr/>
        </p:nvSpPr>
        <p:spPr bwMode="auto">
          <a:xfrm>
            <a:off x="6948488" y="6021388"/>
            <a:ext cx="1763712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extrusionH="76200"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400" b="1" dirty="0">
                <a:latin typeface="Arial" charset="0"/>
              </a:rPr>
              <a:t>Рецепторы</a:t>
            </a:r>
          </a:p>
        </p:txBody>
      </p:sp>
      <p:sp>
        <p:nvSpPr>
          <p:cNvPr id="23573" name="Text Box 21"/>
          <p:cNvSpPr txBox="1">
            <a:spLocks noChangeArrowheads="1"/>
          </p:cNvSpPr>
          <p:nvPr/>
        </p:nvSpPr>
        <p:spPr bwMode="auto">
          <a:xfrm>
            <a:off x="468313" y="6524625"/>
            <a:ext cx="790575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extrusionH="76200"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400" b="1">
                <a:latin typeface="Arial" charset="0"/>
              </a:rPr>
              <a:t>Волос</a:t>
            </a:r>
          </a:p>
        </p:txBody>
      </p:sp>
      <p:sp>
        <p:nvSpPr>
          <p:cNvPr id="23574" name="Text Box 22"/>
          <p:cNvSpPr txBox="1">
            <a:spLocks noChangeArrowheads="1"/>
          </p:cNvSpPr>
          <p:nvPr/>
        </p:nvSpPr>
        <p:spPr bwMode="auto">
          <a:xfrm>
            <a:off x="1476375" y="6543675"/>
            <a:ext cx="1368425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extrusionH="76200"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400" b="1">
                <a:latin typeface="Arial" charset="0"/>
              </a:rPr>
              <a:t>Эпидермис</a:t>
            </a:r>
          </a:p>
        </p:txBody>
      </p:sp>
      <p:sp>
        <p:nvSpPr>
          <p:cNvPr id="23577" name="Text Box 25"/>
          <p:cNvSpPr txBox="1">
            <a:spLocks noChangeArrowheads="1"/>
          </p:cNvSpPr>
          <p:nvPr/>
        </p:nvSpPr>
        <p:spPr bwMode="auto">
          <a:xfrm>
            <a:off x="3492500" y="6543675"/>
            <a:ext cx="792163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extrusionH="76200"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400" b="1" dirty="0">
                <a:latin typeface="Arial" charset="0"/>
              </a:rPr>
              <a:t>Дерма</a:t>
            </a:r>
          </a:p>
        </p:txBody>
      </p:sp>
      <p:sp>
        <p:nvSpPr>
          <p:cNvPr id="23578" name="Text Box 26"/>
          <p:cNvSpPr txBox="1">
            <a:spLocks noChangeArrowheads="1"/>
          </p:cNvSpPr>
          <p:nvPr/>
        </p:nvSpPr>
        <p:spPr bwMode="auto">
          <a:xfrm>
            <a:off x="5003800" y="5949950"/>
            <a:ext cx="1512888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 extrusionH="76200"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400" b="1" dirty="0">
                <a:latin typeface="Arial" charset="0"/>
              </a:rPr>
              <a:t>Гиподерма</a:t>
            </a:r>
          </a:p>
        </p:txBody>
      </p:sp>
      <p:sp>
        <p:nvSpPr>
          <p:cNvPr id="665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0"/>
            <a:ext cx="7772400" cy="35718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000" b="1" smtClean="0">
                <a:solidFill>
                  <a:srgbClr val="FF3300"/>
                </a:solidFill>
              </a:rPr>
              <a:t>Выполни задание «Строение кожи»</a:t>
            </a:r>
          </a:p>
        </p:txBody>
      </p:sp>
      <p:sp>
        <p:nvSpPr>
          <p:cNvPr id="66600" name="TextBox 16"/>
          <p:cNvSpPr txBox="1">
            <a:spLocks noChangeArrowheads="1"/>
          </p:cNvSpPr>
          <p:nvPr/>
        </p:nvSpPr>
        <p:spPr bwMode="auto">
          <a:xfrm>
            <a:off x="571500" y="500063"/>
            <a:ext cx="311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1</a:t>
            </a:r>
          </a:p>
        </p:txBody>
      </p:sp>
      <p:sp>
        <p:nvSpPr>
          <p:cNvPr id="66601" name="TextBox 17"/>
          <p:cNvSpPr txBox="1">
            <a:spLocks noChangeArrowheads="1"/>
          </p:cNvSpPr>
          <p:nvPr/>
        </p:nvSpPr>
        <p:spPr bwMode="auto">
          <a:xfrm>
            <a:off x="642938" y="1000125"/>
            <a:ext cx="3317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2</a:t>
            </a:r>
          </a:p>
        </p:txBody>
      </p:sp>
      <p:sp>
        <p:nvSpPr>
          <p:cNvPr id="66602" name="TextBox 18"/>
          <p:cNvSpPr txBox="1">
            <a:spLocks noChangeArrowheads="1"/>
          </p:cNvSpPr>
          <p:nvPr/>
        </p:nvSpPr>
        <p:spPr bwMode="auto">
          <a:xfrm>
            <a:off x="857250" y="1571625"/>
            <a:ext cx="3317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3</a:t>
            </a:r>
          </a:p>
        </p:txBody>
      </p:sp>
      <p:sp>
        <p:nvSpPr>
          <p:cNvPr id="66603" name="TextBox 19"/>
          <p:cNvSpPr txBox="1">
            <a:spLocks noChangeArrowheads="1"/>
          </p:cNvSpPr>
          <p:nvPr/>
        </p:nvSpPr>
        <p:spPr bwMode="auto">
          <a:xfrm>
            <a:off x="1000125" y="2071688"/>
            <a:ext cx="3317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4</a:t>
            </a:r>
          </a:p>
        </p:txBody>
      </p:sp>
      <p:sp>
        <p:nvSpPr>
          <p:cNvPr id="66604" name="TextBox 20"/>
          <p:cNvSpPr txBox="1">
            <a:spLocks noChangeArrowheads="1"/>
          </p:cNvSpPr>
          <p:nvPr/>
        </p:nvSpPr>
        <p:spPr bwMode="auto">
          <a:xfrm>
            <a:off x="1071563" y="3143250"/>
            <a:ext cx="3317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5</a:t>
            </a:r>
          </a:p>
        </p:txBody>
      </p:sp>
      <p:sp>
        <p:nvSpPr>
          <p:cNvPr id="66605" name="TextBox 21"/>
          <p:cNvSpPr txBox="1">
            <a:spLocks noChangeArrowheads="1"/>
          </p:cNvSpPr>
          <p:nvPr/>
        </p:nvSpPr>
        <p:spPr bwMode="auto">
          <a:xfrm>
            <a:off x="500063" y="3643313"/>
            <a:ext cx="3317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6</a:t>
            </a:r>
          </a:p>
        </p:txBody>
      </p:sp>
      <p:sp>
        <p:nvSpPr>
          <p:cNvPr id="66606" name="TextBox 22"/>
          <p:cNvSpPr txBox="1">
            <a:spLocks noChangeArrowheads="1"/>
          </p:cNvSpPr>
          <p:nvPr/>
        </p:nvSpPr>
        <p:spPr bwMode="auto">
          <a:xfrm>
            <a:off x="714375" y="4214813"/>
            <a:ext cx="3317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7</a:t>
            </a:r>
          </a:p>
        </p:txBody>
      </p:sp>
      <p:sp>
        <p:nvSpPr>
          <p:cNvPr id="66607" name="TextBox 23"/>
          <p:cNvSpPr txBox="1">
            <a:spLocks noChangeArrowheads="1"/>
          </p:cNvSpPr>
          <p:nvPr/>
        </p:nvSpPr>
        <p:spPr bwMode="auto">
          <a:xfrm>
            <a:off x="857250" y="4714875"/>
            <a:ext cx="3317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8</a:t>
            </a:r>
          </a:p>
        </p:txBody>
      </p:sp>
      <p:sp>
        <p:nvSpPr>
          <p:cNvPr id="66608" name="TextBox 24"/>
          <p:cNvSpPr txBox="1">
            <a:spLocks noChangeArrowheads="1"/>
          </p:cNvSpPr>
          <p:nvPr/>
        </p:nvSpPr>
        <p:spPr bwMode="auto">
          <a:xfrm>
            <a:off x="5072063" y="5000625"/>
            <a:ext cx="3317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9</a:t>
            </a:r>
          </a:p>
        </p:txBody>
      </p:sp>
      <p:sp>
        <p:nvSpPr>
          <p:cNvPr id="66609" name="TextBox 25"/>
          <p:cNvSpPr txBox="1">
            <a:spLocks noChangeArrowheads="1"/>
          </p:cNvSpPr>
          <p:nvPr/>
        </p:nvSpPr>
        <p:spPr bwMode="auto">
          <a:xfrm>
            <a:off x="7929563" y="1143000"/>
            <a:ext cx="3429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А</a:t>
            </a:r>
          </a:p>
        </p:txBody>
      </p:sp>
      <p:sp>
        <p:nvSpPr>
          <p:cNvPr id="66610" name="TextBox 26"/>
          <p:cNvSpPr txBox="1">
            <a:spLocks noChangeArrowheads="1"/>
          </p:cNvSpPr>
          <p:nvPr/>
        </p:nvSpPr>
        <p:spPr bwMode="auto">
          <a:xfrm>
            <a:off x="8001000" y="1785938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Б</a:t>
            </a:r>
          </a:p>
        </p:txBody>
      </p:sp>
      <p:sp>
        <p:nvSpPr>
          <p:cNvPr id="66611" name="TextBox 27"/>
          <p:cNvSpPr txBox="1">
            <a:spLocks noChangeArrowheads="1"/>
          </p:cNvSpPr>
          <p:nvPr/>
        </p:nvSpPr>
        <p:spPr bwMode="auto">
          <a:xfrm>
            <a:off x="8143875" y="2643188"/>
            <a:ext cx="3429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sz="3200" dirty="0" smtClean="0"/>
              <a:t>1. Выдавливание угрей поможет быстрее избавиться от них? </a:t>
            </a:r>
          </a:p>
          <a:p>
            <a:pPr marL="514350" indent="-514350"/>
            <a:r>
              <a:rPr lang="ru-RU" sz="3200" dirty="0" smtClean="0"/>
              <a:t>2. Наше настроение не влияет на состояние кожи?</a:t>
            </a:r>
          </a:p>
          <a:p>
            <a:pPr marL="514350" indent="-514350"/>
            <a:r>
              <a:rPr lang="ru-RU" sz="3200" dirty="0" smtClean="0"/>
              <a:t> </a:t>
            </a:r>
          </a:p>
          <a:p>
            <a:pPr marL="514350" indent="-514350"/>
            <a:r>
              <a:rPr lang="ru-RU" sz="3200" dirty="0" smtClean="0"/>
              <a:t> 3. Чрезмерное частое мытьё ведёт к </a:t>
            </a:r>
            <a:r>
              <a:rPr lang="ru-RU" sz="3200" dirty="0" err="1" smtClean="0"/>
              <a:t>пересушиванию</a:t>
            </a:r>
            <a:r>
              <a:rPr lang="ru-RU" sz="3200" dirty="0" smtClean="0"/>
              <a:t> кожи? </a:t>
            </a:r>
          </a:p>
          <a:p>
            <a:pPr marL="514350" indent="-514350"/>
            <a:r>
              <a:rPr lang="ru-RU" sz="3200" dirty="0" smtClean="0"/>
              <a:t>4. Можно ли пользоваться маминой косметикой?</a:t>
            </a:r>
          </a:p>
          <a:p>
            <a:pPr marL="514350" indent="-514350"/>
            <a:r>
              <a:rPr lang="ru-RU" sz="3200" dirty="0" smtClean="0"/>
              <a:t> </a:t>
            </a:r>
          </a:p>
          <a:p>
            <a:pPr marL="514350" indent="-514350"/>
            <a:r>
              <a:rPr lang="ru-RU" sz="3200" dirty="0" smtClean="0"/>
              <a:t> 5. Закаливание влияет на состояние кожи, она становится упругой и эластичной? </a:t>
            </a:r>
          </a:p>
          <a:p>
            <a:pPr marL="514350" indent="-514350"/>
            <a:r>
              <a:rPr lang="ru-RU" sz="3200" dirty="0" smtClean="0"/>
              <a:t>6. Стал ходить в бассейн, а ногти стали ломкими, покрылись белым налётом? </a:t>
            </a:r>
          </a:p>
          <a:p>
            <a:pPr marL="514350" indent="-514350"/>
            <a:r>
              <a:rPr lang="ru-RU" sz="3200" dirty="0" smtClean="0"/>
              <a:t>7. Если ходить зимой без шапки, то волосы будут закаливаться и выглядеть красиво? </a:t>
            </a:r>
          </a:p>
        </p:txBody>
      </p:sp>
      <p:sp>
        <p:nvSpPr>
          <p:cNvPr id="3" name="Овал 2"/>
          <p:cNvSpPr/>
          <p:nvPr/>
        </p:nvSpPr>
        <p:spPr>
          <a:xfrm>
            <a:off x="4143372" y="571480"/>
            <a:ext cx="914400" cy="50004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нет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571736" y="1500174"/>
            <a:ext cx="914400" cy="50004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нет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4929190" y="2428868"/>
            <a:ext cx="914400" cy="50004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3000364" y="3429000"/>
            <a:ext cx="914400" cy="50004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нет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6715140" y="4429132"/>
            <a:ext cx="914400" cy="50004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5715008" y="5429264"/>
            <a:ext cx="914400" cy="50004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6858016" y="6357958"/>
            <a:ext cx="914400" cy="50004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8"/>
          <p:cNvSpPr txBox="1">
            <a:spLocks noChangeArrowheads="1"/>
          </p:cNvSpPr>
          <p:nvPr/>
        </p:nvSpPr>
        <p:spPr bwMode="auto">
          <a:xfrm>
            <a:off x="3563938" y="2492375"/>
            <a:ext cx="51847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    </a:t>
            </a:r>
          </a:p>
        </p:txBody>
      </p:sp>
      <p:sp>
        <p:nvSpPr>
          <p:cNvPr id="25603" name="Text Box 10"/>
          <p:cNvSpPr txBox="1">
            <a:spLocks noChangeArrowheads="1"/>
          </p:cNvSpPr>
          <p:nvPr/>
        </p:nvSpPr>
        <p:spPr bwMode="auto">
          <a:xfrm>
            <a:off x="3635375" y="3429000"/>
            <a:ext cx="4968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  </a:t>
            </a:r>
          </a:p>
        </p:txBody>
      </p:sp>
      <p:sp>
        <p:nvSpPr>
          <p:cNvPr id="25604" name="Rectangle 9"/>
          <p:cNvSpPr>
            <a:spLocks noChangeArrowheads="1"/>
          </p:cNvSpPr>
          <p:nvPr/>
        </p:nvSpPr>
        <p:spPr bwMode="auto">
          <a:xfrm>
            <a:off x="3995738" y="333375"/>
            <a:ext cx="4968875" cy="61198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5605" name="Text Box 10"/>
          <p:cNvSpPr txBox="1">
            <a:spLocks noChangeArrowheads="1"/>
          </p:cNvSpPr>
          <p:nvPr/>
        </p:nvSpPr>
        <p:spPr bwMode="auto">
          <a:xfrm>
            <a:off x="4284663" y="1557338"/>
            <a:ext cx="4535487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000" b="1"/>
          </a:p>
          <a:p>
            <a:pPr>
              <a:spcBef>
                <a:spcPct val="50000"/>
              </a:spcBef>
            </a:pPr>
            <a:r>
              <a:rPr lang="ru-RU" sz="2000" b="1"/>
              <a:t>Что такое «гусиная кожа»? </a:t>
            </a:r>
          </a:p>
          <a:p>
            <a:pPr>
              <a:spcBef>
                <a:spcPct val="50000"/>
              </a:spcBef>
            </a:pPr>
            <a:endParaRPr lang="ru-RU" sz="2000" b="1"/>
          </a:p>
          <a:p>
            <a:pPr>
              <a:spcBef>
                <a:spcPct val="50000"/>
              </a:spcBef>
            </a:pPr>
            <a:r>
              <a:rPr lang="ru-RU" sz="2000" b="1"/>
              <a:t>Почему волосы поднимаются дыбом?</a:t>
            </a:r>
          </a:p>
          <a:p>
            <a:pPr>
              <a:spcBef>
                <a:spcPct val="50000"/>
              </a:spcBef>
            </a:pPr>
            <a:endParaRPr lang="ru-RU" sz="2000" b="1"/>
          </a:p>
          <a:p>
            <a:pPr>
              <a:spcBef>
                <a:spcPct val="50000"/>
              </a:spcBef>
            </a:pPr>
            <a:r>
              <a:rPr lang="ru-RU" sz="2000" b="1"/>
              <a:t>Почему волосы становятся жирными?</a:t>
            </a:r>
          </a:p>
          <a:p>
            <a:pPr>
              <a:spcBef>
                <a:spcPct val="50000"/>
              </a:spcBef>
            </a:pPr>
            <a:endParaRPr lang="ru-RU" sz="2000" b="1"/>
          </a:p>
        </p:txBody>
      </p:sp>
      <p:sp>
        <p:nvSpPr>
          <p:cNvPr id="25606" name="Text Box 11"/>
          <p:cNvSpPr txBox="1">
            <a:spLocks noChangeArrowheads="1"/>
          </p:cNvSpPr>
          <p:nvPr/>
        </p:nvSpPr>
        <p:spPr bwMode="auto">
          <a:xfrm>
            <a:off x="4211638" y="908050"/>
            <a:ext cx="4392612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Что по строению представляет собой волос?</a:t>
            </a:r>
          </a:p>
          <a:p>
            <a:pPr>
              <a:spcBef>
                <a:spcPct val="50000"/>
              </a:spcBef>
            </a:pPr>
            <a:endParaRPr lang="ru-RU" sz="2000"/>
          </a:p>
        </p:txBody>
      </p:sp>
      <p:pic>
        <p:nvPicPr>
          <p:cNvPr id="25607" name="Picture 13" descr="Волосяной фолику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33375"/>
            <a:ext cx="3529013" cy="611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-642938" y="142875"/>
          <a:ext cx="9072563" cy="6215063"/>
        </p:xfrm>
        <a:graphic>
          <a:graphicData uri="http://schemas.openxmlformats.org/presentationml/2006/ole">
            <p:oleObj spid="_x0000_s1026" name="Документ" r:id="rId4" imgW="6563756" imgH="3513148" progId="Word.Document.12">
              <p:embed/>
            </p:oleObj>
          </a:graphicData>
        </a:graphic>
      </p:graphicFrame>
      <p:sp>
        <p:nvSpPr>
          <p:cNvPr id="1027" name="TextBox 29"/>
          <p:cNvSpPr txBox="1">
            <a:spLocks noChangeArrowheads="1"/>
          </p:cNvSpPr>
          <p:nvPr/>
        </p:nvSpPr>
        <p:spPr bwMode="auto">
          <a:xfrm>
            <a:off x="5572125" y="2286000"/>
            <a:ext cx="184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4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TextBox 51"/>
          <p:cNvSpPr txBox="1">
            <a:spLocks noChangeArrowheads="1"/>
          </p:cNvSpPr>
          <p:nvPr/>
        </p:nvSpPr>
        <p:spPr bwMode="auto">
          <a:xfrm>
            <a:off x="1071563" y="0"/>
            <a:ext cx="1428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9" name="TextBox 52"/>
          <p:cNvSpPr txBox="1">
            <a:spLocks noChangeArrowheads="1"/>
          </p:cNvSpPr>
          <p:nvPr/>
        </p:nvSpPr>
        <p:spPr bwMode="auto">
          <a:xfrm>
            <a:off x="571500" y="1143000"/>
            <a:ext cx="30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030" name="TextBox 53"/>
          <p:cNvSpPr txBox="1">
            <a:spLocks noChangeArrowheads="1"/>
          </p:cNvSpPr>
          <p:nvPr/>
        </p:nvSpPr>
        <p:spPr bwMode="auto">
          <a:xfrm>
            <a:off x="142875" y="2357438"/>
            <a:ext cx="30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031" name="TextBox 54"/>
          <p:cNvSpPr txBox="1">
            <a:spLocks noChangeArrowheads="1"/>
          </p:cNvSpPr>
          <p:nvPr/>
        </p:nvSpPr>
        <p:spPr bwMode="auto">
          <a:xfrm>
            <a:off x="2000250" y="1714500"/>
            <a:ext cx="30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1032" name="TextBox 56"/>
          <p:cNvSpPr txBox="1">
            <a:spLocks noChangeArrowheads="1"/>
          </p:cNvSpPr>
          <p:nvPr/>
        </p:nvSpPr>
        <p:spPr bwMode="auto">
          <a:xfrm>
            <a:off x="0" y="4286250"/>
            <a:ext cx="30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1033" name="TextBox 57"/>
          <p:cNvSpPr txBox="1">
            <a:spLocks noChangeArrowheads="1"/>
          </p:cNvSpPr>
          <p:nvPr/>
        </p:nvSpPr>
        <p:spPr bwMode="auto">
          <a:xfrm>
            <a:off x="1000125" y="3571875"/>
            <a:ext cx="30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1034" name="TextBox 58"/>
          <p:cNvSpPr txBox="1">
            <a:spLocks noChangeArrowheads="1"/>
          </p:cNvSpPr>
          <p:nvPr/>
        </p:nvSpPr>
        <p:spPr bwMode="auto">
          <a:xfrm>
            <a:off x="4459288" y="4005263"/>
            <a:ext cx="4684712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1)Наружный слой кожи</a:t>
            </a:r>
          </a:p>
          <a:p>
            <a:r>
              <a:rPr lang="ru-RU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2)Второе название кожи</a:t>
            </a:r>
          </a:p>
          <a:p>
            <a:r>
              <a:rPr lang="ru-RU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3)Заболевание, проявляющееся в избыточном</a:t>
            </a:r>
          </a:p>
          <a:p>
            <a:r>
              <a:rPr lang="ru-RU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росте волос?</a:t>
            </a:r>
          </a:p>
          <a:p>
            <a:r>
              <a:rPr lang="ru-RU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4)Раздел медицины, изучающий строение</a:t>
            </a:r>
          </a:p>
          <a:p>
            <a:r>
              <a:rPr lang="ru-RU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и функции кожи?</a:t>
            </a:r>
          </a:p>
          <a:p>
            <a:r>
              <a:rPr lang="ru-RU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5) «Апельсиновая корка» на коже</a:t>
            </a:r>
          </a:p>
          <a:p>
            <a:r>
              <a:rPr lang="ru-RU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6)Самая тонкая кожа располагается на …</a:t>
            </a:r>
          </a:p>
        </p:txBody>
      </p:sp>
      <p:sp>
        <p:nvSpPr>
          <p:cNvPr id="1035" name="TextBox 68"/>
          <p:cNvSpPr txBox="1">
            <a:spLocks noChangeArrowheads="1"/>
          </p:cNvSpPr>
          <p:nvPr/>
        </p:nvSpPr>
        <p:spPr bwMode="auto">
          <a:xfrm>
            <a:off x="571500" y="0"/>
            <a:ext cx="30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8" name="TextBox 66"/>
          <p:cNvSpPr txBox="1"/>
          <p:nvPr/>
        </p:nvSpPr>
        <p:spPr>
          <a:xfrm>
            <a:off x="4181445" y="2285992"/>
            <a:ext cx="781111" cy="2286016"/>
          </a:xfrm>
          <a:prstGeom prst="rect">
            <a:avLst/>
          </a:prstGeom>
          <a:noFill/>
        </p:spPr>
        <p:txBody>
          <a:bodyPr vert="wordArtVert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66"/>
          <p:cNvSpPr txBox="1"/>
          <p:nvPr/>
        </p:nvSpPr>
        <p:spPr>
          <a:xfrm>
            <a:off x="4333845" y="2438392"/>
            <a:ext cx="781111" cy="2286016"/>
          </a:xfrm>
          <a:prstGeom prst="rect">
            <a:avLst/>
          </a:prstGeom>
          <a:noFill/>
        </p:spPr>
        <p:txBody>
          <a:bodyPr vert="wordArtVert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66"/>
          <p:cNvSpPr txBox="1"/>
          <p:nvPr/>
        </p:nvSpPr>
        <p:spPr>
          <a:xfrm>
            <a:off x="4486245" y="2590792"/>
            <a:ext cx="781111" cy="2286016"/>
          </a:xfrm>
          <a:prstGeom prst="rect">
            <a:avLst/>
          </a:prstGeom>
          <a:noFill/>
        </p:spPr>
        <p:txBody>
          <a:bodyPr vert="wordArtVert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66"/>
          <p:cNvSpPr txBox="1"/>
          <p:nvPr/>
        </p:nvSpPr>
        <p:spPr>
          <a:xfrm>
            <a:off x="4638645" y="2743192"/>
            <a:ext cx="781111" cy="2286016"/>
          </a:xfrm>
          <a:prstGeom prst="rect">
            <a:avLst/>
          </a:prstGeom>
          <a:noFill/>
        </p:spPr>
        <p:txBody>
          <a:bodyPr vert="wordArtVert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66"/>
          <p:cNvSpPr txBox="1"/>
          <p:nvPr/>
        </p:nvSpPr>
        <p:spPr>
          <a:xfrm>
            <a:off x="4791045" y="2895592"/>
            <a:ext cx="781111" cy="2286016"/>
          </a:xfrm>
          <a:prstGeom prst="rect">
            <a:avLst/>
          </a:prstGeom>
          <a:noFill/>
        </p:spPr>
        <p:txBody>
          <a:bodyPr vert="wordArtVert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66"/>
          <p:cNvSpPr txBox="1"/>
          <p:nvPr/>
        </p:nvSpPr>
        <p:spPr>
          <a:xfrm>
            <a:off x="4943445" y="3047992"/>
            <a:ext cx="781111" cy="2286016"/>
          </a:xfrm>
          <a:prstGeom prst="rect">
            <a:avLst/>
          </a:prstGeom>
          <a:noFill/>
        </p:spPr>
        <p:txBody>
          <a:bodyPr vert="wordArtVert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66"/>
          <p:cNvSpPr txBox="1"/>
          <p:nvPr/>
        </p:nvSpPr>
        <p:spPr>
          <a:xfrm>
            <a:off x="5095845" y="3200392"/>
            <a:ext cx="781111" cy="2286016"/>
          </a:xfrm>
          <a:prstGeom prst="rect">
            <a:avLst/>
          </a:prstGeom>
          <a:noFill/>
        </p:spPr>
        <p:txBody>
          <a:bodyPr vert="wordArtVert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66"/>
          <p:cNvSpPr txBox="1"/>
          <p:nvPr/>
        </p:nvSpPr>
        <p:spPr>
          <a:xfrm>
            <a:off x="5248245" y="3352792"/>
            <a:ext cx="781111" cy="2286016"/>
          </a:xfrm>
          <a:prstGeom prst="rect">
            <a:avLst/>
          </a:prstGeom>
          <a:noFill/>
        </p:spPr>
        <p:txBody>
          <a:bodyPr vert="wordArtVert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66"/>
          <p:cNvSpPr txBox="1"/>
          <p:nvPr/>
        </p:nvSpPr>
        <p:spPr>
          <a:xfrm>
            <a:off x="5400645" y="3505192"/>
            <a:ext cx="781111" cy="2286016"/>
          </a:xfrm>
          <a:prstGeom prst="rect">
            <a:avLst/>
          </a:prstGeom>
          <a:noFill/>
        </p:spPr>
        <p:txBody>
          <a:bodyPr vert="wordArtVert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66"/>
          <p:cNvSpPr txBox="1"/>
          <p:nvPr/>
        </p:nvSpPr>
        <p:spPr>
          <a:xfrm>
            <a:off x="5553045" y="3657592"/>
            <a:ext cx="781111" cy="2286016"/>
          </a:xfrm>
          <a:prstGeom prst="rect">
            <a:avLst/>
          </a:prstGeom>
          <a:noFill/>
        </p:spPr>
        <p:txBody>
          <a:bodyPr vert="wordArtVert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66"/>
          <p:cNvSpPr txBox="1"/>
          <p:nvPr/>
        </p:nvSpPr>
        <p:spPr>
          <a:xfrm>
            <a:off x="5705445" y="3809992"/>
            <a:ext cx="781111" cy="2286016"/>
          </a:xfrm>
          <a:prstGeom prst="rect">
            <a:avLst/>
          </a:prstGeom>
          <a:noFill/>
        </p:spPr>
        <p:txBody>
          <a:bodyPr vert="wordArtVert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66"/>
          <p:cNvSpPr txBox="1"/>
          <p:nvPr/>
        </p:nvSpPr>
        <p:spPr>
          <a:xfrm>
            <a:off x="5857845" y="3962392"/>
            <a:ext cx="781111" cy="2286016"/>
          </a:xfrm>
          <a:prstGeom prst="rect">
            <a:avLst/>
          </a:prstGeom>
          <a:noFill/>
        </p:spPr>
        <p:txBody>
          <a:bodyPr vert="wordArtVert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Rectangle 2"/>
          <p:cNvSpPr txBox="1">
            <a:spLocks noChangeArrowheads="1"/>
          </p:cNvSpPr>
          <p:nvPr/>
        </p:nvSpPr>
        <p:spPr>
          <a:xfrm>
            <a:off x="5000628" y="0"/>
            <a:ext cx="4000528" cy="113727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cap="all" dirty="0">
                <a:solidFill>
                  <a:srgbClr val="FF3300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rPr>
              <a:t>Кроссворд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47" name="Group 43"/>
          <p:cNvGraphicFramePr>
            <a:graphicFrameLocks noGrp="1"/>
          </p:cNvGraphicFramePr>
          <p:nvPr/>
        </p:nvGraphicFramePr>
        <p:xfrm>
          <a:off x="107950" y="1052513"/>
          <a:ext cx="8856663" cy="5184775"/>
        </p:xfrm>
        <a:graphic>
          <a:graphicData uri="http://schemas.openxmlformats.org/drawingml/2006/table">
            <a:tbl>
              <a:tblPr/>
              <a:tblGrid>
                <a:gridCol w="1771650"/>
                <a:gridCol w="1771650"/>
                <a:gridCol w="1770063"/>
                <a:gridCol w="1771650"/>
                <a:gridCol w="1771650"/>
              </a:tblGrid>
              <a:tr h="180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4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0508" name="Picture 31" descr="Р-прикоснове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125538"/>
            <a:ext cx="1655762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9" name="Picture 32" descr="р-тепл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1125538"/>
            <a:ext cx="1655762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0" name="Picture 33" descr="р-холод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08400" y="1125538"/>
            <a:ext cx="165735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1" name="Picture 34" descr="Р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8625" y="1125538"/>
            <a:ext cx="1630363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2" name="Picture 35" descr="Р---боли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35825" y="1125538"/>
            <a:ext cx="1633538" cy="164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3" name="Picture 36" descr="Копия Копия Холод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9388" y="4941888"/>
            <a:ext cx="1606550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4" name="Picture 37" descr="Копия Копия Холод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908175" y="4941888"/>
            <a:ext cx="1655763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5" name="Picture 38" descr="Копия Копия Холод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708400" y="4941888"/>
            <a:ext cx="1663700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6" name="Picture 39" descr="Копия Копия Холод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508625" y="4941888"/>
            <a:ext cx="1655763" cy="93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7" name="Picture 40" descr="Копия Копия Холод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308850" y="4941888"/>
            <a:ext cx="1584325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8" name="Rectangle 41"/>
          <p:cNvSpPr>
            <a:spLocks noChangeArrowheads="1"/>
          </p:cNvSpPr>
          <p:nvPr/>
        </p:nvSpPr>
        <p:spPr bwMode="auto">
          <a:xfrm>
            <a:off x="107950" y="188913"/>
            <a:ext cx="8856663" cy="719137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19" name="Text Box 42"/>
          <p:cNvSpPr txBox="1">
            <a:spLocks noChangeArrowheads="1"/>
          </p:cNvSpPr>
          <p:nvPr/>
        </p:nvSpPr>
        <p:spPr bwMode="auto">
          <a:xfrm>
            <a:off x="107950" y="188913"/>
            <a:ext cx="8856663" cy="7016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/>
              <a:t>Сопоставьте раздражитель и рецепторы кожи, воспринимающие соответствующее раздражение.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335</Words>
  <PresentationFormat>Экран (4:3)</PresentationFormat>
  <Paragraphs>103</Paragraphs>
  <Slides>8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Тема Office</vt:lpstr>
      <vt:lpstr>Апекс</vt:lpstr>
      <vt:lpstr>Документ Word 2007</vt:lpstr>
      <vt:lpstr>Слайд 1</vt:lpstr>
      <vt:lpstr>Слайд 2</vt:lpstr>
      <vt:lpstr>Слайд 3</vt:lpstr>
      <vt:lpstr>Выполни задание «Строение кожи»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11</cp:revision>
  <dcterms:modified xsi:type="dcterms:W3CDTF">2012-03-25T06:14:23Z</dcterms:modified>
</cp:coreProperties>
</file>