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4"/>
  </p:notesMasterIdLst>
  <p:sldIdLst>
    <p:sldId id="257" r:id="rId2"/>
    <p:sldId id="258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5FD84E-4C52-4A48-B26E-A0245DF0F855}" type="datetimeFigureOut">
              <a:rPr lang="ru-RU" smtClean="0"/>
              <a:pPr/>
              <a:t>19.08.2012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E47A2-9B02-4C1A-BE3C-5619631DC7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B011DD4-D465-4A9A-9121-0B1F902D59AA}" type="slidenum">
              <a:rPr lang="ru-RU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FE47A2-9B02-4C1A-BE3C-5619631DC7B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7000">
              <a:srgbClr val="92D050">
                <a:alpha val="71000"/>
              </a:srgbClr>
            </a:gs>
            <a:gs pos="40000">
              <a:schemeClr val="bg1">
                <a:tint val="45000"/>
                <a:shade val="99000"/>
                <a:satMod val="350000"/>
              </a:schemeClr>
            </a:gs>
            <a:gs pos="100000">
              <a:schemeClr val="bg1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0"/>
            <a:ext cx="7464425" cy="1444625"/>
          </a:xfrm>
        </p:spPr>
        <p:txBody>
          <a:bodyPr>
            <a:normAutofit/>
          </a:bodyPr>
          <a:lstStyle/>
          <a:p>
            <a:pPr eaLnBrk="1" hangingPunct="1"/>
            <a:r>
              <a:rPr lang="ru-RU" dirty="0" smtClean="0"/>
              <a:t> «Условия прорастания семян»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Цель: выяснить, при каких условиях прорастают семена</a:t>
            </a:r>
          </a:p>
        </p:txBody>
      </p:sp>
      <p:pic>
        <p:nvPicPr>
          <p:cNvPr id="8196" name="Picture 6" descr="{6B88FCC5-90E7-4CF6-B056-DA1959D58FB8}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743200"/>
            <a:ext cx="7239000" cy="394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Теперь мы все знаем…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Лабораторная работа в группе </a:t>
            </a:r>
          </a:p>
          <a:p>
            <a:r>
              <a:rPr lang="ru-RU" smtClean="0"/>
              <a:t>1- возьмите чашку Петри </a:t>
            </a:r>
          </a:p>
          <a:p>
            <a:r>
              <a:rPr lang="ru-RU" smtClean="0"/>
              <a:t>2- выберите понравившиеся семена</a:t>
            </a:r>
          </a:p>
          <a:p>
            <a:r>
              <a:rPr lang="ru-RU" smtClean="0"/>
              <a:t>3- заложите опыт по проращиванию семян </a:t>
            </a:r>
          </a:p>
          <a:p>
            <a:r>
              <a:rPr lang="ru-RU" smtClean="0"/>
              <a:t>Вспомните, что вам для этого понадобиться (3 условия)</a:t>
            </a:r>
          </a:p>
        </p:txBody>
      </p:sp>
      <p:pic>
        <p:nvPicPr>
          <p:cNvPr id="4" name="Picture 4" descr="http://im4-tub-ru.yandex.net/i?id=86327338-50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4882" y="4500570"/>
            <a:ext cx="3280279" cy="2143116"/>
          </a:xfrm>
          <a:prstGeom prst="rect">
            <a:avLst/>
          </a:prstGeom>
          <a:noFill/>
        </p:spPr>
      </p:pic>
      <p:pic>
        <p:nvPicPr>
          <p:cNvPr id="19458" name="Picture 2" descr="http://im0-tub-ru.yandex.net/i?id=604008922-54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4572008"/>
            <a:ext cx="2143140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Подведем итоги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Какую цель мы ставили в начале урока?</a:t>
            </a:r>
          </a:p>
          <a:p>
            <a:r>
              <a:rPr lang="ru-RU" smtClean="0"/>
              <a:t>Достигли ли мы поставленной цели?</a:t>
            </a:r>
          </a:p>
          <a:p>
            <a:r>
              <a:rPr lang="ru-RU" smtClean="0"/>
              <a:t>Как нам это удалось?</a:t>
            </a:r>
          </a:p>
          <a:p>
            <a:r>
              <a:rPr lang="ru-RU" smtClean="0"/>
              <a:t>Подумайте,  кому нужны знания о прорастании семян?</a:t>
            </a:r>
          </a:p>
        </p:txBody>
      </p:sp>
      <p:pic>
        <p:nvPicPr>
          <p:cNvPr id="18434" name="Picture 2" descr="Картинка 110 из 103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4018364"/>
            <a:ext cx="3595690" cy="2696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Домашнее задание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Расскажите родителям, бабушкам об условиях прорастания семян</a:t>
            </a:r>
          </a:p>
          <a:p>
            <a:r>
              <a:rPr lang="ru-RU" dirty="0" smtClean="0"/>
              <a:t>Выясните, как проращивают семена в вашей семье, какие семена вы проращиваете</a:t>
            </a:r>
          </a:p>
        </p:txBody>
      </p:sp>
      <p:pic>
        <p:nvPicPr>
          <p:cNvPr id="6" name="Picture 10" descr="HAPPYGR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3643314"/>
            <a:ext cx="185737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HAPPYBO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929066"/>
            <a:ext cx="1500188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 дело, друзья!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Класс делится на 4 группы</a:t>
            </a:r>
          </a:p>
          <a:p>
            <a:r>
              <a:rPr lang="ru-RU" dirty="0" smtClean="0"/>
              <a:t>Каждая группа получает набор семян разных растений (горох, фасоль, кабачки)</a:t>
            </a:r>
          </a:p>
          <a:p>
            <a:r>
              <a:rPr lang="ru-RU" dirty="0" smtClean="0"/>
              <a:t>Штатив с 4 пробирками (опыт)</a:t>
            </a:r>
          </a:p>
          <a:p>
            <a:r>
              <a:rPr lang="ru-RU" dirty="0" smtClean="0"/>
              <a:t>Таблицу с результатами опыта)</a:t>
            </a:r>
          </a:p>
          <a:p>
            <a:r>
              <a:rPr lang="ru-RU" dirty="0" smtClean="0"/>
              <a:t>Листочки бумаги</a:t>
            </a:r>
          </a:p>
          <a:p>
            <a:r>
              <a:rPr lang="ru-RU" dirty="0" smtClean="0"/>
              <a:t>Стаканчики с водой, фильтровальная бумага</a:t>
            </a:r>
          </a:p>
        </p:txBody>
      </p:sp>
      <p:pic>
        <p:nvPicPr>
          <p:cNvPr id="2050" name="Picture 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0"/>
            <a:ext cx="2536900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Задание №2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mtClean="0"/>
              <a:t>Ознакомьтесь с  результатами опыта (смотрите таблицу)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2" y="3000370"/>
          <a:ext cx="7858180" cy="3040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64545"/>
                <a:gridCol w="1964545"/>
                <a:gridCol w="1964545"/>
                <a:gridCol w="1964545"/>
              </a:tblGrid>
              <a:tr h="60008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Опыт</a:t>
                      </a:r>
                      <a:r>
                        <a:rPr lang="ru-RU" sz="3200" baseline="0" dirty="0" smtClean="0"/>
                        <a:t> №1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Опыт №2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Опыт №3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Опыт №4</a:t>
                      </a:r>
                      <a:endParaRPr lang="ru-RU" sz="3200" dirty="0"/>
                    </a:p>
                  </a:txBody>
                  <a:tcPr/>
                </a:tc>
              </a:tr>
              <a:tr h="600080">
                <a:tc>
                  <a:txBody>
                    <a:bodyPr/>
                    <a:lstStyle/>
                    <a:p>
                      <a:r>
                        <a:rPr lang="ru-RU" dirty="0" smtClean="0"/>
                        <a:t>ЕСТЬ</a:t>
                      </a:r>
                      <a:r>
                        <a:rPr lang="ru-RU" baseline="0" dirty="0" smtClean="0"/>
                        <a:t> ТЕПЛО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r>
                        <a:rPr lang="ru-RU" baseline="0" dirty="0" smtClean="0"/>
                        <a:t> ТЕПЛА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ЕСТЬ ТЕПЛО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ЕСТЬ ТЕПЛО</a:t>
                      </a:r>
                      <a:endParaRPr lang="ru-RU" dirty="0"/>
                    </a:p>
                  </a:txBody>
                  <a:tcPr/>
                </a:tc>
              </a:tr>
              <a:tr h="600080">
                <a:tc>
                  <a:txBody>
                    <a:bodyPr/>
                    <a:lstStyle/>
                    <a:p>
                      <a:r>
                        <a:rPr lang="ru-RU" dirty="0" smtClean="0"/>
                        <a:t>ЕСТЬ ВОЗДУХ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ЕСТЬ ВОЗДУХ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 ВОЗДУХА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ЕСТЬ ВОЗДУХ</a:t>
                      </a:r>
                      <a:endParaRPr lang="ru-RU" dirty="0"/>
                    </a:p>
                  </a:txBody>
                  <a:tcPr/>
                </a:tc>
              </a:tr>
              <a:tr h="600080">
                <a:tc>
                  <a:txBody>
                    <a:bodyPr/>
                    <a:lstStyle/>
                    <a:p>
                      <a:r>
                        <a:rPr lang="ru-RU" dirty="0" smtClean="0"/>
                        <a:t>НЕТ ВОДЫ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ЕСТЬ ВОДА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ЕСТЬ ВОДА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ЕСТЬ ВОДА</a:t>
                      </a:r>
                      <a:endParaRPr lang="ru-RU" dirty="0"/>
                    </a:p>
                  </a:txBody>
                  <a:tcPr/>
                </a:tc>
              </a:tr>
              <a:tr h="600080">
                <a:tc>
                  <a:txBody>
                    <a:bodyPr/>
                    <a:lstStyle/>
                    <a:p>
                      <a:r>
                        <a:rPr lang="ru-RU" dirty="0" smtClean="0"/>
                        <a:t>СЕМЕНА НЕ ПРОРОСЛИ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СЕМЕНА НЕ</a:t>
                      </a:r>
                      <a:r>
                        <a:rPr lang="ru-RU" baseline="0" dirty="0" smtClean="0"/>
                        <a:t> ПРОРОСЛИ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СЕМЕНА</a:t>
                      </a:r>
                      <a:r>
                        <a:rPr lang="ru-RU" baseline="0" dirty="0" smtClean="0"/>
                        <a:t> НЕ ПРОРОСЛИ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СЕМЕНА ПРОРОСЛИ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0"/>
            <a:ext cx="1857388" cy="1793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301625"/>
            <a:ext cx="8326467" cy="1341425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4000" dirty="0" smtClean="0"/>
              <a:t>Задание №2                Ознакомьтесь с  результатами опыта (смотрите таблицу)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52400" y="2362200"/>
            <a:ext cx="5791200" cy="3579813"/>
          </a:xfrm>
        </p:spPr>
        <p:txBody>
          <a:bodyPr/>
          <a:lstStyle/>
          <a:p>
            <a:pPr eaLnBrk="1" hangingPunct="1"/>
            <a:r>
              <a:rPr lang="ru-RU" dirty="0" smtClean="0"/>
              <a:t>№1             №2           №3        №4</a:t>
            </a:r>
          </a:p>
        </p:txBody>
      </p:sp>
      <p:sp>
        <p:nvSpPr>
          <p:cNvPr id="12292" name="Содержимое 19"/>
          <p:cNvSpPr>
            <a:spLocks noGrp="1"/>
          </p:cNvSpPr>
          <p:nvPr>
            <p:ph sz="half" idx="2"/>
          </p:nvPr>
        </p:nvSpPr>
        <p:spPr>
          <a:xfrm>
            <a:off x="5638800" y="1500174"/>
            <a:ext cx="3505200" cy="5357826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ru-RU" dirty="0" smtClean="0"/>
              <a:t>№1- сухие семена</a:t>
            </a:r>
          </a:p>
          <a:p>
            <a:pPr>
              <a:buFont typeface="Wingdings" pitchFamily="2" charset="2"/>
              <a:buNone/>
            </a:pPr>
            <a:r>
              <a:rPr lang="ru-RU" dirty="0" smtClean="0"/>
              <a:t>№2- семена замочили в воде и поставили  в холодильник</a:t>
            </a:r>
          </a:p>
          <a:p>
            <a:pPr>
              <a:buFont typeface="Wingdings" pitchFamily="2" charset="2"/>
              <a:buNone/>
            </a:pPr>
            <a:r>
              <a:rPr lang="ru-RU" dirty="0" smtClean="0"/>
              <a:t>№3- семена  залили водой, поставили в теплое место</a:t>
            </a:r>
          </a:p>
          <a:p>
            <a:pPr>
              <a:buFont typeface="Wingdings" pitchFamily="2" charset="2"/>
              <a:buNone/>
            </a:pPr>
            <a:r>
              <a:rPr lang="ru-RU" dirty="0" smtClean="0"/>
              <a:t>№4 семена  замочили в воде и поставили в теплое место</a:t>
            </a:r>
          </a:p>
          <a:p>
            <a:pPr>
              <a:buFont typeface="Wingdings" pitchFamily="2" charset="2"/>
              <a:buNone/>
            </a:pPr>
            <a:endParaRPr lang="ru-RU" dirty="0" smtClean="0"/>
          </a:p>
        </p:txBody>
      </p:sp>
      <p:sp>
        <p:nvSpPr>
          <p:cNvPr id="12293" name="Rectangle 4"/>
          <p:cNvSpPr>
            <a:spLocks noChangeArrowheads="1"/>
          </p:cNvSpPr>
          <p:nvPr/>
        </p:nvSpPr>
        <p:spPr bwMode="auto">
          <a:xfrm>
            <a:off x="457200" y="3124200"/>
            <a:ext cx="838200" cy="2286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4" name="Rectangle 5"/>
          <p:cNvSpPr>
            <a:spLocks noChangeArrowheads="1"/>
          </p:cNvSpPr>
          <p:nvPr/>
        </p:nvSpPr>
        <p:spPr bwMode="auto">
          <a:xfrm>
            <a:off x="2057400" y="3124200"/>
            <a:ext cx="914400" cy="2286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3429000" y="3124200"/>
            <a:ext cx="914400" cy="2286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4724400" y="3124200"/>
            <a:ext cx="914400" cy="2286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7" name="Oval 9"/>
          <p:cNvSpPr>
            <a:spLocks noChangeArrowheads="1"/>
          </p:cNvSpPr>
          <p:nvPr/>
        </p:nvSpPr>
        <p:spPr bwMode="auto">
          <a:xfrm>
            <a:off x="990600" y="5029200"/>
            <a:ext cx="3048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8" name="Oval 11"/>
          <p:cNvSpPr>
            <a:spLocks noChangeArrowheads="1"/>
          </p:cNvSpPr>
          <p:nvPr/>
        </p:nvSpPr>
        <p:spPr bwMode="auto">
          <a:xfrm flipV="1">
            <a:off x="762000" y="5029200"/>
            <a:ext cx="3048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9" name="Oval 12"/>
          <p:cNvSpPr>
            <a:spLocks noChangeArrowheads="1"/>
          </p:cNvSpPr>
          <p:nvPr/>
        </p:nvSpPr>
        <p:spPr bwMode="auto">
          <a:xfrm>
            <a:off x="2209800" y="5105400"/>
            <a:ext cx="3048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00" name="Oval 14"/>
          <p:cNvSpPr>
            <a:spLocks noChangeArrowheads="1"/>
          </p:cNvSpPr>
          <p:nvPr/>
        </p:nvSpPr>
        <p:spPr bwMode="auto">
          <a:xfrm>
            <a:off x="2514600" y="5105400"/>
            <a:ext cx="3048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01" name="Oval 15"/>
          <p:cNvSpPr>
            <a:spLocks noChangeArrowheads="1"/>
          </p:cNvSpPr>
          <p:nvPr/>
        </p:nvSpPr>
        <p:spPr bwMode="auto">
          <a:xfrm flipV="1">
            <a:off x="3657600" y="5029200"/>
            <a:ext cx="3048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02" name="Oval 16"/>
          <p:cNvSpPr>
            <a:spLocks noChangeArrowheads="1"/>
          </p:cNvSpPr>
          <p:nvPr/>
        </p:nvSpPr>
        <p:spPr bwMode="auto">
          <a:xfrm>
            <a:off x="3886200" y="5029200"/>
            <a:ext cx="3048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03" name="Oval 17"/>
          <p:cNvSpPr>
            <a:spLocks noChangeArrowheads="1"/>
          </p:cNvSpPr>
          <p:nvPr/>
        </p:nvSpPr>
        <p:spPr bwMode="auto">
          <a:xfrm>
            <a:off x="4800600" y="5181600"/>
            <a:ext cx="304800" cy="228600"/>
          </a:xfrm>
          <a:prstGeom prst="ellipse">
            <a:avLst/>
          </a:prstGeom>
          <a:solidFill>
            <a:srgbClr val="FF99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04" name="Oval 18"/>
          <p:cNvSpPr>
            <a:spLocks noChangeArrowheads="1"/>
          </p:cNvSpPr>
          <p:nvPr/>
        </p:nvSpPr>
        <p:spPr bwMode="auto">
          <a:xfrm>
            <a:off x="5105400" y="5105400"/>
            <a:ext cx="304800" cy="228600"/>
          </a:xfrm>
          <a:prstGeom prst="ellipse">
            <a:avLst/>
          </a:prstGeom>
          <a:solidFill>
            <a:srgbClr val="FF99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05" name="Line 20"/>
          <p:cNvSpPr>
            <a:spLocks noChangeShapeType="1"/>
          </p:cNvSpPr>
          <p:nvPr/>
        </p:nvSpPr>
        <p:spPr bwMode="auto">
          <a:xfrm>
            <a:off x="2057400" y="5029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6" name="Line 21"/>
          <p:cNvSpPr>
            <a:spLocks noChangeShapeType="1"/>
          </p:cNvSpPr>
          <p:nvPr/>
        </p:nvSpPr>
        <p:spPr bwMode="auto">
          <a:xfrm>
            <a:off x="3429000" y="35814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7" name="Line 22"/>
          <p:cNvSpPr>
            <a:spLocks noChangeShapeType="1"/>
          </p:cNvSpPr>
          <p:nvPr/>
        </p:nvSpPr>
        <p:spPr bwMode="auto">
          <a:xfrm>
            <a:off x="4724400" y="49530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Группа №1</a:t>
            </a:r>
          </a:p>
        </p:txBody>
      </p:sp>
      <p:sp>
        <p:nvSpPr>
          <p:cNvPr id="13315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Почему не проросли семена в пробирке   №1?</a:t>
            </a:r>
          </a:p>
          <a:p>
            <a:r>
              <a:rPr lang="ru-RU" dirty="0" smtClean="0"/>
              <a:t>Что сказано об этом в учебнике?</a:t>
            </a:r>
          </a:p>
          <a:p>
            <a:r>
              <a:rPr lang="ru-RU" dirty="0" smtClean="0"/>
              <a:t>Сделайте вывод: какие условия отсутствуют в пробирке №1</a:t>
            </a:r>
          </a:p>
        </p:txBody>
      </p:sp>
      <p:pic>
        <p:nvPicPr>
          <p:cNvPr id="4099" name="Picture 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3857628"/>
            <a:ext cx="2786082" cy="2783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http://im0-tub-ru.yandex.net/i?id=362350848-42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113" y="4357694"/>
            <a:ext cx="3034532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Группа №2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Почему не проросли семена в пробирке   №2?</a:t>
            </a:r>
          </a:p>
          <a:p>
            <a:r>
              <a:rPr lang="ru-RU" smtClean="0"/>
              <a:t>Что сказано об этом в учебнике?</a:t>
            </a:r>
          </a:p>
          <a:p>
            <a:r>
              <a:rPr lang="ru-RU" smtClean="0"/>
              <a:t>Сделайте вывод: какие условия отсутствуют в пробирке №2</a:t>
            </a:r>
          </a:p>
        </p:txBody>
      </p:sp>
      <p:pic>
        <p:nvPicPr>
          <p:cNvPr id="23556" name="Picture 4" descr="http://im5-tub-ru.yandex.net/i?id=338079536-06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3" y="4581534"/>
            <a:ext cx="4516334" cy="177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Группа №3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Почему не проросли семена в пробирке   №3?</a:t>
            </a:r>
          </a:p>
          <a:p>
            <a:r>
              <a:rPr lang="ru-RU" smtClean="0"/>
              <a:t>Что сказано об этом в учебнике?</a:t>
            </a:r>
          </a:p>
          <a:p>
            <a:r>
              <a:rPr lang="ru-RU" smtClean="0"/>
              <a:t>Сделайте вывод: какие условия отсутствуют в пробирке №3</a:t>
            </a:r>
          </a:p>
          <a:p>
            <a:endParaRPr lang="ru-RU" smtClean="0"/>
          </a:p>
        </p:txBody>
      </p:sp>
      <p:pic>
        <p:nvPicPr>
          <p:cNvPr id="7170" name="Picture 2" descr="http://im7-tub-ru.yandex.net/i?id=205091699-51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4000504"/>
            <a:ext cx="2857520" cy="23812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Группа №4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Почему в пробирке №4 семена проросли? </a:t>
            </a:r>
          </a:p>
          <a:p>
            <a:r>
              <a:rPr lang="ru-RU" smtClean="0"/>
              <a:t>Что сказано об этом в учебнике?</a:t>
            </a:r>
          </a:p>
          <a:p>
            <a:r>
              <a:rPr lang="ru-RU" smtClean="0"/>
              <a:t>Сделайте вывод: какие условия нужны для прорастания семян?</a:t>
            </a:r>
          </a:p>
          <a:p>
            <a:endParaRPr lang="ru-RU" smtClean="0"/>
          </a:p>
        </p:txBody>
      </p:sp>
      <p:pic>
        <p:nvPicPr>
          <p:cNvPr id="21506" name="Picture 2" descr="http://im2-tub-ru.yandex.net/i?id=247196752-09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3929066"/>
            <a:ext cx="3214710" cy="2421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Итак, для прорастания семян нужны 3 условия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Какие? Запишите себе в тетрадь</a:t>
            </a:r>
          </a:p>
          <a:p>
            <a:r>
              <a:rPr lang="ru-RU" dirty="0" smtClean="0"/>
              <a:t>Сравните с записями на листочке</a:t>
            </a:r>
          </a:p>
          <a:p>
            <a:r>
              <a:rPr lang="ru-RU" dirty="0" smtClean="0"/>
              <a:t>Сделайте вывод:</a:t>
            </a:r>
          </a:p>
          <a:p>
            <a:r>
              <a:rPr lang="ru-RU" dirty="0" smtClean="0"/>
              <a:t>Мы думали, что …, в результате анализа результатов выяснилось следующее…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20482" name="Picture 2" descr="http://im3-tub-ru.yandex.net/i?id=120907072-64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62393" y="4714884"/>
            <a:ext cx="2758497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</TotalTime>
  <Words>398</Words>
  <Application>Microsoft Office PowerPoint</Application>
  <PresentationFormat>Экран (4:3)</PresentationFormat>
  <Paragraphs>74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«Условия прорастания семян»</vt:lpstr>
      <vt:lpstr>За дело, друзья!</vt:lpstr>
      <vt:lpstr>Задание №2</vt:lpstr>
      <vt:lpstr>   Задание №2                Ознакомьтесь с  результатами опыта (смотрите таблицу)    </vt:lpstr>
      <vt:lpstr>Группа №1</vt:lpstr>
      <vt:lpstr>Группа №2</vt:lpstr>
      <vt:lpstr>Группа №3</vt:lpstr>
      <vt:lpstr>Группа №4</vt:lpstr>
      <vt:lpstr>Итак, для прорастания семян нужны 3 условия</vt:lpstr>
      <vt:lpstr>Теперь мы все знаем…</vt:lpstr>
      <vt:lpstr>Подведем итоги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10</cp:revision>
  <dcterms:modified xsi:type="dcterms:W3CDTF">2012-08-19T11:32:10Z</dcterms:modified>
</cp:coreProperties>
</file>