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87BB6-9505-4A81-BB2E-489AF6F411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6940F-B97F-4C76-9978-1AF01A34F0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4D1FB-90A4-4B48-A0D5-4DD0CBEE9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FD88A-1FDA-4F01-983D-767227971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CA76A5E-3C11-4AFD-BDB2-3873DA67D1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A6EB9-BC4A-4243-A6DD-2F3464D4F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937F8-38B1-44BA-8176-08AD25F42E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DE5CB-6DCF-440F-A431-1638466DF9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4D9E8-D12F-4C20-98AF-2D6563B3B2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79791-34F0-467A-88D5-9BD15DD31E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2192F9-6A4B-421D-8418-FCD04A0E5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1B617C9-1DBF-4CDB-B234-E63A2954C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Andrey_Bogolubskii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8" name="Picture 26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1187450" y="-127000"/>
            <a:ext cx="6840934" cy="6985000"/>
          </a:xfrm>
          <a:prstGeom prst="rect">
            <a:avLst/>
          </a:prstGeom>
          <a:noFill/>
        </p:spPr>
      </p:pic>
      <p:sp>
        <p:nvSpPr>
          <p:cNvPr id="309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1979712" y="0"/>
            <a:ext cx="5040560" cy="364502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ВЕЛИКИЙ КНЯЗЬ</a:t>
            </a:r>
            <a:br>
              <a: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АНДРЕЙ БОГОЛЮБСКИЙ</a:t>
            </a: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subTitle" idx="1"/>
          </p:nvPr>
        </p:nvSpPr>
        <p:spPr>
          <a:xfrm>
            <a:off x="0" y="3501008"/>
            <a:ext cx="8892480" cy="3096344"/>
          </a:xfrm>
        </p:spPr>
        <p:txBody>
          <a:bodyPr>
            <a:normAutofit fontScale="85000" lnSpcReduction="20000"/>
          </a:bodyPr>
          <a:lstStyle/>
          <a:p>
            <a:endParaRPr lang="ru-RU" sz="20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sz="20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sz="20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ru-RU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ИСТОРИЯ СТАНОВЛЕНИЯ ГОСУДАРСТВА РОССИЙСКОГО</a:t>
            </a:r>
            <a:endParaRPr lang="ru-RU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r"/>
            <a:endParaRPr lang="ru-RU" sz="20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r"/>
            <a:endParaRPr lang="ru-RU" sz="20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r"/>
            <a:endParaRPr lang="ru-RU" sz="20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r"/>
            <a:r>
              <a:rPr lang="ru-RU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Работу выполнил:</a:t>
            </a:r>
          </a:p>
          <a:p>
            <a:pPr algn="r"/>
            <a:r>
              <a:rPr lang="ru-RU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ученик 4А класса </a:t>
            </a:r>
          </a:p>
          <a:p>
            <a:pPr algn="r"/>
            <a:r>
              <a:rPr lang="ru-RU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Школы №28</a:t>
            </a:r>
          </a:p>
          <a:p>
            <a:pPr algn="r"/>
            <a:r>
              <a:rPr lang="ru-RU" sz="2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Даниил </a:t>
            </a:r>
            <a:r>
              <a:rPr lang="ru-RU" sz="2000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Робертс</a:t>
            </a:r>
            <a:endParaRPr lang="ru-RU" sz="20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Рисунок 4" descr="Картинка 57 из 594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763688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t1.gstatic.com/images?q=tbn:ANd9GcRH1pQ0hSOv4We_ZU2kppDTybjfNUGtYMHckkfHDdTzWvA1hfLto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67550" y="0"/>
            <a:ext cx="207645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347048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pic>
        <p:nvPicPr>
          <p:cNvPr id="5" name="Содержимое 4" descr="http://adhearents.com/img/item1204106871_ikona_32_28_odnofigurnaya_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276872"/>
            <a:ext cx="3131344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707904" y="476672"/>
            <a:ext cx="4968552" cy="62646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bg1"/>
                </a:solidFill>
              </a:rPr>
              <a:t>«Святой </a:t>
            </a:r>
            <a:r>
              <a:rPr lang="ru-RU" b="1" dirty="0">
                <a:solidFill>
                  <a:schemeClr val="bg1"/>
                </a:solidFill>
              </a:rPr>
              <a:t>князь сей есть одно из самых светлых лиц отечественной истории, и не напрасно сравнивали его современники с кротким Давидом и мудрым Соломоном. </a:t>
            </a:r>
            <a:r>
              <a:rPr lang="ru-RU" b="1" dirty="0" smtClean="0">
                <a:solidFill>
                  <a:schemeClr val="bg1"/>
                </a:solidFill>
              </a:rPr>
              <a:t>Но </a:t>
            </a:r>
            <a:r>
              <a:rPr lang="ru-RU" b="1" dirty="0">
                <a:solidFill>
                  <a:schemeClr val="bg1"/>
                </a:solidFill>
              </a:rPr>
              <a:t>только в позднейшее время, уже во дни Петра Великого, когда перенесены были мощи витязя Невского в новую столицу Руси, обретены были, к общему утешению граждан, в соборном храме Владимира нетленные мощи </a:t>
            </a:r>
            <a:r>
              <a:rPr lang="ru-RU" b="1" dirty="0" err="1">
                <a:solidFill>
                  <a:schemeClr val="bg1"/>
                </a:solidFill>
              </a:rPr>
              <a:t>соорудителя</a:t>
            </a:r>
            <a:r>
              <a:rPr lang="ru-RU" b="1" dirty="0">
                <a:solidFill>
                  <a:schemeClr val="bg1"/>
                </a:solidFill>
              </a:rPr>
              <a:t> его князя Андрея и юного сына его князя Глеба; с тех пор еще более стали чествовать память благоверных князей, осеняющих покровом своим древний град Владимир. </a:t>
            </a:r>
            <a:r>
              <a:rPr lang="ru-RU" b="1" dirty="0" smtClean="0">
                <a:solidFill>
                  <a:schemeClr val="bg1"/>
                </a:solidFill>
              </a:rPr>
              <a:t>»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</a:rPr>
              <a:t>Н.М.Карамзин</a:t>
            </a:r>
            <a:endParaRPr lang="ru-RU" b="1" dirty="0">
              <a:solidFill>
                <a:schemeClr val="bg1"/>
              </a:solidFill>
            </a:endParaRPr>
          </a:p>
          <a:p>
            <a:pPr algn="just"/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>
          <a:xfrm>
            <a:off x="2339975" y="274638"/>
            <a:ext cx="6346825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chemeClr val="tx1"/>
                </a:solidFill>
              </a:rPr>
              <a:t>Андрей </a:t>
            </a:r>
            <a:r>
              <a:rPr lang="ru-RU" dirty="0">
                <a:solidFill>
                  <a:schemeClr val="tx1"/>
                </a:solidFill>
              </a:rPr>
              <a:t>Юрьевич </a:t>
            </a:r>
            <a:r>
              <a:rPr lang="ru-RU" dirty="0" err="1">
                <a:solidFill>
                  <a:schemeClr val="tx1"/>
                </a:solidFill>
              </a:rPr>
              <a:t>Боголюбский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(1110-1174)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idx="1"/>
          </p:nvPr>
        </p:nvSpPr>
        <p:spPr>
          <a:xfrm>
            <a:off x="0" y="2205038"/>
            <a:ext cx="9144000" cy="4392612"/>
          </a:xfrm>
        </p:spPr>
        <p:txBody>
          <a:bodyPr/>
          <a:lstStyle/>
          <a:p>
            <a:pPr>
              <a:buFontTx/>
              <a:buNone/>
            </a:pPr>
            <a:endParaRPr lang="ru-RU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ru-RU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ru-RU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None/>
            </a:pP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Рисунок 4" descr="E:\Андрей Боголюбский\фото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276872"/>
            <a:ext cx="1944216" cy="187220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483768" y="2420888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67744" y="2348880"/>
            <a:ext cx="6552728" cy="2016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ЛАГОВЕРНЫЙ князь Андрей был сыном Великого князя </a:t>
            </a:r>
            <a:r>
              <a:rPr lang="ru-RU" sz="1400" b="1" dirty="0" smtClean="0">
                <a:solidFill>
                  <a:schemeClr val="bg1"/>
                </a:solidFill>
              </a:rPr>
              <a:t>Юрия </a:t>
            </a:r>
            <a:r>
              <a:rPr lang="ru-RU" sz="1400" b="1" dirty="0">
                <a:solidFill>
                  <a:schemeClr val="bg1"/>
                </a:solidFill>
              </a:rPr>
              <a:t>Владимировича Долгорукого, внуком Мономаха и в шестой степени происходил от равноапостольного князя Владимира, просветившего землю Русскую</a:t>
            </a:r>
            <a:r>
              <a:rPr lang="ru-RU" sz="1400" b="1" dirty="0" smtClean="0">
                <a:solidFill>
                  <a:schemeClr val="bg1"/>
                </a:solidFill>
              </a:rPr>
              <a:t>. </a:t>
            </a:r>
            <a:r>
              <a:rPr lang="ru-RU" sz="1400" b="1" dirty="0">
                <a:solidFill>
                  <a:schemeClr val="bg1"/>
                </a:solidFill>
              </a:rPr>
              <a:t>По своей глубокой мудрости он заслужил от современников имя Русского Соломона. </a:t>
            </a:r>
          </a:p>
        </p:txBody>
      </p:sp>
      <p:pic>
        <p:nvPicPr>
          <p:cNvPr id="10" name="Рисунок 9" descr="C:\Мои документы\Рефераты\богубский\02-b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492896"/>
            <a:ext cx="4857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кругленный прямоугольник 10"/>
          <p:cNvSpPr/>
          <p:nvPr/>
        </p:nvSpPr>
        <p:spPr>
          <a:xfrm>
            <a:off x="323528" y="4941168"/>
            <a:ext cx="8424936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После смерти отца (1157) стал князем Владимирским, Ростовским и Суздальским. Став «</a:t>
            </a:r>
            <a:r>
              <a:rPr lang="ru-RU" b="1" dirty="0" err="1">
                <a:solidFill>
                  <a:schemeClr val="bg1"/>
                </a:solidFill>
              </a:rPr>
              <a:t>самовластцем</a:t>
            </a:r>
            <a:r>
              <a:rPr lang="ru-RU" b="1" dirty="0">
                <a:solidFill>
                  <a:schemeClr val="bg1"/>
                </a:solidFill>
              </a:rPr>
              <a:t> всей Суздальской земли», Андрей </a:t>
            </a:r>
            <a:r>
              <a:rPr lang="ru-RU" b="1" dirty="0" err="1">
                <a:solidFill>
                  <a:schemeClr val="bg1"/>
                </a:solidFill>
              </a:rPr>
              <a:t>Боголюбский</a:t>
            </a:r>
            <a:r>
              <a:rPr lang="ru-RU" b="1" dirty="0">
                <a:solidFill>
                  <a:schemeClr val="bg1"/>
                </a:solidFill>
              </a:rPr>
              <a:t> перенёс столицу княжества во Владимир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2339975" y="274638"/>
            <a:ext cx="6346825" cy="149817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ВЛАДИМИР – столица Владимиро-Суздальского княжества</a:t>
            </a:r>
            <a:endParaRPr lang="ru-RU" sz="32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idx="1"/>
          </p:nvPr>
        </p:nvSpPr>
        <p:spPr>
          <a:xfrm>
            <a:off x="468313" y="2205038"/>
            <a:ext cx="8229600" cy="4392612"/>
          </a:xfrm>
        </p:spPr>
        <p:txBody>
          <a:bodyPr/>
          <a:lstStyle/>
          <a:p>
            <a:pPr>
              <a:buFontTx/>
              <a:buNone/>
            </a:pP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" name="Рисунок 5" descr="http://t1.gstatic.com/images?q=tbn:ANd9GcR8lbeXZYGeVv1mDs9VLctYjMCyjxbvoRt3q9u-ZrP-_YgwO2CoB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293096"/>
            <a:ext cx="3411463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467544" y="2204864"/>
            <a:ext cx="8208912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В 1158—1164 годах Андреем </a:t>
            </a:r>
            <a:r>
              <a:rPr lang="ru-RU" b="1" dirty="0" err="1">
                <a:solidFill>
                  <a:schemeClr val="bg1"/>
                </a:solidFill>
              </a:rPr>
              <a:t>Боголюбским</a:t>
            </a:r>
            <a:r>
              <a:rPr lang="ru-RU" b="1" dirty="0">
                <a:solidFill>
                  <a:schemeClr val="bg1"/>
                </a:solidFill>
              </a:rPr>
              <a:t> была построена земляная крепость с башнями из белого камня. До наших дней из пяти внешних ворот крепости уцелели одни — Золотые Ворота, которые были окованы золочёной медью. Был построен великолепный Успенский </a:t>
            </a:r>
            <a:r>
              <a:rPr lang="ru-RU" b="1" dirty="0" smtClean="0">
                <a:solidFill>
                  <a:schemeClr val="bg1"/>
                </a:solidFill>
              </a:rPr>
              <a:t>собор</a:t>
            </a:r>
            <a:r>
              <a:rPr lang="ru-RU" b="1" dirty="0">
                <a:solidFill>
                  <a:schemeClr val="bg1"/>
                </a:solidFill>
              </a:rPr>
              <a:t> и другие церкви и монастыри. </a:t>
            </a:r>
          </a:p>
        </p:txBody>
      </p:sp>
      <p:pic>
        <p:nvPicPr>
          <p:cNvPr id="9" name="Рисунок 8" descr="http://t2.gstatic.com/images?q=tbn:ANd9GcR4HKEwgYeS2I1pk-bpMJH2GO3tcNg63LTpV1WPsU-4n_TwH2MC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509120"/>
            <a:ext cx="2304256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Grp="1" noChangeArrowheads="1"/>
          </p:cNvSpPr>
          <p:nvPr>
            <p:ph type="title"/>
          </p:nvPr>
        </p:nvSpPr>
        <p:spPr>
          <a:xfrm>
            <a:off x="2339975" y="274638"/>
            <a:ext cx="6346825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РЕЗИДЕНЦИЯ ВЕЛИКОГО КНЯЗЯ</a:t>
            </a: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1508" name="Rectangle 4"/>
          <p:cNvSpPr>
            <a:spLocks noGrp="1" noChangeArrowheads="1"/>
          </p:cNvSpPr>
          <p:nvPr>
            <p:ph idx="1"/>
          </p:nvPr>
        </p:nvSpPr>
        <p:spPr>
          <a:xfrm>
            <a:off x="468313" y="1772816"/>
            <a:ext cx="8229600" cy="4824834"/>
          </a:xfrm>
        </p:spPr>
        <p:txBody>
          <a:bodyPr/>
          <a:lstStyle/>
          <a:p>
            <a:pPr>
              <a:buFontTx/>
              <a:buNone/>
            </a:pP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2276872"/>
            <a:ext cx="4896544" cy="38164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chemeClr val="bg1"/>
                </a:solidFill>
              </a:rPr>
              <a:t>П</a:t>
            </a:r>
            <a:r>
              <a:rPr lang="ru-RU" b="1" dirty="0" smtClean="0">
                <a:solidFill>
                  <a:schemeClr val="bg1"/>
                </a:solidFill>
              </a:rPr>
              <a:t>од </a:t>
            </a:r>
            <a:r>
              <a:rPr lang="ru-RU" b="1" dirty="0">
                <a:solidFill>
                  <a:schemeClr val="bg1"/>
                </a:solidFill>
              </a:rPr>
              <a:t>Владимиром вырос укреплённый княжеский замок Боголюбово — любимая резиденция Андрея </a:t>
            </a:r>
            <a:r>
              <a:rPr lang="ru-RU" b="1" dirty="0" err="1">
                <a:solidFill>
                  <a:schemeClr val="bg1"/>
                </a:solidFill>
              </a:rPr>
              <a:t>Боголюбского</a:t>
            </a:r>
            <a:r>
              <a:rPr lang="ru-RU" b="1" dirty="0">
                <a:solidFill>
                  <a:schemeClr val="bg1"/>
                </a:solidFill>
              </a:rPr>
              <a:t>, по названию которой он и получил прозвище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  <a:r>
              <a:rPr lang="ru-RU" b="1" dirty="0">
                <a:solidFill>
                  <a:schemeClr val="bg1"/>
                </a:solidFill>
              </a:rPr>
              <a:t> Боголюбово было основано в 1158 по распоряжению князя Андрея в это месте, так как Нерль связывала бассейн Оки с бассейном верхней </a:t>
            </a:r>
            <a:r>
              <a:rPr lang="ru-RU" b="1" dirty="0" smtClean="0">
                <a:solidFill>
                  <a:schemeClr val="bg1"/>
                </a:solidFill>
              </a:rPr>
              <a:t>Волги.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8" name="Рисунок 7" descr="http://upload.wikimedia.org/wikipedia/commons/thumb/4/42/Bogoljubovo-2005.JPG/293px-Bogoljubovo-200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509120"/>
            <a:ext cx="280831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upload.wikimedia.org/wikipedia/commons/thumb/4/45/Ivan_Bilibin_117.gif/150px-Ivan_Bilibin_117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124744"/>
            <a:ext cx="216024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Grp="1" noChangeArrowheads="1"/>
          </p:cNvSpPr>
          <p:nvPr>
            <p:ph type="title"/>
          </p:nvPr>
        </p:nvSpPr>
        <p:spPr>
          <a:xfrm>
            <a:off x="1979712" y="274638"/>
            <a:ext cx="6912767" cy="99412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БОГОЛЮБОВО</a:t>
            </a:r>
            <a:endParaRPr lang="ru-RU" sz="5400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idx="1"/>
          </p:nvPr>
        </p:nvSpPr>
        <p:spPr>
          <a:xfrm>
            <a:off x="468313" y="2205038"/>
            <a:ext cx="8229600" cy="4392612"/>
          </a:xfrm>
        </p:spPr>
        <p:txBody>
          <a:bodyPr/>
          <a:lstStyle/>
          <a:p>
            <a:pPr>
              <a:buFontTx/>
              <a:buNone/>
            </a:pPr>
            <a:endParaRPr lang="ru-RU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" name="Рисунок 6" descr="http://upload.wikimedia.org/wikipedia/commons/thumb/3/3e/Bogolubovo_11_10_2003.jpg/293px-Bogolubovo_11_10_20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509120"/>
            <a:ext cx="27908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323528" y="2204864"/>
            <a:ext cx="5040560" cy="4032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bg1"/>
                </a:solidFill>
              </a:rPr>
              <a:t>Основание Боголюбова связывалось духовенством с легендой о явлении Богоматери князю Андрею: когда князь Андрей вез икону Божией Матери из Владимира в Ростов, в 10 км до Владимира лошади встали, и никакими способами не получалось заставить их идти дальше. На этом месте и заночевали. В ту ночь и произошло явление Божией Матери, а на этом самом месте был основан монастырь.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http://im3-tub-ru.yandex.net/i?id=485090813-25-72&amp;n=1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484784"/>
            <a:ext cx="216024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pic>
        <p:nvPicPr>
          <p:cNvPr id="3" name="Содержимое 3" descr="http://upload.wikimedia.org/wikipedia/commons/thumb/5/52/Usobica.JPG/250px-Usobica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88640"/>
            <a:ext cx="3672408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2420888"/>
            <a:ext cx="8424936" cy="38164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chemeClr val="bg1"/>
                </a:solidFill>
              </a:rPr>
              <a:t>П</a:t>
            </a:r>
            <a:r>
              <a:rPr lang="ru-RU" b="1" dirty="0" smtClean="0">
                <a:solidFill>
                  <a:schemeClr val="bg1"/>
                </a:solidFill>
              </a:rPr>
              <a:t>ри </a:t>
            </a:r>
            <a:r>
              <a:rPr lang="ru-RU" b="1" dirty="0">
                <a:solidFill>
                  <a:schemeClr val="bg1"/>
                </a:solidFill>
              </a:rPr>
              <a:t>Андрее северо-восточная Русь начинает оказывать все более возрастающее влияние на жизнь окружающих земель. В своём княжестве Андрей </a:t>
            </a:r>
            <a:r>
              <a:rPr lang="ru-RU" b="1" dirty="0" err="1">
                <a:solidFill>
                  <a:schemeClr val="bg1"/>
                </a:solidFill>
              </a:rPr>
              <a:t>Боголюбский</a:t>
            </a:r>
            <a:r>
              <a:rPr lang="ru-RU" b="1" dirty="0">
                <a:solidFill>
                  <a:schemeClr val="bg1"/>
                </a:solidFill>
              </a:rPr>
              <a:t> пытался уйти от практики вечевых сходок. Желая править единолично, Андрей прогнал из Ростовской земли вслед за своими братьями и племянниками и «передних мужей» отца своего, то есть больших отцовых бояр. Содействуя развитию феодальных отношений, опирался на дружину, а также на владимирских горожан; был связан с торгово-ремесленными кругами Ростова и Суздаля.</a:t>
            </a:r>
          </a:p>
          <a:p>
            <a:pPr algn="just"/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_andbgl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9000" y="0"/>
            <a:ext cx="19050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339752" y="228919"/>
            <a:ext cx="634704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pic>
        <p:nvPicPr>
          <p:cNvPr id="7" name="Содержимое 6" descr="Картинка 18 из 5942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916832"/>
            <a:ext cx="228600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upload.wikimedia.org/wikipedia/commons/thumb/9/95/Bogolubovo_Pokrova_11_10_2003.jpg/165px-Bogolubovo_Pokrova_11_10_200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564904"/>
            <a:ext cx="2304256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кругленный прямоугольник 13"/>
          <p:cNvSpPr/>
          <p:nvPr/>
        </p:nvSpPr>
        <p:spPr>
          <a:xfrm>
            <a:off x="2771800" y="188640"/>
            <a:ext cx="3456384" cy="64087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600" b="1" dirty="0" smtClean="0">
                <a:solidFill>
                  <a:schemeClr val="bg1"/>
                </a:solidFill>
              </a:rPr>
              <a:t>Стольный город своего княжества — Владимир — Андрей </a:t>
            </a:r>
            <a:r>
              <a:rPr lang="ru-RU" sz="1600" b="1" dirty="0" err="1" smtClean="0">
                <a:solidFill>
                  <a:schemeClr val="bg1"/>
                </a:solidFill>
              </a:rPr>
              <a:t>Боголюбский</a:t>
            </a:r>
            <a:r>
              <a:rPr lang="ru-RU" sz="1600" b="1" dirty="0" smtClean="0">
                <a:solidFill>
                  <a:schemeClr val="bg1"/>
                </a:solidFill>
              </a:rPr>
              <a:t> старался украсить церквами и хоромами. </a:t>
            </a:r>
            <a:r>
              <a:rPr lang="ru-RU" sz="1600" b="1" smtClean="0">
                <a:solidFill>
                  <a:schemeClr val="bg1"/>
                </a:solidFill>
              </a:rPr>
              <a:t>Он </a:t>
            </a: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приглашал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для строительства владимирских храмов западноевропейских зодчих. Тенденция к большей культурной самостоятельности прослеживается и во введении им на Руси новых праздников, не принятых в Византии.</a:t>
            </a:r>
          </a:p>
          <a:p>
            <a:pPr lvl="0" algn="just"/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 По инициативе князя, как предполагают, были учреждены в Русской (Северо-восточной) Церкви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праздники </a:t>
            </a:r>
          </a:p>
          <a:p>
            <a:pPr lvl="0" algn="just"/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Всемилостивому Спасу (16 августа) и Покрова Пресвятой Богородицы</a:t>
            </a:r>
            <a:r>
              <a:rPr lang="ru-RU" sz="1600" b="1" dirty="0">
                <a:solidFill>
                  <a:schemeClr val="bg1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chemeClr val="bg1"/>
                </a:solidFill>
                <a:latin typeface="Century Gothic" pitchFamily="34" charset="0"/>
                <a:ea typeface="Times New Roman" pitchFamily="18" charset="0"/>
                <a:cs typeface="Arial" pitchFamily="34" charset="0"/>
              </a:rPr>
              <a:t>     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entury Gothic" pitchFamily="34" charset="0"/>
                <a:ea typeface="Times New Roman" pitchFamily="18" charset="0"/>
                <a:cs typeface="Arial" pitchFamily="34" charset="0"/>
              </a:rPr>
              <a:t>(1 октября по Юлианскому календарю).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entury Gothic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ЗАГОВОР ПРОТИВ </a:t>
            </a:r>
            <a:br>
              <a:rPr lang="ru-RU" dirty="0" smtClean="0"/>
            </a:br>
            <a:r>
              <a:rPr lang="ru-RU" dirty="0" smtClean="0"/>
              <a:t>АНДРЕЯ БОГОЛЮБСКОГО</a:t>
            </a:r>
            <a:endParaRPr lang="ru-RU" dirty="0"/>
          </a:p>
        </p:txBody>
      </p:sp>
      <p:pic>
        <p:nvPicPr>
          <p:cNvPr id="4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179512" y="2060848"/>
            <a:ext cx="6696744" cy="4536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bg1"/>
                </a:solidFill>
              </a:rPr>
              <a:t>29 июня 1174 г. Андрей был убит своими приближенными. Он велел казнить одного из братьев своей первой жены, </a:t>
            </a:r>
            <a:r>
              <a:rPr lang="ru-RU" sz="1600" b="1" dirty="0" err="1">
                <a:solidFill>
                  <a:schemeClr val="bg1"/>
                </a:solidFill>
              </a:rPr>
              <a:t>Кучковича</a:t>
            </a:r>
            <a:r>
              <a:rPr lang="ru-RU" sz="1600" b="1" dirty="0">
                <a:solidFill>
                  <a:schemeClr val="bg1"/>
                </a:solidFill>
              </a:rPr>
              <a:t>. Брат казненного, </a:t>
            </a:r>
            <a:r>
              <a:rPr lang="ru-RU" sz="1600" b="1" dirty="0" err="1">
                <a:solidFill>
                  <a:schemeClr val="bg1"/>
                </a:solidFill>
              </a:rPr>
              <a:t>Яким</a:t>
            </a:r>
            <a:r>
              <a:rPr lang="ru-RU" sz="1600" b="1" dirty="0">
                <a:solidFill>
                  <a:schemeClr val="bg1"/>
                </a:solidFill>
              </a:rPr>
              <a:t>, составил на жизнь великого князя заговор, в котором приняли участие зять его Петр Курков и ключник Андрея </a:t>
            </a:r>
            <a:r>
              <a:rPr lang="ru-RU" sz="1600" b="1" dirty="0" err="1">
                <a:solidFill>
                  <a:schemeClr val="bg1"/>
                </a:solidFill>
              </a:rPr>
              <a:t>Анбал</a:t>
            </a:r>
            <a:r>
              <a:rPr lang="ru-RU" sz="1600" b="1" dirty="0">
                <a:solidFill>
                  <a:schemeClr val="bg1"/>
                </a:solidFill>
              </a:rPr>
              <a:t> </a:t>
            </a:r>
            <a:r>
              <a:rPr lang="ru-RU" sz="1600" b="1" dirty="0" err="1">
                <a:solidFill>
                  <a:schemeClr val="bg1"/>
                </a:solidFill>
              </a:rPr>
              <a:t>Яссин</a:t>
            </a:r>
            <a:r>
              <a:rPr lang="ru-RU" sz="1600" b="1" dirty="0">
                <a:solidFill>
                  <a:schemeClr val="bg1"/>
                </a:solidFill>
              </a:rPr>
              <a:t> (т.е. представитель племени </a:t>
            </a:r>
            <a:r>
              <a:rPr lang="ru-RU" sz="1600" b="1" dirty="0" err="1">
                <a:solidFill>
                  <a:schemeClr val="bg1"/>
                </a:solidFill>
              </a:rPr>
              <a:t>яссов</a:t>
            </a:r>
            <a:r>
              <a:rPr lang="ru-RU" sz="1600" b="1" dirty="0">
                <a:solidFill>
                  <a:schemeClr val="bg1"/>
                </a:solidFill>
              </a:rPr>
              <a:t>, предков нынешних осетин). Всех заговорщиков было</a:t>
            </a:r>
            <a:r>
              <a:rPr lang="ru-RU" sz="1600" i="1" dirty="0">
                <a:solidFill>
                  <a:schemeClr val="bg1"/>
                </a:solidFill>
              </a:rPr>
              <a:t> </a:t>
            </a:r>
            <a:r>
              <a:rPr lang="ru-RU" sz="1600" b="1" dirty="0">
                <a:solidFill>
                  <a:schemeClr val="bg1"/>
                </a:solidFill>
              </a:rPr>
              <a:t>20 человек. Убийцы сломали дверь и ворвались в спальню. Князь вскочил, стал искать меч св. Бориса, который всегда висел над его ложем; но меч еще накануне был снят </a:t>
            </a:r>
            <a:r>
              <a:rPr lang="ru-RU" sz="1600" b="1" dirty="0" err="1">
                <a:solidFill>
                  <a:schemeClr val="bg1"/>
                </a:solidFill>
              </a:rPr>
              <a:t>Анбалом</a:t>
            </a:r>
            <a:r>
              <a:rPr lang="ru-RU" sz="1600" b="1" dirty="0">
                <a:solidFill>
                  <a:schemeClr val="bg1"/>
                </a:solidFill>
              </a:rPr>
              <a:t>. Двое убийц схватили его. “Горе вам, нечестивые, — говорил Андрей, — зачем хотите походить на </a:t>
            </a:r>
            <a:r>
              <a:rPr lang="ru-RU" sz="1600" b="1" dirty="0" err="1">
                <a:solidFill>
                  <a:schemeClr val="bg1"/>
                </a:solidFill>
              </a:rPr>
              <a:t>Горясера</a:t>
            </a:r>
            <a:r>
              <a:rPr lang="ru-RU" sz="1600" b="1" dirty="0">
                <a:solidFill>
                  <a:schemeClr val="bg1"/>
                </a:solidFill>
              </a:rPr>
              <a:t> (убийца св. Глеба)? Какое зло я вам сделал? Если прольете мою кровь, то Бог отомстит вам на </a:t>
            </a:r>
            <a:r>
              <a:rPr lang="ru-RU" sz="1600" b="1" dirty="0" err="1">
                <a:solidFill>
                  <a:schemeClr val="bg1"/>
                </a:solidFill>
              </a:rPr>
              <a:t>небеси</a:t>
            </a:r>
            <a:r>
              <a:rPr lang="ru-RU" sz="1600" b="1" dirty="0">
                <a:solidFill>
                  <a:schemeClr val="bg1"/>
                </a:solidFill>
              </a:rPr>
              <a:t>”. 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9" name="Содержимое 4" descr="http://upload.wikimedia.org/wikipedia/commons/thumb/9/9d/Andrey_Bogolubskii.jpg/220px-Andrey_Bogolubskii.jpg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2924944"/>
            <a:ext cx="2011680" cy="247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5832648" cy="2290266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КАНОНИЗАЦИЯ</a:t>
            </a:r>
            <a:br>
              <a:rPr lang="ru-RU" sz="5400" dirty="0" smtClean="0"/>
            </a:br>
            <a:r>
              <a:rPr lang="ru-RU" sz="5400" dirty="0" smtClean="0"/>
              <a:t>князя</a:t>
            </a:r>
            <a:endParaRPr lang="ru-RU" sz="5400" dirty="0"/>
          </a:p>
        </p:txBody>
      </p:sp>
      <p:pic>
        <p:nvPicPr>
          <p:cNvPr id="6" name="Содержимое 5" descr="Картинка 35 из 594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412776"/>
            <a:ext cx="216024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1"/>
          <p:cNvPicPr>
            <a:picLocks noChangeAspect="1" noChangeArrowheads="1"/>
          </p:cNvPicPr>
          <p:nvPr/>
        </p:nvPicPr>
        <p:blipFill>
          <a:blip r:embed="rId3" cstate="print">
            <a:lum bright="-6000" contrast="-84000"/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79512" y="2348880"/>
            <a:ext cx="5184576" cy="38164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457200" algn="ctr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Князь </a:t>
            </a:r>
            <a:r>
              <a:rPr lang="ru-RU" b="1" dirty="0">
                <a:solidFill>
                  <a:schemeClr val="bg1"/>
                </a:solidFill>
                <a:latin typeface="Century Gothic" pitchFamily="34" charset="0"/>
              </a:rPr>
              <a:t>был канонизирован Русской Православной церковью около 1702 года в лике благоверного. </a:t>
            </a:r>
            <a:endParaRPr lang="ru-RU" b="1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lvl="0" indent="457200" algn="ctr"/>
            <a:r>
              <a:rPr lang="ru-RU" b="1" smtClean="0">
                <a:solidFill>
                  <a:schemeClr val="bg1"/>
                </a:solidFill>
                <a:latin typeface="Century Gothic" pitchFamily="34" charset="0"/>
              </a:rPr>
              <a:t>День памяти - 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17 июля. </a:t>
            </a:r>
            <a:endParaRPr lang="ru-RU" b="1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lvl="0" indent="457200" algn="ctr"/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Мощи </a:t>
            </a:r>
            <a:r>
              <a:rPr lang="ru-RU" b="1" dirty="0">
                <a:solidFill>
                  <a:schemeClr val="bg1"/>
                </a:solidFill>
                <a:latin typeface="Century Gothic" pitchFamily="34" charset="0"/>
              </a:rPr>
              <a:t>Андрея </a:t>
            </a:r>
            <a:r>
              <a:rPr lang="ru-RU" b="1" dirty="0" err="1">
                <a:solidFill>
                  <a:schemeClr val="bg1"/>
                </a:solidFill>
                <a:latin typeface="Century Gothic" pitchFamily="34" charset="0"/>
              </a:rPr>
              <a:t>Боголюбского</a:t>
            </a:r>
            <a:r>
              <a:rPr lang="ru-RU" b="1" dirty="0">
                <a:solidFill>
                  <a:schemeClr val="bg1"/>
                </a:solidFill>
                <a:latin typeface="Century Gothic" pitchFamily="34" charset="0"/>
              </a:rPr>
              <a:t> находятся в Андреевском приделе 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Успенского </a:t>
            </a:r>
            <a:r>
              <a:rPr lang="ru-RU" b="1" dirty="0">
                <a:solidFill>
                  <a:schemeClr val="bg1"/>
                </a:solidFill>
                <a:latin typeface="Century Gothic" pitchFamily="34" charset="0"/>
              </a:rPr>
              <a:t>собора во </a:t>
            </a:r>
            <a:r>
              <a:rPr lang="ru-RU" b="1" dirty="0" smtClean="0">
                <a:solidFill>
                  <a:schemeClr val="bg1"/>
                </a:solidFill>
                <a:latin typeface="Century Gothic" pitchFamily="34" charset="0"/>
              </a:rPr>
              <a:t>Владимире.</a:t>
            </a:r>
            <a:r>
              <a:rPr lang="ru-RU" dirty="0" smtClean="0"/>
              <a:t> </a:t>
            </a:r>
          </a:p>
          <a:p>
            <a:pPr lvl="0" indent="457200" algn="ctr"/>
            <a:r>
              <a:rPr lang="ru-RU" dirty="0" smtClean="0"/>
              <a:t>. </a:t>
            </a:r>
            <a:r>
              <a:rPr lang="ru-RU" b="1" dirty="0" smtClean="0">
                <a:solidFill>
                  <a:schemeClr val="bg1"/>
                </a:solidFill>
              </a:rPr>
              <a:t>Святой князь сей есть одно из самых светлых лиц отечественной истории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entury Gothic" pitchFamily="34" charset="0"/>
            </a:endParaRPr>
          </a:p>
        </p:txBody>
      </p:sp>
      <p:pic>
        <p:nvPicPr>
          <p:cNvPr id="11" name="Рисунок 10" descr="Владимир. Собор Успения Пресвятой Богородицы, , Кондратьев Денис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797152"/>
            <a:ext cx="2736304" cy="2060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220</TotalTime>
  <Words>456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ВЕЛИКИЙ КНЯЗЬ  АНДРЕЙ БОГОЛЮБСКИЙ</vt:lpstr>
      <vt:lpstr>  Андрей Юрьевич Боголюбский (1110-1174) </vt:lpstr>
      <vt:lpstr>ВЛАДИМИР – столица Владимиро-Суздальского княжества</vt:lpstr>
      <vt:lpstr>РЕЗИДЕНЦИЯ ВЕЛИКОГО КНЯЗЯ</vt:lpstr>
      <vt:lpstr>БОГОЛЮБОВО</vt:lpstr>
      <vt:lpstr>Слайд 6</vt:lpstr>
      <vt:lpstr>Слайд 7</vt:lpstr>
      <vt:lpstr>ЗАГОВОР ПРОТИВ  АНДРЕЯ БОГОЛЮБСКОГО</vt:lpstr>
      <vt:lpstr>КАНОНИЗАЦИЯ князя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ШАТЁР  АНДРЕЯ БОГОЛЮБСКОГО</dc:title>
  <dc:creator>Roberts</dc:creator>
  <dc:description>Презентации по культуре и искусству. Шаблоны PowerPoint http://freeppt.ru/</dc:description>
  <cp:lastModifiedBy>Roberts</cp:lastModifiedBy>
  <cp:revision>36</cp:revision>
  <dcterms:created xsi:type="dcterms:W3CDTF">2012-04-20T13:21:28Z</dcterms:created>
  <dcterms:modified xsi:type="dcterms:W3CDTF">2012-04-21T03:29:38Z</dcterms:modified>
</cp:coreProperties>
</file>