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58" r:id="rId6"/>
    <p:sldId id="266" r:id="rId7"/>
    <p:sldId id="261" r:id="rId8"/>
    <p:sldId id="262" r:id="rId9"/>
    <p:sldId id="264" r:id="rId10"/>
    <p:sldId id="263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2D36C5C-F956-4255-AFDC-3340DCB218A5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EC504A2-C1F7-48E8-8E88-3E6DEBFF44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u="sng" dirty="0"/>
              <a:t>Неоклассическое направление экономической мысли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0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«Ножницы» Маршалла</a:t>
            </a:r>
            <a:endParaRPr lang="ru-RU" dirty="0"/>
          </a:p>
        </p:txBody>
      </p:sp>
      <p:pic>
        <p:nvPicPr>
          <p:cNvPr id="4098" name="Picture 2" descr="C:\Users\Аня\Desktop\180px-CrossD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2132857"/>
            <a:ext cx="7776864" cy="449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83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Точка пересечения обеих кривых означает ту цену р, при которой будет продано количество q. Это та цена, при которой готовность производителей изготовить определенное количество товара совпадает с готовностью потребителей купить это же самое количество. Это точка рыночного равновесия — точка равновесия спроса и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224171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Американская школа политической экономики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56892"/>
            <a:ext cx="4690864" cy="302433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Значительный </a:t>
            </a:r>
            <a:r>
              <a:rPr lang="ru-RU" dirty="0" smtClean="0"/>
              <a:t>вклад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формирование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неоклассического </a:t>
            </a:r>
          </a:p>
          <a:p>
            <a:pPr marL="0" indent="0">
              <a:buNone/>
            </a:pPr>
            <a:r>
              <a:rPr lang="ru-RU" dirty="0" smtClean="0"/>
              <a:t>направления </a:t>
            </a:r>
            <a:r>
              <a:rPr lang="ru-RU" dirty="0"/>
              <a:t>в США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внес </a:t>
            </a:r>
            <a:r>
              <a:rPr lang="ru-RU" dirty="0"/>
              <a:t>Джон </a:t>
            </a:r>
            <a:r>
              <a:rPr lang="ru-RU" dirty="0" err="1"/>
              <a:t>Бейтс</a:t>
            </a:r>
            <a:r>
              <a:rPr lang="ru-RU" dirty="0"/>
              <a:t> Кларк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1847 – 1938). </a:t>
            </a:r>
          </a:p>
        </p:txBody>
      </p:sp>
      <p:pic>
        <p:nvPicPr>
          <p:cNvPr id="7170" name="Picture 2" descr="C:\Users\Аня\Desktop\John-bates-cl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4824"/>
            <a:ext cx="325767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53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Джон </a:t>
            </a:r>
            <a:r>
              <a:rPr lang="ru-RU" dirty="0" err="1" smtClean="0"/>
              <a:t>Бейтс</a:t>
            </a:r>
            <a:r>
              <a:rPr lang="ru-RU" dirty="0" smtClean="0"/>
              <a:t> Кларк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— основатель американской школы </a:t>
            </a:r>
            <a:r>
              <a:rPr lang="ru-RU" dirty="0" smtClean="0"/>
              <a:t>маржинализма, </a:t>
            </a:r>
            <a:r>
              <a:rPr lang="ru-RU" dirty="0" err="1"/>
              <a:t>маржиналист</a:t>
            </a:r>
            <a:r>
              <a:rPr lang="ru-RU" dirty="0"/>
              <a:t>, автор теории предельной производительности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Американский экономист получил образование в </a:t>
            </a:r>
            <a:r>
              <a:rPr lang="ru-RU" dirty="0" err="1"/>
              <a:t>Амхерстском</a:t>
            </a:r>
            <a:r>
              <a:rPr lang="ru-RU" dirty="0"/>
              <a:t> университете и университетах Цюриха и Гейдельберга; долгое время преподавал в Колумбийском университете (1895—1923 гг.).</a:t>
            </a:r>
          </a:p>
        </p:txBody>
      </p:sp>
    </p:spTree>
    <p:extLst>
      <p:ext uri="{BB962C8B-B14F-4D97-AF65-F5344CB8AC3E}">
        <p14:creationId xmlns:p14="http://schemas.microsoft.com/office/powerpoint/2010/main" val="132290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Дж. Б. Кларк — автор многочисленных трудов. Он предложил новый подход к изучению политической экономии в целях приближения к точным наукам. По аналогии с теоретической механикой Дж. Б. Кларк разделил экономическую теорию на два раздела — статику и динамику. Исходное значение он придавал анализу статики, то есть экономического положения общества в неподвижности, «в равновесии». Кларк придерживался теории предельной полезности, которую он видоизменил. «Закон Кларка» состоит в том, что полезность товара распадается на составные элементы («пучок полезностей»), после этого ценность блага определяется суммой предельных полезностей всех его свойств.</a:t>
            </a:r>
          </a:p>
        </p:txBody>
      </p:sp>
    </p:spTree>
    <p:extLst>
      <p:ext uri="{BB962C8B-B14F-4D97-AF65-F5344CB8AC3E}">
        <p14:creationId xmlns:p14="http://schemas.microsoft.com/office/powerpoint/2010/main" val="93227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Лозаннская школа политической экономии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14600"/>
            <a:ext cx="4906888" cy="29089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Основателем лозаннской школы неоклассического направления в политической экономии является Леон Вальрас (1834-1910)</a:t>
            </a:r>
          </a:p>
        </p:txBody>
      </p:sp>
      <p:pic>
        <p:nvPicPr>
          <p:cNvPr id="9218" name="Picture 2" descr="C:\Users\Аня\Desktop\200px-Walr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44824"/>
            <a:ext cx="344005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4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Леон Вальрас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— французский экономист, лидер лозаннской школы маржинализма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Вальрас проявляет глубокий интерес к проблемам экономической теории, которая становится делом всей его жизни. В 1870 г. он получает вновь открытую кафедру политической экономии на юридическом факультете Лозаннского университета (Швейцария). Уйдя в отставку в 1892 г., Вальрас не прекращает активной научной деятельности. </a:t>
            </a:r>
          </a:p>
        </p:txBody>
      </p:sp>
    </p:spTree>
    <p:extLst>
      <p:ext uri="{BB962C8B-B14F-4D97-AF65-F5344CB8AC3E}">
        <p14:creationId xmlns:p14="http://schemas.microsoft.com/office/powerpoint/2010/main" val="51607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Признавая действенность объективных экономических законов в сфере производства, Вальрас считал, что законы сферы распределения устанавливаются сознательно человеческой волей с учетом требований справедливости. Этим обусловливаются задачи экономической теории и её </a:t>
            </a:r>
            <a:r>
              <a:rPr lang="ru-RU" dirty="0" smtClean="0"/>
              <a:t>структура.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61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Структура экономической теории: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1.    позитивная теория рыночного хозяйства;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2.    нормативная теория распределения;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3.    прикладная теория, или теория политики.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196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Вальрас считается основоположником теории общего экономического равновесия, получившей название </a:t>
            </a:r>
            <a:r>
              <a:rPr lang="ru-RU" i="1" dirty="0"/>
              <a:t>замкнутой математической модели экономического </a:t>
            </a:r>
            <a:r>
              <a:rPr lang="ru-RU" i="1" dirty="0" smtClean="0"/>
              <a:t>равновесия.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05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Неоклассическая теория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- преобладающее </a:t>
            </a:r>
            <a:r>
              <a:rPr lang="ru-RU" dirty="0"/>
              <a:t>в 20 в. направление экономической науки, сторонники которого обращают основное внимание на самостоятельную хозяйственную деятельность отдельных людей и выступают за ограничение (или даже за полный отказ от) государственного регулирования экономики. Синонимом понятию «неоклассическая экономическая теория» часто считают «экономический либерализм».</a:t>
            </a:r>
          </a:p>
        </p:txBody>
      </p:sp>
    </p:spTree>
    <p:extLst>
      <p:ext uri="{BB962C8B-B14F-4D97-AF65-F5344CB8AC3E}">
        <p14:creationId xmlns:p14="http://schemas.microsoft.com/office/powerpoint/2010/main" val="128484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19256" cy="2002234"/>
          </a:xfrm>
        </p:spPr>
        <p:txBody>
          <a:bodyPr>
            <a:normAutofit/>
          </a:bodyPr>
          <a:lstStyle/>
          <a:p>
            <a:r>
              <a:rPr lang="ru-RU" dirty="0"/>
              <a:t>В самом общем виде эта модель может быть представлена в форме следующей схемы: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301208"/>
            <a:ext cx="8435280" cy="8249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00342"/>
            <a:ext cx="8368743" cy="4825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631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Рыночная модель по Вальрасу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Состояние равновесия Л. Вальрас характеризует как такое, при котором эффективный спрос и предложение производительных услуг равны и при котором существует постоянная устойчивая цена на рынке продуктов, и, наконец, продажная цена продуктов равна издержкам, выраженным в производительных услугах.</a:t>
            </a:r>
          </a:p>
        </p:txBody>
      </p:sp>
    </p:spTree>
    <p:extLst>
      <p:ext uri="{BB962C8B-B14F-4D97-AF65-F5344CB8AC3E}">
        <p14:creationId xmlns:p14="http://schemas.microsoft.com/office/powerpoint/2010/main" val="411279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Вильфредо</a:t>
            </a:r>
            <a:r>
              <a:rPr lang="ru-RU" dirty="0"/>
              <a:t> Парето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96037"/>
            <a:ext cx="4546848" cy="326896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— </a:t>
            </a:r>
            <a:r>
              <a:rPr lang="ru-RU" dirty="0" smtClean="0"/>
              <a:t>(1848 – 1923) - </a:t>
            </a:r>
            <a:r>
              <a:rPr lang="ru-RU" dirty="0"/>
              <a:t>итальянский экономист и социолог, представитель математической школы в экономике.  </a:t>
            </a:r>
            <a:r>
              <a:rPr lang="ru-RU" dirty="0" smtClean="0"/>
              <a:t>Один </a:t>
            </a:r>
            <a:r>
              <a:rPr lang="ru-RU" dirty="0"/>
              <a:t>из основоположников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теории </a:t>
            </a:r>
            <a:r>
              <a:rPr lang="ru-RU" dirty="0"/>
              <a:t>элит.</a:t>
            </a:r>
          </a:p>
        </p:txBody>
      </p:sp>
      <p:pic>
        <p:nvPicPr>
          <p:cNvPr id="13314" name="Picture 2" descr="C:\Users\Аня\Desktop\Vilfredo_Pare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012" y="1687697"/>
            <a:ext cx="3096344" cy="468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7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Парето известен  </a:t>
            </a:r>
            <a:r>
              <a:rPr lang="ru-RU" dirty="0" smtClean="0"/>
              <a:t>«</a:t>
            </a:r>
            <a:r>
              <a:rPr lang="ru-RU" dirty="0"/>
              <a:t>законом Парето», описывающим процесс распределения доходов. В объяснении человеческих действий он выдвинул теорию «остатков» и «производных», а также теорию элиты. В основе его социологии лежит идея о том, что значительная часть </a:t>
            </a:r>
            <a:r>
              <a:rPr lang="ru-RU" dirty="0" err="1"/>
              <a:t>социальых</a:t>
            </a:r>
            <a:r>
              <a:rPr lang="ru-RU" dirty="0"/>
              <a:t> действий не имеет ничего общего с логикой, а поступки индивидов нередко продиктованы стремлением придать нерациональным действиям некую видимость логичности. Человек движим как инстинктивными «остатками», так и </a:t>
            </a:r>
            <a:r>
              <a:rPr lang="ru-RU" dirty="0" err="1"/>
              <a:t>логизированными</a:t>
            </a:r>
            <a:r>
              <a:rPr lang="ru-RU" dirty="0"/>
              <a:t> «производными» этих остатков.</a:t>
            </a:r>
          </a:p>
        </p:txBody>
      </p:sp>
    </p:spTree>
    <p:extLst>
      <p:ext uri="{BB962C8B-B14F-4D97-AF65-F5344CB8AC3E}">
        <p14:creationId xmlns:p14="http://schemas.microsoft.com/office/powerpoint/2010/main" val="23728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Парето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— эмпирическое правило</a:t>
            </a:r>
            <a:r>
              <a:rPr lang="ru-RU" dirty="0" smtClean="0"/>
              <a:t>,</a:t>
            </a:r>
            <a:r>
              <a:rPr lang="ru-RU" dirty="0"/>
              <a:t> в наиболее общем виде формулируется как </a:t>
            </a:r>
            <a:r>
              <a:rPr lang="ru-RU" i="1" dirty="0"/>
              <a:t>«20 % усилий дают 80 % результата, а остальные 80 % усилий — лишь 20 % результата»</a:t>
            </a:r>
            <a:r>
              <a:rPr lang="ru-RU" dirty="0"/>
              <a:t>. Может использоваться как базовая установка в анализе факторов эффективности какой-либо деятельности и оптимизации её результатов: правильно выбрав минимум самых важных действий, можно быстро получить значительную часть от планируемого полного результата, при этом дальнейшие улучшения неэффективны и могут быть </a:t>
            </a:r>
            <a:r>
              <a:rPr lang="ru-RU" dirty="0" err="1" smtClean="0"/>
              <a:t>неоправданны</a:t>
            </a:r>
            <a:r>
              <a:rPr lang="ru-RU" dirty="0" smtClean="0"/>
              <a:t> </a:t>
            </a:r>
            <a:r>
              <a:rPr lang="ru-RU" dirty="0"/>
              <a:t>(согласно кривой </a:t>
            </a:r>
            <a:r>
              <a:rPr lang="ru-RU" dirty="0" smtClean="0"/>
              <a:t>Парето).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51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Кривая Парето</a:t>
            </a:r>
            <a:endParaRPr lang="ru-RU" dirty="0"/>
          </a:p>
        </p:txBody>
      </p:sp>
      <p:pic>
        <p:nvPicPr>
          <p:cNvPr id="14338" name="Picture 2" descr="C:\Users\Аня\Desktop\800px-Pareto_distributionCDF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57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Экономические теории развивались в поисках ответа на проблемы, поставленные хозяйственной практикой, но они остаются лишь инструментом осмысления экономической действительности и прогнозирования ее динамики. Все направления экономической теории как науки раскрывают ее предмет с разных сторон, ибо берут различные аспекты жизнедеятельности человека. Предмет этой науки чрезвычайно сложен и многообразен, потому что сложна и многообразна жизнедеятельность человека, в том числе и экономическая, что не позволяет дать краткое и в то же время всеобъемлющее определение.</a:t>
            </a:r>
          </a:p>
        </p:txBody>
      </p:sp>
    </p:spTree>
    <p:extLst>
      <p:ext uri="{BB962C8B-B14F-4D97-AF65-F5344CB8AC3E}">
        <p14:creationId xmlns:p14="http://schemas.microsoft.com/office/powerpoint/2010/main" val="98491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Маржиналистская революция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Формирование неоклассического направления связано с маржиналистской революцией в экономической науке в 70-е </a:t>
            </a:r>
            <a:r>
              <a:rPr lang="ru-RU" dirty="0" err="1"/>
              <a:t>г.г</a:t>
            </a:r>
            <a:r>
              <a:rPr lang="ru-RU" dirty="0"/>
              <a:t>. ХIХ в. О её свершении впервые объявил швейцарский экономист Леон Вальрас. Более того, он заявил о своем приоритете в этой революции: он опирался на сформулированные им идеи анализа предельных экономических величин. Однако в это же время, </a:t>
            </a:r>
            <a:r>
              <a:rPr lang="ru-RU" dirty="0" err="1"/>
              <a:t>т.е</a:t>
            </a:r>
            <a:r>
              <a:rPr lang="ru-RU" dirty="0"/>
              <a:t> в 70-е </a:t>
            </a:r>
            <a:r>
              <a:rPr lang="ru-RU" dirty="0" err="1"/>
              <a:t>г.г</a:t>
            </a:r>
            <a:r>
              <a:rPr lang="ru-RU" dirty="0"/>
              <a:t>. ХIХ в., работы такой же общей направленности публикуют английский экономист Стенли </a:t>
            </a:r>
            <a:r>
              <a:rPr lang="ru-RU" dirty="0" err="1"/>
              <a:t>Джевонс</a:t>
            </a:r>
            <a:r>
              <a:rPr lang="ru-RU" dirty="0"/>
              <a:t> и австрийский экономист Карл </a:t>
            </a:r>
            <a:r>
              <a:rPr lang="ru-RU" dirty="0" err="1"/>
              <a:t>Менгер</a:t>
            </a:r>
            <a:r>
              <a:rPr lang="ru-RU" dirty="0"/>
              <a:t>. Таким образом, речь идет об одновременном и независимом открытии принципов маржинального анализа тремя экономистами. </a:t>
            </a:r>
          </a:p>
        </p:txBody>
      </p:sp>
    </p:spTree>
    <p:extLst>
      <p:ext uri="{BB962C8B-B14F-4D97-AF65-F5344CB8AC3E}">
        <p14:creationId xmlns:p14="http://schemas.microsoft.com/office/powerpoint/2010/main" val="204973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Суть и особенности маржиналистской революции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Классическая политическая экономия, следуя </a:t>
            </a:r>
            <a:r>
              <a:rPr lang="ru-RU" dirty="0" smtClean="0"/>
              <a:t>причинно-следственному </a:t>
            </a:r>
            <a:r>
              <a:rPr lang="ru-RU" dirty="0"/>
              <a:t>подходу, исходила из первичности (примата) производства и вторичности остальных сфер экономики. Неоклассики снимают проблему первичности и вторичности, отказываясь от каузального подхода в пользу количественно-функционального. Количественно-функциональный подход обусловил ещё одну методологическую особенность неоклассицизма, а именно широкое использование математики в экономических исследованиях. </a:t>
            </a:r>
          </a:p>
        </p:txBody>
      </p:sp>
    </p:spTree>
    <p:extLst>
      <p:ext uri="{BB962C8B-B14F-4D97-AF65-F5344CB8AC3E}">
        <p14:creationId xmlns:p14="http://schemas.microsoft.com/office/powerpoint/2010/main" val="40514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я\Desktop\1010658_image002.gif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3308" y="1196752"/>
            <a:ext cx="898373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1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Кембриджская школа политической экономики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38044"/>
            <a:ext cx="4690864" cy="36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Основателем </a:t>
            </a:r>
            <a:r>
              <a:rPr lang="ru-RU" dirty="0" smtClean="0"/>
              <a:t>английской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кембриджской) школы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экономической теории</a:t>
            </a:r>
          </a:p>
          <a:p>
            <a:pPr marL="0" indent="0">
              <a:buNone/>
            </a:pPr>
            <a:r>
              <a:rPr lang="ru-RU" dirty="0" smtClean="0"/>
              <a:t>является </a:t>
            </a:r>
          </a:p>
          <a:p>
            <a:pPr marL="0" indent="0">
              <a:buNone/>
            </a:pPr>
            <a:r>
              <a:rPr lang="ru-RU" dirty="0" smtClean="0"/>
              <a:t>Альфред Маршалл. </a:t>
            </a:r>
            <a:endParaRPr lang="ru-RU" dirty="0"/>
          </a:p>
        </p:txBody>
      </p:sp>
      <p:pic>
        <p:nvPicPr>
          <p:cNvPr id="6146" name="Picture 2" descr="C:\Users\Аня\Desktop\MarshallAlf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99383"/>
            <a:ext cx="300932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3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Альфред Маршалл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dirty="0" smtClean="0"/>
              <a:t>(1842—1924</a:t>
            </a:r>
            <a:r>
              <a:rPr lang="ru-RU" dirty="0"/>
              <a:t>) </a:t>
            </a:r>
            <a:r>
              <a:rPr lang="ru-RU" dirty="0" smtClean="0"/>
              <a:t>- </a:t>
            </a:r>
            <a:r>
              <a:rPr lang="ru-RU" dirty="0"/>
              <a:t>английский экономист, основатель неоклассического направления </a:t>
            </a:r>
            <a:r>
              <a:rPr lang="ru-RU" dirty="0" smtClean="0"/>
              <a:t>в экономической </a:t>
            </a:r>
            <a:r>
              <a:rPr lang="ru-RU" dirty="0"/>
              <a:t>науке, представитель кембриджской школы экономики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Учился </a:t>
            </a:r>
            <a:r>
              <a:rPr lang="ru-RU" dirty="0"/>
              <a:t>в Итоне и Кембриджском </a:t>
            </a:r>
            <a:r>
              <a:rPr lang="ru-RU" dirty="0" smtClean="0"/>
              <a:t>университете,     который </a:t>
            </a:r>
            <a:r>
              <a:rPr lang="ru-RU" dirty="0"/>
              <a:t>окончил </a:t>
            </a:r>
            <a:r>
              <a:rPr lang="ru-RU" dirty="0" smtClean="0"/>
              <a:t>в 1865</a:t>
            </a:r>
            <a:r>
              <a:rPr lang="ru-RU" dirty="0"/>
              <a:t> году; преподавал математику в Кембридже, политическую экономию в университетском колледже Бристоля, с 1885 по 1908 годы возглавлял кафедру политэкономии в своем родном университете.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6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Главным вкладом Маршалла в экономическую науку является соединение воедино классической теории и маржинализма. Он считает, что рыночная ценность товара определяется равновесием предельной полезности товара и предельных издержек на его производство. Графическим эквивалентом данного положения является знаменитый график, именуемый «крест Маршалла» или «ножницы» Маршалла.</a:t>
            </a:r>
          </a:p>
        </p:txBody>
      </p:sp>
    </p:spTree>
    <p:extLst>
      <p:ext uri="{BB962C8B-B14F-4D97-AF65-F5344CB8AC3E}">
        <p14:creationId xmlns:p14="http://schemas.microsoft.com/office/powerpoint/2010/main" val="408796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Кривые спроса и предложения</a:t>
            </a:r>
            <a:endParaRPr lang="ru-RU" dirty="0"/>
          </a:p>
        </p:txBody>
      </p:sp>
      <p:pic>
        <p:nvPicPr>
          <p:cNvPr id="5122" name="Picture 2" descr="C:\Users\Аня\Desktop\180px-Cross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7" y="2132856"/>
            <a:ext cx="4674829" cy="420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ня\Desktop\180px-Cross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4194775" cy="420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43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105</TotalTime>
  <Words>691</Words>
  <Application>Microsoft Office PowerPoint</Application>
  <PresentationFormat>Экран (4:3)</PresentationFormat>
  <Paragraphs>54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Неоклассическое направление экономической мысли</vt:lpstr>
      <vt:lpstr>Неоклассическая теория</vt:lpstr>
      <vt:lpstr>Маржиналистская революция</vt:lpstr>
      <vt:lpstr>Суть и особенности маржиналистской революции</vt:lpstr>
      <vt:lpstr>Презентация PowerPoint</vt:lpstr>
      <vt:lpstr>Кембриджская школа политической экономики</vt:lpstr>
      <vt:lpstr>Альфред Маршалл</vt:lpstr>
      <vt:lpstr>Презентация PowerPoint</vt:lpstr>
      <vt:lpstr>Кривые спроса и предложения</vt:lpstr>
      <vt:lpstr>«Ножницы» Маршалла</vt:lpstr>
      <vt:lpstr>Презентация PowerPoint</vt:lpstr>
      <vt:lpstr>Американская школа политической экономики</vt:lpstr>
      <vt:lpstr>Джон Бейтс Кларк</vt:lpstr>
      <vt:lpstr>Презентация PowerPoint</vt:lpstr>
      <vt:lpstr>Лозаннская школа политической экономии</vt:lpstr>
      <vt:lpstr>Леон Вальрас</vt:lpstr>
      <vt:lpstr>Презентация PowerPoint</vt:lpstr>
      <vt:lpstr>Презентация PowerPoint</vt:lpstr>
      <vt:lpstr>Презентация PowerPoint</vt:lpstr>
      <vt:lpstr>В самом общем виде эта модель может быть представлена в форме следующей схемы:</vt:lpstr>
      <vt:lpstr>Рыночная модель по Вальрасу</vt:lpstr>
      <vt:lpstr>Вильфредо Парето</vt:lpstr>
      <vt:lpstr>Презентация PowerPoint</vt:lpstr>
      <vt:lpstr>Закон Парето</vt:lpstr>
      <vt:lpstr>Кривая Парето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Неоклассическое направление экономической мысли</dc:title>
  <dc:creator>Аня</dc:creator>
  <cp:lastModifiedBy>Аня</cp:lastModifiedBy>
  <cp:revision>11</cp:revision>
  <dcterms:created xsi:type="dcterms:W3CDTF">2012-05-13T14:12:11Z</dcterms:created>
  <dcterms:modified xsi:type="dcterms:W3CDTF">2012-08-21T12:24:04Z</dcterms:modified>
</cp:coreProperties>
</file>