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4" r:id="rId19"/>
    <p:sldId id="28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50" autoAdjust="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B7FE6-FD63-493C-B5D2-861CEA6AF48D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EE995-20D2-4FF3-A428-6CAB56EED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E89CE-0E27-4DF2-B06F-FF0DBD622320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A7892-1809-4E39-A63C-0F249361F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24728-E245-4885-B875-63F696FD75F8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2E315-EFFC-4E0E-B18E-C48C394E5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F5656A-8BBB-494C-980F-7F2E3065FEDE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60C73B5-C982-4492-B8AF-4A6AB4E42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DEB80-741D-4DFD-9CE6-282EE0FA8E7F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02C65-3E73-4B80-A551-1EFE1D264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16B11-6D7F-47CF-9C59-4B5A18A9B8EC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78025-7076-4215-8548-5FB1E7791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138D3-A4B1-496B-B07E-5D699C40229B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74E7B-3439-4DF0-840C-877708FC3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C86291E-4395-4CDA-BF88-77AC1A525697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74E43CF-87C2-49CC-AA24-2AA04A1F9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94E56-DAC9-4E11-9C66-2245AE719561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DA899-F715-4B66-B2DA-B8D2FC487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808361-7AAD-4E0E-A5B1-35DFDC3CFC04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ABC1B72-6B45-4306-9DD9-3F3C5571C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616E1EC-F0E8-4B8C-B921-4DDBE3C4E90E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7D61F1-5AB9-41E1-8169-AB6F858FE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56DE89-2CCC-4C8D-97D6-90A9A1927006}" type="datetimeFigureOut">
              <a:rPr lang="ru-RU"/>
              <a:pPr>
                <a:defRPr/>
              </a:pPr>
              <a:t>10.03.2011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A1E233-B4FC-454D-95CD-53FF5928E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6"/>
          <p:cNvSpPr>
            <a:spLocks noGrp="1"/>
          </p:cNvSpPr>
          <p:nvPr>
            <p:ph type="ctrTitle" idx="4294967295"/>
          </p:nvPr>
        </p:nvSpPr>
        <p:spPr bwMode="auto">
          <a:xfrm>
            <a:off x="684213" y="1052513"/>
            <a:ext cx="7772400" cy="1470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7300" b="1" cap="none" smtClean="0">
                <a:solidFill>
                  <a:schemeClr val="tx1"/>
                </a:solidFill>
                <a:latin typeface="Algerian" pitchFamily="82" charset="0"/>
              </a:rPr>
              <a:t>Stray Animals</a:t>
            </a:r>
            <a:r>
              <a:rPr lang="en-US" sz="4900" b="1" cap="none" smtClean="0">
                <a:solidFill>
                  <a:schemeClr val="tx1"/>
                </a:solidFill>
              </a:rPr>
              <a:t/>
            </a:r>
            <a:br>
              <a:rPr lang="en-US" sz="4900" b="1" cap="none" smtClean="0">
                <a:solidFill>
                  <a:schemeClr val="tx1"/>
                </a:solidFill>
              </a:rPr>
            </a:br>
            <a:r>
              <a:rPr lang="en-US" sz="2600" b="1" cap="none" smtClean="0">
                <a:solidFill>
                  <a:schemeClr val="tx1"/>
                </a:solidFill>
              </a:rPr>
              <a:t>The Research Project</a:t>
            </a:r>
            <a:endParaRPr lang="ru-RU" sz="2600" b="1" cap="none" smtClean="0">
              <a:solidFill>
                <a:schemeClr val="tx1"/>
              </a:solidFill>
            </a:endParaRPr>
          </a:p>
        </p:txBody>
      </p:sp>
      <p:sp>
        <p:nvSpPr>
          <p:cNvPr id="13314" name="Rectangle 7"/>
          <p:cNvSpPr>
            <a:spLocks noGrp="1"/>
          </p:cNvSpPr>
          <p:nvPr>
            <p:ph type="subTitle" idx="4294967295"/>
          </p:nvPr>
        </p:nvSpPr>
        <p:spPr>
          <a:xfrm>
            <a:off x="5219700" y="4005263"/>
            <a:ext cx="3663950" cy="19685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smtClean="0"/>
              <a:t>Performer</a:t>
            </a:r>
            <a:r>
              <a:rPr lang="ru-RU" sz="1800" b="1" smtClean="0"/>
              <a:t>: </a:t>
            </a:r>
            <a:endParaRPr lang="ru-RU" sz="1800" smtClean="0"/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smtClean="0"/>
              <a:t>Maltseva Natasha</a:t>
            </a:r>
            <a:endParaRPr lang="ru-RU" sz="1800" smtClean="0"/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smtClean="0"/>
              <a:t>Pupil of the 6</a:t>
            </a:r>
            <a:r>
              <a:rPr lang="en-US" sz="1800" baseline="30000" smtClean="0"/>
              <a:t>th</a:t>
            </a:r>
            <a:r>
              <a:rPr lang="en-US" sz="1800" smtClean="0"/>
              <a:t> form</a:t>
            </a:r>
            <a:r>
              <a:rPr lang="ru-RU" sz="1800" smtClean="0"/>
              <a:t>, 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smtClean="0"/>
              <a:t>Gymnasium # 99</a:t>
            </a:r>
            <a:endParaRPr lang="ru-RU" sz="1800" b="1" smtClean="0"/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smtClean="0">
                <a:latin typeface="Times New Roman" pitchFamily="18" charset="0"/>
              </a:rPr>
              <a:t>Research Supervisor</a:t>
            </a:r>
            <a:r>
              <a:rPr lang="ru-RU" sz="1800" b="1" smtClean="0"/>
              <a:t>:</a:t>
            </a:r>
            <a:endParaRPr lang="ru-RU" sz="1800" smtClean="0"/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smtClean="0"/>
              <a:t>Solovyeva Anna Sergeevna</a:t>
            </a:r>
            <a:r>
              <a:rPr lang="ru-RU" sz="1800" smtClean="0"/>
              <a:t> 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(</a:t>
            </a:r>
            <a:r>
              <a:rPr lang="en-US" sz="1800" smtClean="0"/>
              <a:t>English teacher</a:t>
            </a:r>
            <a:r>
              <a:rPr lang="ru-RU" sz="1800" smtClean="0"/>
              <a:t>)</a:t>
            </a:r>
            <a:endParaRPr lang="en-US" sz="1800" smtClean="0"/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smtClean="0"/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smtClean="0"/>
          </a:p>
        </p:txBody>
      </p:sp>
      <p:pic>
        <p:nvPicPr>
          <p:cNvPr id="13315" name="Picture 8" descr="e9b12_adespot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924175"/>
            <a:ext cx="25241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9"/>
          <p:cNvSpPr>
            <a:spLocks noChangeArrowheads="1"/>
          </p:cNvSpPr>
          <p:nvPr/>
        </p:nvSpPr>
        <p:spPr bwMode="auto">
          <a:xfrm>
            <a:off x="3635375" y="6308725"/>
            <a:ext cx="224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Yekaterinburg</a:t>
            </a:r>
            <a:r>
              <a:rPr lang="ru-RU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684213" y="1052513"/>
          <a:ext cx="7561262" cy="4949825"/>
        </p:xfrm>
        <a:graphic>
          <a:graphicData uri="http://schemas.openxmlformats.org/presentationml/2006/ole">
            <p:oleObj spid="_x0000_s43012" name="Диаграмма" r:id="rId3" imgW="6309360" imgH="4130040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323850" y="188913"/>
          <a:ext cx="8424863" cy="5565775"/>
        </p:xfrm>
        <a:graphic>
          <a:graphicData uri="http://schemas.openxmlformats.org/presentationml/2006/ole">
            <p:oleObj spid="_x0000_s44036" name="Диаграмма" r:id="rId3" imgW="6370320" imgH="4213860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684213" y="765175"/>
          <a:ext cx="8027987" cy="5616575"/>
        </p:xfrm>
        <a:graphic>
          <a:graphicData uri="http://schemas.openxmlformats.org/presentationml/2006/ole">
            <p:oleObj spid="_x0000_s45060" name="Диаграмма" r:id="rId3" imgW="6372224" imgH="4200436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539750" y="836613"/>
          <a:ext cx="7993063" cy="5545137"/>
        </p:xfrm>
        <a:graphic>
          <a:graphicData uri="http://schemas.openxmlformats.org/presentationml/2006/ole">
            <p:oleObj spid="_x0000_s46084" name="Диаграмма" r:id="rId3" imgW="6286383" imgH="4171823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260350"/>
            <a:ext cx="7467600" cy="633413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200" b="1" cap="none" smtClean="0">
                <a:solidFill>
                  <a:schemeClr val="tx1"/>
                </a:solidFill>
              </a:rPr>
              <a:t>Conclusion</a:t>
            </a:r>
            <a:endParaRPr lang="ru-RU" sz="3200" b="1" cap="none" smtClean="0">
              <a:solidFill>
                <a:schemeClr val="tx1"/>
              </a:solidFill>
            </a:endParaRPr>
          </a:p>
        </p:txBody>
      </p:sp>
      <p:sp>
        <p:nvSpPr>
          <p:cNvPr id="4710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/>
            <a:r>
              <a:rPr lang="en-US" b="1" smtClean="0"/>
              <a:t>The plight of strays is one of the most visible animal welfare problems in the world today. Dogs are one of the most affected animals - of the estimated 500 million dogs in the world, approximately 75% are strays.</a:t>
            </a:r>
            <a:endParaRPr lang="ru-RU" b="1" smtClean="0"/>
          </a:p>
        </p:txBody>
      </p:sp>
      <p:pic>
        <p:nvPicPr>
          <p:cNvPr id="47107" name="Picture 5" descr="ANd9GcRe8P86jxCQK1n1qCE4dWFpfSbJXyHI1eGdoEsfEzHwIplMhZgPU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221163"/>
            <a:ext cx="29527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7" descr="ANd9GcTkttgVaUsiQeTbcLy-9jho3BaET7hrkrFs9e0ahOQ-cDMWCbfUf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933825"/>
            <a:ext cx="2547938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cap="none" smtClean="0"/>
          </a:p>
        </p:txBody>
      </p:sp>
      <p:sp>
        <p:nvSpPr>
          <p:cNvPr id="48130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908050"/>
            <a:ext cx="7467600" cy="5594350"/>
          </a:xfrm>
        </p:spPr>
        <p:txBody>
          <a:bodyPr/>
          <a:lstStyle/>
          <a:p>
            <a:pPr eaLnBrk="1" hangingPunct="1"/>
            <a:r>
              <a:rPr lang="en-US" b="1" smtClean="0"/>
              <a:t>Sometimes because the lack of food the animals attack people. </a:t>
            </a:r>
          </a:p>
          <a:p>
            <a:pPr eaLnBrk="1" hangingPunct="1"/>
            <a:r>
              <a:rPr lang="en-US" b="1" smtClean="0"/>
              <a:t>There should be more nursery gardens for animals in our country.</a:t>
            </a:r>
          </a:p>
          <a:p>
            <a:pPr eaLnBrk="1" hangingPunct="1"/>
            <a:r>
              <a:rPr lang="en-US" b="1" smtClean="0"/>
              <a:t>People must be better and if they can, they should take animals in their homes.</a:t>
            </a:r>
            <a:r>
              <a:rPr lang="en-US" smtClean="0"/>
              <a:t> </a:t>
            </a:r>
          </a:p>
        </p:txBody>
      </p:sp>
      <p:pic>
        <p:nvPicPr>
          <p:cNvPr id="48131" name="Picture 5" descr="ANd9GcQkd_Be3I6jERsMz2ascMSOxC36NR2Vab6TbzSgvfS4SiymVh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4005263"/>
            <a:ext cx="3097213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cap="none" smtClean="0"/>
          </a:p>
        </p:txBody>
      </p:sp>
      <p:sp>
        <p:nvSpPr>
          <p:cNvPr id="49154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836613"/>
            <a:ext cx="7467600" cy="5637212"/>
          </a:xfrm>
        </p:spPr>
        <p:txBody>
          <a:bodyPr/>
          <a:lstStyle/>
          <a:p>
            <a:pPr eaLnBrk="1" hangingPunct="1"/>
            <a:r>
              <a:rPr lang="en-US" b="1" smtClean="0"/>
              <a:t>We must work to avoid disorder and troubles connected with stray animals. </a:t>
            </a:r>
          </a:p>
          <a:p>
            <a:pPr eaLnBrk="1" hangingPunct="1"/>
            <a:r>
              <a:rPr lang="en-US" b="1" smtClean="0"/>
              <a:t>People should be educated about responsible pet ownership: dog identification, vaccination and neutering means fewer animals will end up on the street.</a:t>
            </a:r>
            <a:endParaRPr lang="ru-RU" b="1" smtClean="0"/>
          </a:p>
          <a:p>
            <a:pPr eaLnBrk="1" hangingPunct="1">
              <a:buFont typeface="Wingdings" pitchFamily="2" charset="2"/>
              <a:buNone/>
            </a:pPr>
            <a:endParaRPr lang="ru-RU" b="1" smtClean="0"/>
          </a:p>
        </p:txBody>
      </p:sp>
      <p:pic>
        <p:nvPicPr>
          <p:cNvPr id="49155" name="Picture 5" descr="ANd9GcQdGsvuACxaQg7ElKVaEy5sIw9CcoJ0yqluhTKVgXOzciC7x0DM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789363"/>
            <a:ext cx="27368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3"/>
          <p:cNvSpPr>
            <a:spLocks noGrp="1"/>
          </p:cNvSpPr>
          <p:nvPr>
            <p:ph type="body" idx="4294967295"/>
          </p:nvPr>
        </p:nvSpPr>
        <p:spPr>
          <a:xfrm>
            <a:off x="0" y="981075"/>
            <a:ext cx="7467600" cy="4873625"/>
          </a:xfrm>
        </p:spPr>
        <p:txBody>
          <a:bodyPr/>
          <a:lstStyle/>
          <a:p>
            <a:pPr algn="ctr" eaLnBrk="1" hangingPunct="1"/>
            <a:r>
              <a:rPr lang="en-US" sz="3200" b="1" smtClean="0"/>
              <a:t>We must help stray animals. Some people feed up stray animals but it’s not enough: they need habitation, good food and care. 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3200" b="1" smtClean="0"/>
          </a:p>
        </p:txBody>
      </p:sp>
      <p:pic>
        <p:nvPicPr>
          <p:cNvPr id="50178" name="Picture 5" descr="ANd9GcSw26pOG2ITYhGDxM0QEHkV6B6hW_bfbgqZDwIfZIU8oM3o85oOm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789363"/>
            <a:ext cx="3240087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7" descr="ANd9GcTU9nkb3dSf4Qd8fppZZOAeiKFEPnV8l4y6qeLhJwWjFV9rPLg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13100"/>
            <a:ext cx="359886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WordArt 5"/>
          <p:cNvSpPr>
            <a:spLocks noChangeArrowheads="1" noChangeShapeType="1" noTextEdit="1"/>
          </p:cNvSpPr>
          <p:nvPr/>
        </p:nvSpPr>
        <p:spPr bwMode="auto">
          <a:xfrm>
            <a:off x="0" y="908050"/>
            <a:ext cx="7524750" cy="36734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Be better and love animals!</a:t>
            </a:r>
          </a:p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May be just you can make our world better!</a:t>
            </a:r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51202" name="Picture 7" descr="ANd9GcRSi2RjouzfmQjjNqzjEaOhMwuJ5NlsCBilBDBYiMgl6VTnyxKM6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3860800"/>
            <a:ext cx="3168650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3"/>
          <p:cNvSpPr>
            <a:spLocks noGrp="1"/>
          </p:cNvSpPr>
          <p:nvPr>
            <p:ph type="body" idx="4294967295"/>
          </p:nvPr>
        </p:nvSpPr>
        <p:spPr>
          <a:xfrm>
            <a:off x="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52226" name="WordArt 5"/>
          <p:cNvSpPr>
            <a:spLocks noChangeArrowheads="1" noChangeShapeType="1" noTextEdit="1"/>
          </p:cNvSpPr>
          <p:nvPr/>
        </p:nvSpPr>
        <p:spPr bwMode="auto">
          <a:xfrm>
            <a:off x="971550" y="1125538"/>
            <a:ext cx="7345363" cy="3527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Thanks for your attention!</a:t>
            </a:r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52227" name="Picture 7" descr="ANd9GcTAYp6hqHzvxyGi2zRbFHbVQ9V-IEyAHa1M-dqDOqEVe4iUGB0Y1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4365625"/>
            <a:ext cx="3529012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cap="none" smtClean="0"/>
          </a:p>
        </p:txBody>
      </p:sp>
      <p:sp>
        <p:nvSpPr>
          <p:cNvPr id="14338" name="Rectangle 8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/>
            <a:r>
              <a:rPr lang="en-US" sz="3600" b="1" smtClean="0"/>
              <a:t> Many people love animals. </a:t>
            </a:r>
            <a:endParaRPr lang="ru-RU" sz="3600" b="1" smtClean="0"/>
          </a:p>
          <a:p>
            <a:pPr algn="ctr" eaLnBrk="1" hangingPunct="1"/>
            <a:r>
              <a:rPr lang="en-US" sz="3600" b="1" smtClean="0"/>
              <a:t> Some of them have got more than three pets. </a:t>
            </a:r>
            <a:endParaRPr lang="ru-RU" sz="3600" b="1" smtClean="0"/>
          </a:p>
        </p:txBody>
      </p:sp>
      <p:pic>
        <p:nvPicPr>
          <p:cNvPr id="14339" name="Picture 10" descr="ANd9GcQ3kzpd4Ik1KlFZg_vhI8sKn8RaWqYw_zipy_Y7755kbmtrJee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860800"/>
            <a:ext cx="30956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2" descr="ANd9GcRpRxMpDmNg6w12B8KDzyWMH_FrkARPW16j7X2xJCMUinDrsf5ga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644900"/>
            <a:ext cx="23812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cap="none" smtClean="0"/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But nobody begins to think of all that thousands of stray animals live in the streets. They have got nothing to eat; they have no shelter and of course an affectionate master. </a:t>
            </a:r>
            <a:endParaRPr lang="ru-RU" sz="2800" b="1" smtClean="0"/>
          </a:p>
          <a:p>
            <a:pPr eaLnBrk="1" hangingPunct="1">
              <a:buFont typeface="Wingdings" pitchFamily="2" charset="2"/>
              <a:buNone/>
            </a:pPr>
            <a:endParaRPr lang="ru-RU" sz="2800" b="1" smtClean="0"/>
          </a:p>
          <a:p>
            <a:pPr eaLnBrk="1" hangingPunct="1"/>
            <a:endParaRPr lang="ru-RU" smtClean="0"/>
          </a:p>
        </p:txBody>
      </p:sp>
      <p:pic>
        <p:nvPicPr>
          <p:cNvPr id="15363" name="Picture 5" descr="ANd9GcT5mZhnGVWwzKhzEbR35ucWMZMDmuprgAVjI4zgN45_DGcZjBNL3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005263"/>
            <a:ext cx="285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ANd9GcQgANZicQeYMIl-eXOa2qqvPkHEwsozXfjP5FY2pOumBZ6UYkm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357563"/>
            <a:ext cx="2590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ANd9GcTF6jiWfvSq8XPFJedz7sRGNndfFoCFWGgMryMWfHfBj2GLku3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4724400"/>
            <a:ext cx="23812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/>
          </p:cNvSpPr>
          <p:nvPr>
            <p:ph type="body" idx="4294967295"/>
          </p:nvPr>
        </p:nvSpPr>
        <p:spPr>
          <a:xfrm>
            <a:off x="0" y="765175"/>
            <a:ext cx="7467600" cy="4873625"/>
          </a:xfrm>
        </p:spPr>
        <p:txBody>
          <a:bodyPr/>
          <a:lstStyle/>
          <a:p>
            <a:pPr eaLnBrk="1" hangingPunct="1"/>
            <a:r>
              <a:rPr lang="en-US" sz="2800" b="1" smtClean="0"/>
              <a:t>People should help stray cats and dogs by feeding, taking home such animals. </a:t>
            </a:r>
            <a:endParaRPr lang="ru-RU" sz="2800" b="1" smtClean="0"/>
          </a:p>
          <a:p>
            <a:pPr eaLnBrk="1" hangingPunct="1"/>
            <a:r>
              <a:rPr lang="en-US" sz="2800" b="1" smtClean="0"/>
              <a:t>People shouldn’t “throw away” their pets into the streets. </a:t>
            </a:r>
            <a:endParaRPr lang="ru-RU" sz="2800" b="1" smtClean="0"/>
          </a:p>
          <a:p>
            <a:pPr eaLnBrk="1" hangingPunct="1"/>
            <a:r>
              <a:rPr lang="en-US" sz="2800" b="1" smtClean="0"/>
              <a:t>Abandoned and offended animal can have a grievance against people. </a:t>
            </a:r>
            <a:endParaRPr lang="ru-RU" sz="2800" b="1" smtClean="0"/>
          </a:p>
        </p:txBody>
      </p:sp>
      <p:pic>
        <p:nvPicPr>
          <p:cNvPr id="16386" name="Picture 5" descr="ANd9GcRcczW07knywgwQS_6hNZeFKhremKpsNoXKoJ2UXiiCaz6Oyou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292600"/>
            <a:ext cx="25908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7" descr="ANd9GcTBpqESuQUTAD9wVxQL2TirQ80zAzEIwkdB_AQn82pdEWEfibT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4221163"/>
            <a:ext cx="25431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cap="none" smtClean="0"/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349500"/>
            <a:ext cx="7467600" cy="4124325"/>
          </a:xfrm>
        </p:spPr>
        <p:txBody>
          <a:bodyPr/>
          <a:lstStyle/>
          <a:p>
            <a:pPr eaLnBrk="1" hangingPunct="1"/>
            <a:r>
              <a:rPr lang="en-US" b="1" i="1" smtClean="0"/>
              <a:t>The aim of our project</a:t>
            </a:r>
            <a:r>
              <a:rPr lang="en-US" b="1" smtClean="0"/>
              <a:t>:</a:t>
            </a:r>
            <a:r>
              <a:rPr lang="en-US" smtClean="0"/>
              <a:t> to find reasons of stray animals’ advent in the streets. </a:t>
            </a:r>
            <a:endParaRPr lang="en-US" b="1" i="1" smtClean="0"/>
          </a:p>
          <a:p>
            <a:pPr eaLnBrk="1" hangingPunct="1"/>
            <a:r>
              <a:rPr lang="en-US" b="1" i="1" smtClean="0"/>
              <a:t>The problem of the project:</a:t>
            </a:r>
            <a:r>
              <a:rPr lang="en-US" smtClean="0"/>
              <a:t> there is deficit of animals’ nursery gardens. Stray animals’ incidents of aggression and attack on people. </a:t>
            </a:r>
            <a:endParaRPr lang="en-US" b="1" i="1" smtClean="0"/>
          </a:p>
          <a:p>
            <a:pPr eaLnBrk="1" hangingPunct="1"/>
            <a:r>
              <a:rPr lang="en-US" b="1" i="1" smtClean="0"/>
              <a:t>The topic of the project:</a:t>
            </a:r>
            <a:r>
              <a:rPr lang="en-US" smtClean="0"/>
              <a:t> stray animals in different countries.</a:t>
            </a:r>
            <a:endParaRPr lang="ru-RU" b="1" i="1" smtClean="0"/>
          </a:p>
          <a:p>
            <a:pPr eaLnBrk="1" hangingPunct="1"/>
            <a:r>
              <a:rPr lang="ru-RU" b="1" i="1" smtClean="0"/>
              <a:t>The object of the project:</a:t>
            </a:r>
            <a:r>
              <a:rPr lang="ru-RU" smtClean="0"/>
              <a:t> stray animals.</a:t>
            </a:r>
          </a:p>
        </p:txBody>
      </p:sp>
      <p:pic>
        <p:nvPicPr>
          <p:cNvPr id="17411" name="Picture 5" descr="ANd9GcSbnQTwU-EC_p7IkKldlqWb9CDTmvLHkHsfyELWNlXGXRM-7euaW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26035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cap="none" smtClean="0"/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420938"/>
            <a:ext cx="7467600" cy="4052887"/>
          </a:xfrm>
        </p:spPr>
        <p:txBody>
          <a:bodyPr/>
          <a:lstStyle/>
          <a:p>
            <a:pPr eaLnBrk="1" hangingPunct="1"/>
            <a:r>
              <a:rPr lang="ru-RU" b="1" i="1" smtClean="0"/>
              <a:t>The subject of the project:</a:t>
            </a:r>
            <a:r>
              <a:rPr lang="ru-RU" smtClean="0"/>
              <a:t> stray animals’ protection.</a:t>
            </a:r>
            <a:endParaRPr lang="ru-RU" b="1" i="1" smtClean="0"/>
          </a:p>
          <a:p>
            <a:pPr eaLnBrk="1" hangingPunct="1"/>
            <a:r>
              <a:rPr lang="ru-RU" b="1" i="1" smtClean="0"/>
              <a:t>The hypothesis of the project:</a:t>
            </a:r>
            <a:r>
              <a:rPr lang="ru-RU" smtClean="0"/>
              <a:t> “Is it possible to decrease the number of stray animals in the streets?”</a:t>
            </a:r>
            <a:endParaRPr lang="ru-RU" b="1" i="1" smtClean="0"/>
          </a:p>
          <a:p>
            <a:pPr eaLnBrk="1" hangingPunct="1"/>
            <a:r>
              <a:rPr lang="ru-RU" b="1" i="1" smtClean="0"/>
              <a:t>The tasks:</a:t>
            </a:r>
            <a:r>
              <a:rPr lang="ru-RU" smtClean="0"/>
              <a:t> to find out how people behave to stray animals.</a:t>
            </a:r>
          </a:p>
        </p:txBody>
      </p:sp>
      <p:pic>
        <p:nvPicPr>
          <p:cNvPr id="18435" name="Picture 5" descr="ANd9GcQegJXIr-Dzh-vTOoqofu7VnJ1_ReB_6fNZBRdXG54HtCynDKCuT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4868863"/>
            <a:ext cx="25431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 descr="ANd9GcTv-N4nopUEmDD858KQbp2jOWMt6oVE4Omax02LcA1ghyzsWFf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260350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9" descr="ANd9GcTzn7Sar0zrfkQ9kmM-dYRPIcbfNLwGTqpvIt_EkjojNTmUBRz7c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260350"/>
            <a:ext cx="14192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cap="none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z="4000" b="1" i="1" smtClean="0"/>
              <a:t> Methods: </a:t>
            </a:r>
            <a:endParaRPr lang="ru-RU" sz="4000" b="1" smtClean="0"/>
          </a:p>
          <a:p>
            <a:pPr eaLnBrk="1" hangingPunct="1">
              <a:buFont typeface="Wingdings" pitchFamily="2" charset="2"/>
              <a:buNone/>
            </a:pPr>
            <a:r>
              <a:rPr lang="ru-RU" sz="4000" smtClean="0"/>
              <a:t>- analitical;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000" smtClean="0"/>
              <a:t>- theoretical;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000" smtClean="0"/>
              <a:t>- practical;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000" smtClean="0"/>
              <a:t>- questionnaire.</a:t>
            </a:r>
          </a:p>
        </p:txBody>
      </p:sp>
      <p:pic>
        <p:nvPicPr>
          <p:cNvPr id="19459" name="Picture 9" descr="ANd9GcRnJKKBETfoX0kSbXoodPBTzGlF91a6lVsX4NiA0ufDEOiJiAz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989138"/>
            <a:ext cx="3167063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cap="none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/>
            <a:r>
              <a:rPr lang="en-US" sz="3200" b="1" smtClean="0"/>
              <a:t>The problem of stray animals in the streets is certainly something which is often discussed in today’s world. Statistically an animal is lost every 30 seconds. </a:t>
            </a:r>
            <a:endParaRPr lang="ru-RU" sz="3200" b="1" smtClean="0"/>
          </a:p>
        </p:txBody>
      </p:sp>
      <p:pic>
        <p:nvPicPr>
          <p:cNvPr id="20483" name="Picture 5" descr="ANd9GcQQ8EEQ1eGyBlojL167z0uJ6pqoyCD1XO6W59JLqTzy1FB-pqs-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4149725"/>
            <a:ext cx="1828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7467600" cy="5619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b="1" cap="none" smtClean="0">
                <a:solidFill>
                  <a:schemeClr val="tx1"/>
                </a:solidFill>
              </a:rPr>
              <a:t>Questionnaire survey</a:t>
            </a:r>
            <a:r>
              <a:rPr lang="ru-RU" cap="none" smtClean="0"/>
              <a:t> </a:t>
            </a:r>
          </a:p>
        </p:txBody>
      </p:sp>
      <p:sp>
        <p:nvSpPr>
          <p:cNvPr id="41992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125538"/>
            <a:ext cx="7467600" cy="4873625"/>
          </a:xfrm>
        </p:spPr>
        <p:txBody>
          <a:bodyPr/>
          <a:lstStyle/>
          <a:p>
            <a:pPr algn="ctr" eaLnBrk="1" hangingPunct="1"/>
            <a:r>
              <a:rPr lang="en-US" b="1" smtClean="0"/>
              <a:t>We have interviewed 150 pupils of our school. The answers were different.</a:t>
            </a:r>
            <a:endParaRPr lang="ru-RU" b="1" smtClean="0"/>
          </a:p>
          <a:p>
            <a:pPr algn="ctr" eaLnBrk="1" hangingPunct="1"/>
            <a:r>
              <a:rPr lang="en-US" b="1" smtClean="0"/>
              <a:t>In accordance with our questionnaire survey, people very much love animals. They have three or more pets, and all the pets are different.</a:t>
            </a:r>
            <a:r>
              <a:rPr lang="en-US" smtClean="0"/>
              <a:t> </a:t>
            </a:r>
            <a:endParaRPr lang="ru-RU" smtClean="0"/>
          </a:p>
        </p:txBody>
      </p:sp>
      <p:sp>
        <p:nvSpPr>
          <p:cNvPr id="41993" name="Rectangle 5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994" name="Rectangle 7"/>
          <p:cNvSpPr>
            <a:spLocks noChangeArrowheads="1"/>
          </p:cNvSpPr>
          <p:nvPr/>
        </p:nvSpPr>
        <p:spPr bwMode="auto">
          <a:xfrm>
            <a:off x="0" y="1271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990" name="Object 6"/>
          <p:cNvGraphicFramePr>
            <a:graphicFrameLocks noChangeAspect="1"/>
          </p:cNvGraphicFramePr>
          <p:nvPr/>
        </p:nvGraphicFramePr>
        <p:xfrm>
          <a:off x="1403350" y="3263900"/>
          <a:ext cx="6408738" cy="3594100"/>
        </p:xfrm>
        <a:graphic>
          <a:graphicData uri="http://schemas.openxmlformats.org/presentationml/2006/ole">
            <p:oleObj spid="_x0000_s41990" name="Диаграмма" r:id="rId3" imgW="6419734" imgH="4324336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182</TotalTime>
  <Words>390</Words>
  <Application>Microsoft Office PowerPoint</Application>
  <PresentationFormat>On-screen Show (4:3)</PresentationFormat>
  <Paragraphs>39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4" baseType="lpstr">
      <vt:lpstr>Arial</vt:lpstr>
      <vt:lpstr>Century Schoolbook</vt:lpstr>
      <vt:lpstr>Wingdings</vt:lpstr>
      <vt:lpstr>Wingdings 2</vt:lpstr>
      <vt:lpstr>Calibri</vt:lpstr>
      <vt:lpstr>Algerian</vt:lpstr>
      <vt:lpstr>Times New Roman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Диаграмма</vt:lpstr>
      <vt:lpstr>Stray Animals The Research Project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Questionnaire survey </vt:lpstr>
      <vt:lpstr>Слайд 10</vt:lpstr>
      <vt:lpstr>Слайд 11</vt:lpstr>
      <vt:lpstr>Слайд 12</vt:lpstr>
      <vt:lpstr>Слайд 13</vt:lpstr>
      <vt:lpstr>Conclusion</vt:lpstr>
      <vt:lpstr>Слайд 15</vt:lpstr>
      <vt:lpstr>Слайд 16</vt:lpstr>
      <vt:lpstr>Слайд 17</vt:lpstr>
      <vt:lpstr>Слайд 18</vt:lpstr>
      <vt:lpstr>Слайд 19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Мальцева</dc:creator>
  <cp:lastModifiedBy>Зайчик</cp:lastModifiedBy>
  <cp:revision>11</cp:revision>
  <dcterms:created xsi:type="dcterms:W3CDTF">2011-02-01T13:05:20Z</dcterms:created>
  <dcterms:modified xsi:type="dcterms:W3CDTF">2011-03-10T14:46:56Z</dcterms:modified>
</cp:coreProperties>
</file>