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notesMasterIdLst>
    <p:notesMasterId r:id="rId16"/>
  </p:notesMasterIdLst>
  <p:sldIdLst>
    <p:sldId id="256" r:id="rId2"/>
    <p:sldId id="259" r:id="rId3"/>
    <p:sldId id="260" r:id="rId4"/>
    <p:sldId id="267" r:id="rId5"/>
    <p:sldId id="261" r:id="rId6"/>
    <p:sldId id="262" r:id="rId7"/>
    <p:sldId id="263" r:id="rId8"/>
    <p:sldId id="258" r:id="rId9"/>
    <p:sldId id="264" r:id="rId10"/>
    <p:sldId id="257" r:id="rId11"/>
    <p:sldId id="265" r:id="rId12"/>
    <p:sldId id="266" r:id="rId13"/>
    <p:sldId id="268" r:id="rId14"/>
    <p:sldId id="269"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94784"/>
    <a:srgbClr val="ABAB2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57" autoAdjust="0"/>
    <p:restoredTop sz="94660"/>
  </p:normalViewPr>
  <p:slideViewPr>
    <p:cSldViewPr>
      <p:cViewPr>
        <p:scale>
          <a:sx n="100" d="100"/>
          <a:sy n="100" d="100"/>
        </p:scale>
        <p:origin x="-330" y="-174"/>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79F247A-2B22-4399-BE66-DC348A09363D}" type="datetimeFigureOut">
              <a:rPr lang="ru-RU" smtClean="0"/>
              <a:pPr/>
              <a:t>15.02.2012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4EFDAA1-C37B-4910-BF05-3265E8584731}" type="slidenum">
              <a:rPr lang="ru-RU" smtClean="0"/>
              <a:pPr/>
              <a:t>‹#›</a:t>
            </a:fld>
            <a:endParaRPr lang="ru-RU"/>
          </a:p>
        </p:txBody>
      </p:sp>
    </p:spTree>
    <p:extLst>
      <p:ext uri="{BB962C8B-B14F-4D97-AF65-F5344CB8AC3E}">
        <p14:creationId xmlns:p14="http://schemas.microsoft.com/office/powerpoint/2010/main" xmlns="" val="8195007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3F5B5298-84A7-42F6-BF6E-1B2F76FE3D78}" type="datetimeFigureOut">
              <a:rPr lang="ru-RU" smtClean="0"/>
              <a:pPr/>
              <a:t>15.02.2012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604AD31-5940-4836-BCE9-4537AF113CCB}" type="slidenum">
              <a:rPr lang="ru-RU" smtClean="0"/>
              <a:pPr/>
              <a:t>‹#›</a:t>
            </a:fld>
            <a:endParaRPr lang="ru-RU"/>
          </a:p>
        </p:txBody>
      </p:sp>
    </p:spTree>
    <p:extLst>
      <p:ext uri="{BB962C8B-B14F-4D97-AF65-F5344CB8AC3E}">
        <p14:creationId xmlns:p14="http://schemas.microsoft.com/office/powerpoint/2010/main" xmlns="" val="38239631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F5B5298-84A7-42F6-BF6E-1B2F76FE3D78}" type="datetimeFigureOut">
              <a:rPr lang="ru-RU" smtClean="0"/>
              <a:pPr/>
              <a:t>15.02.2012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604AD31-5940-4836-BCE9-4537AF113CCB}" type="slidenum">
              <a:rPr lang="ru-RU" smtClean="0"/>
              <a:pPr/>
              <a:t>‹#›</a:t>
            </a:fld>
            <a:endParaRPr lang="ru-RU"/>
          </a:p>
        </p:txBody>
      </p:sp>
    </p:spTree>
    <p:extLst>
      <p:ext uri="{BB962C8B-B14F-4D97-AF65-F5344CB8AC3E}">
        <p14:creationId xmlns:p14="http://schemas.microsoft.com/office/powerpoint/2010/main" xmlns="" val="18426892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F5B5298-84A7-42F6-BF6E-1B2F76FE3D78}" type="datetimeFigureOut">
              <a:rPr lang="ru-RU" smtClean="0"/>
              <a:pPr/>
              <a:t>15.02.2012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604AD31-5940-4836-BCE9-4537AF113CCB}" type="slidenum">
              <a:rPr lang="ru-RU" smtClean="0"/>
              <a:pPr/>
              <a:t>‹#›</a:t>
            </a:fld>
            <a:endParaRPr lang="ru-RU"/>
          </a:p>
        </p:txBody>
      </p:sp>
    </p:spTree>
    <p:extLst>
      <p:ext uri="{BB962C8B-B14F-4D97-AF65-F5344CB8AC3E}">
        <p14:creationId xmlns:p14="http://schemas.microsoft.com/office/powerpoint/2010/main" xmlns="" val="31177717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F5B5298-84A7-42F6-BF6E-1B2F76FE3D78}" type="datetimeFigureOut">
              <a:rPr lang="ru-RU" smtClean="0"/>
              <a:pPr/>
              <a:t>15.02.2012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604AD31-5940-4836-BCE9-4537AF113CCB}" type="slidenum">
              <a:rPr lang="ru-RU" smtClean="0"/>
              <a:pPr/>
              <a:t>‹#›</a:t>
            </a:fld>
            <a:endParaRPr lang="ru-RU"/>
          </a:p>
        </p:txBody>
      </p:sp>
    </p:spTree>
    <p:extLst>
      <p:ext uri="{BB962C8B-B14F-4D97-AF65-F5344CB8AC3E}">
        <p14:creationId xmlns:p14="http://schemas.microsoft.com/office/powerpoint/2010/main" xmlns="" val="11481165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3F5B5298-84A7-42F6-BF6E-1B2F76FE3D78}" type="datetimeFigureOut">
              <a:rPr lang="ru-RU" smtClean="0"/>
              <a:pPr/>
              <a:t>15.02.2012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604AD31-5940-4836-BCE9-4537AF113CCB}" type="slidenum">
              <a:rPr lang="ru-RU" smtClean="0"/>
              <a:pPr/>
              <a:t>‹#›</a:t>
            </a:fld>
            <a:endParaRPr lang="ru-RU"/>
          </a:p>
        </p:txBody>
      </p:sp>
    </p:spTree>
    <p:extLst>
      <p:ext uri="{BB962C8B-B14F-4D97-AF65-F5344CB8AC3E}">
        <p14:creationId xmlns:p14="http://schemas.microsoft.com/office/powerpoint/2010/main" xmlns="" val="22995786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3F5B5298-84A7-42F6-BF6E-1B2F76FE3D78}" type="datetimeFigureOut">
              <a:rPr lang="ru-RU" smtClean="0"/>
              <a:pPr/>
              <a:t>15.02.2012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604AD31-5940-4836-BCE9-4537AF113CCB}" type="slidenum">
              <a:rPr lang="ru-RU" smtClean="0"/>
              <a:pPr/>
              <a:t>‹#›</a:t>
            </a:fld>
            <a:endParaRPr lang="ru-RU"/>
          </a:p>
        </p:txBody>
      </p:sp>
    </p:spTree>
    <p:extLst>
      <p:ext uri="{BB962C8B-B14F-4D97-AF65-F5344CB8AC3E}">
        <p14:creationId xmlns:p14="http://schemas.microsoft.com/office/powerpoint/2010/main" xmlns="" val="22041166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3F5B5298-84A7-42F6-BF6E-1B2F76FE3D78}" type="datetimeFigureOut">
              <a:rPr lang="ru-RU" smtClean="0"/>
              <a:pPr/>
              <a:t>15.02.2012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0604AD31-5940-4836-BCE9-4537AF113CCB}" type="slidenum">
              <a:rPr lang="ru-RU" smtClean="0"/>
              <a:pPr/>
              <a:t>‹#›</a:t>
            </a:fld>
            <a:endParaRPr lang="ru-RU"/>
          </a:p>
        </p:txBody>
      </p:sp>
    </p:spTree>
    <p:extLst>
      <p:ext uri="{BB962C8B-B14F-4D97-AF65-F5344CB8AC3E}">
        <p14:creationId xmlns:p14="http://schemas.microsoft.com/office/powerpoint/2010/main" xmlns="" val="14396344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3F5B5298-84A7-42F6-BF6E-1B2F76FE3D78}" type="datetimeFigureOut">
              <a:rPr lang="ru-RU" smtClean="0"/>
              <a:pPr/>
              <a:t>15.02.2012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0604AD31-5940-4836-BCE9-4537AF113CCB}" type="slidenum">
              <a:rPr lang="ru-RU" smtClean="0"/>
              <a:pPr/>
              <a:t>‹#›</a:t>
            </a:fld>
            <a:endParaRPr lang="ru-RU"/>
          </a:p>
        </p:txBody>
      </p:sp>
    </p:spTree>
    <p:extLst>
      <p:ext uri="{BB962C8B-B14F-4D97-AF65-F5344CB8AC3E}">
        <p14:creationId xmlns:p14="http://schemas.microsoft.com/office/powerpoint/2010/main" xmlns="" val="29240766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F5B5298-84A7-42F6-BF6E-1B2F76FE3D78}" type="datetimeFigureOut">
              <a:rPr lang="ru-RU" smtClean="0"/>
              <a:pPr/>
              <a:t>15.02.2012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604AD31-5940-4836-BCE9-4537AF113CCB}" type="slidenum">
              <a:rPr lang="ru-RU" smtClean="0"/>
              <a:pPr/>
              <a:t>‹#›</a:t>
            </a:fld>
            <a:endParaRPr lang="ru-RU"/>
          </a:p>
        </p:txBody>
      </p:sp>
    </p:spTree>
    <p:extLst>
      <p:ext uri="{BB962C8B-B14F-4D97-AF65-F5344CB8AC3E}">
        <p14:creationId xmlns:p14="http://schemas.microsoft.com/office/powerpoint/2010/main" xmlns="" val="12592626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F5B5298-84A7-42F6-BF6E-1B2F76FE3D78}" type="datetimeFigureOut">
              <a:rPr lang="ru-RU" smtClean="0"/>
              <a:pPr/>
              <a:t>15.02.2012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604AD31-5940-4836-BCE9-4537AF113CCB}" type="slidenum">
              <a:rPr lang="ru-RU" smtClean="0"/>
              <a:pPr/>
              <a:t>‹#›</a:t>
            </a:fld>
            <a:endParaRPr lang="ru-RU"/>
          </a:p>
        </p:txBody>
      </p:sp>
    </p:spTree>
    <p:extLst>
      <p:ext uri="{BB962C8B-B14F-4D97-AF65-F5344CB8AC3E}">
        <p14:creationId xmlns:p14="http://schemas.microsoft.com/office/powerpoint/2010/main" xmlns="" val="17628888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F5B5298-84A7-42F6-BF6E-1B2F76FE3D78}" type="datetimeFigureOut">
              <a:rPr lang="ru-RU" smtClean="0"/>
              <a:pPr/>
              <a:t>15.02.2012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604AD31-5940-4836-BCE9-4537AF113CCB}" type="slidenum">
              <a:rPr lang="ru-RU" smtClean="0"/>
              <a:pPr/>
              <a:t>‹#›</a:t>
            </a:fld>
            <a:endParaRPr lang="ru-RU"/>
          </a:p>
        </p:txBody>
      </p:sp>
    </p:spTree>
    <p:extLst>
      <p:ext uri="{BB962C8B-B14F-4D97-AF65-F5344CB8AC3E}">
        <p14:creationId xmlns:p14="http://schemas.microsoft.com/office/powerpoint/2010/main" xmlns="" val="1726111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5B5298-84A7-42F6-BF6E-1B2F76FE3D78}" type="datetimeFigureOut">
              <a:rPr lang="ru-RU" smtClean="0"/>
              <a:pPr/>
              <a:t>15.02.2012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04AD31-5940-4836-BCE9-4537AF113CCB}" type="slidenum">
              <a:rPr lang="ru-RU" smtClean="0"/>
              <a:pPr/>
              <a:t>‹#›</a:t>
            </a:fld>
            <a:endParaRPr lang="ru-RU"/>
          </a:p>
        </p:txBody>
      </p:sp>
    </p:spTree>
    <p:extLst>
      <p:ext uri="{BB962C8B-B14F-4D97-AF65-F5344CB8AC3E}">
        <p14:creationId xmlns:p14="http://schemas.microsoft.com/office/powerpoint/2010/main" xmlns="" val="2808280554"/>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20.jpeg"/><Relationship Id="rId7" Type="http://schemas.openxmlformats.org/officeDocument/2006/relationships/slide" Target="slide8.xml"/><Relationship Id="rId2" Type="http://schemas.openxmlformats.org/officeDocument/2006/relationships/image" Target="../media/image19.jpeg"/><Relationship Id="rId1" Type="http://schemas.openxmlformats.org/officeDocument/2006/relationships/slideLayout" Target="../slideLayouts/slideLayout7.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 Id="rId6" Type="http://schemas.openxmlformats.org/officeDocument/2006/relationships/image" Target="../media/image18.jpeg"/><Relationship Id="rId5" Type="http://schemas.openxmlformats.org/officeDocument/2006/relationships/slide" Target="slide8.xml"/><Relationship Id="rId4" Type="http://schemas.openxmlformats.org/officeDocument/2006/relationships/image" Target="../media/image26.png"/></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slide" Target="slide8.xml"/><Relationship Id="rId1" Type="http://schemas.openxmlformats.org/officeDocument/2006/relationships/slideLayout" Target="../slideLayouts/slideLayout7.xml"/><Relationship Id="rId4" Type="http://schemas.openxmlformats.org/officeDocument/2006/relationships/image" Target="../media/image27.jpeg"/></Relationships>
</file>

<file path=ppt/slides/_rels/slide1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slide" Target="slide8.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slide" Target="slide9.xml"/><Relationship Id="rId13" Type="http://schemas.openxmlformats.org/officeDocument/2006/relationships/image" Target="../media/image14.jpeg"/><Relationship Id="rId3" Type="http://schemas.openxmlformats.org/officeDocument/2006/relationships/image" Target="../media/image9.jpeg"/><Relationship Id="rId7" Type="http://schemas.openxmlformats.org/officeDocument/2006/relationships/image" Target="../media/image11.jpeg"/><Relationship Id="rId12" Type="http://schemas.openxmlformats.org/officeDocument/2006/relationships/slide" Target="slide14.xml"/><Relationship Id="rId2" Type="http://schemas.openxmlformats.org/officeDocument/2006/relationships/slide" Target="slide10.xml"/><Relationship Id="rId1" Type="http://schemas.openxmlformats.org/officeDocument/2006/relationships/slideLayout" Target="../slideLayouts/slideLayout7.xml"/><Relationship Id="rId6" Type="http://schemas.openxmlformats.org/officeDocument/2006/relationships/slide" Target="slide11.xml"/><Relationship Id="rId11" Type="http://schemas.openxmlformats.org/officeDocument/2006/relationships/image" Target="../media/image13.jpeg"/><Relationship Id="rId5" Type="http://schemas.openxmlformats.org/officeDocument/2006/relationships/image" Target="../media/image10.jpeg"/><Relationship Id="rId10" Type="http://schemas.openxmlformats.org/officeDocument/2006/relationships/slide" Target="slide13.xml"/><Relationship Id="rId4" Type="http://schemas.openxmlformats.org/officeDocument/2006/relationships/slide" Target="slide12.xml"/><Relationship Id="rId9"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image" Target="../media/image18.jpeg"/><Relationship Id="rId5" Type="http://schemas.openxmlformats.org/officeDocument/2006/relationships/slide" Target="slide8.xml"/><Relationship Id="rId4" Type="http://schemas.openxmlformats.org/officeDocument/2006/relationships/image" Target="../media/image17.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692696"/>
            <a:ext cx="9198590" cy="4608512"/>
          </a:xfrm>
          <a:prstGeom prst="rect">
            <a:avLst/>
          </a:prstGeom>
        </p:spPr>
      </p:pic>
      <p:sp>
        <p:nvSpPr>
          <p:cNvPr id="2" name="Заголовок 1"/>
          <p:cNvSpPr>
            <a:spLocks noGrp="1"/>
          </p:cNvSpPr>
          <p:nvPr>
            <p:ph type="ctrTitle"/>
          </p:nvPr>
        </p:nvSpPr>
        <p:spPr>
          <a:xfrm>
            <a:off x="0" y="-315416"/>
            <a:ext cx="9144000" cy="1470025"/>
          </a:xfrm>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English in life nowadays</a:t>
            </a:r>
            <a:endParaRPr lang="ru-RU"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Подзаголовок 2"/>
          <p:cNvSpPr>
            <a:spLocks noGrp="1"/>
          </p:cNvSpPr>
          <p:nvPr>
            <p:ph type="subTitle" idx="1"/>
          </p:nvPr>
        </p:nvSpPr>
        <p:spPr>
          <a:xfrm>
            <a:off x="0" y="5157192"/>
            <a:ext cx="9198590" cy="1752600"/>
          </a:xfrm>
        </p:spPr>
        <p:txBody>
          <a:bodyPr>
            <a:noAutofit/>
          </a:bodyPr>
          <a:lstStyle/>
          <a:p>
            <a:r>
              <a:rPr lang="en-US"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In 1898, when Otto von Bismarck was an old man, a journalist asked him what he took to be the decisive factor in modern history. He answered, "The fact that the North Americans speak English."</a:t>
            </a:r>
            <a:endParaRPr lang="ru-RU" sz="2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extLst>
      <p:ext uri="{BB962C8B-B14F-4D97-AF65-F5344CB8AC3E}">
        <p14:creationId xmlns:p14="http://schemas.microsoft.com/office/powerpoint/2010/main" xmlns="" val="106509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19929"/>
            <a:ext cx="9180004" cy="6858000"/>
          </a:xfrm>
          <a:prstGeom prst="rect">
            <a:avLst/>
          </a:prstGeom>
          <a:effectLst>
            <a:glow rad="127000">
              <a:schemeClr val="accent1">
                <a:alpha val="9000"/>
              </a:schemeClr>
            </a:glow>
          </a:effectLst>
        </p:spPr>
      </p:pic>
      <p:sp>
        <p:nvSpPr>
          <p:cNvPr id="2" name="TextBox 1"/>
          <p:cNvSpPr txBox="1"/>
          <p:nvPr/>
        </p:nvSpPr>
        <p:spPr>
          <a:xfrm>
            <a:off x="0" y="0"/>
            <a:ext cx="9180004" cy="769441"/>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4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j-lt"/>
              </a:rPr>
              <a:t>The Internet</a:t>
            </a:r>
            <a:endParaRPr lang="ru-RU" sz="4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j-lt"/>
            </a:endParaRPr>
          </a:p>
        </p:txBody>
      </p:sp>
      <p:sp>
        <p:nvSpPr>
          <p:cNvPr id="4" name="TextBox 3"/>
          <p:cNvSpPr txBox="1"/>
          <p:nvPr/>
        </p:nvSpPr>
        <p:spPr>
          <a:xfrm>
            <a:off x="179512" y="899012"/>
            <a:ext cx="6048672" cy="156966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The Internet was basically an American development, and it naturally spread most rapidly among the other countries of the English-speaking world. </a:t>
            </a:r>
            <a:endParaRPr lang="ru-RU"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6" name="Рисунок 5"/>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444208" y="5301208"/>
            <a:ext cx="2395364" cy="1260718"/>
          </a:xfrm>
          <a:prstGeom prst="rect">
            <a:avLst/>
          </a:prstGeom>
          <a:ln>
            <a:noFill/>
          </a:ln>
          <a:effectLst>
            <a:glow rad="228600">
              <a:schemeClr val="accent4">
                <a:satMod val="175000"/>
                <a:alpha val="40000"/>
              </a:schemeClr>
            </a:glow>
            <a:softEdge rad="112500"/>
          </a:effectLst>
        </p:spPr>
      </p:pic>
      <p:pic>
        <p:nvPicPr>
          <p:cNvPr id="9" name="Рисунок 8"/>
          <p:cNvPicPr>
            <a:picLocks noChangeAspect="1"/>
          </p:cNvPicPr>
          <p:nvPr/>
        </p:nvPicPr>
        <p:blipFill rotWithShape="1">
          <a:blip r:embed="rId4" cstate="print">
            <a:extLst>
              <a:ext uri="{28A0092B-C50C-407E-A947-70E740481C1C}">
                <a14:useLocalDpi xmlns:a14="http://schemas.microsoft.com/office/drawing/2010/main" xmlns="" val="0"/>
              </a:ext>
            </a:extLst>
          </a:blip>
          <a:srcRect l="1766" t="7716" r="2668" b="8446"/>
          <a:stretch/>
        </p:blipFill>
        <p:spPr>
          <a:xfrm>
            <a:off x="6444208" y="572655"/>
            <a:ext cx="2330337" cy="1533236"/>
          </a:xfrm>
          <a:prstGeom prst="rect">
            <a:avLst/>
          </a:prstGeom>
          <a:ln>
            <a:noFill/>
          </a:ln>
          <a:effectLst>
            <a:glow rad="101600">
              <a:schemeClr val="accent4">
                <a:satMod val="175000"/>
                <a:alpha val="40000"/>
              </a:schemeClr>
            </a:glow>
            <a:softEdge rad="112500"/>
          </a:effectLst>
        </p:spPr>
      </p:pic>
      <p:sp>
        <p:nvSpPr>
          <p:cNvPr id="10" name="TextBox 9"/>
          <p:cNvSpPr txBox="1"/>
          <p:nvPr/>
        </p:nvSpPr>
        <p:spPr>
          <a:xfrm>
            <a:off x="396026" y="2947406"/>
            <a:ext cx="8453527" cy="1569660"/>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2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It is not surprisingly that the Web is dominated by English. Nowadays, about 85 percent of the text on the web pages is in English. There's </a:t>
            </a:r>
            <a:r>
              <a:rPr lang="en-US"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no question that the proportion of English will remain disproportionately high for some time to </a:t>
            </a:r>
            <a:r>
              <a:rPr lang="en-US" sz="2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come.</a:t>
            </a:r>
            <a:endParaRPr lang="ru-RU"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12" name="Рисунок 11"/>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467545" y="5301208"/>
            <a:ext cx="1939741" cy="1291730"/>
          </a:xfrm>
          <a:prstGeom prst="rect">
            <a:avLst/>
          </a:prstGeom>
          <a:ln>
            <a:noFill/>
          </a:ln>
          <a:effectLst>
            <a:glow rad="228600">
              <a:schemeClr val="accent4">
                <a:satMod val="175000"/>
                <a:alpha val="40000"/>
              </a:schemeClr>
            </a:glow>
            <a:softEdge rad="112500"/>
          </a:effectLst>
        </p:spPr>
      </p:pic>
      <p:pic>
        <p:nvPicPr>
          <p:cNvPr id="13" name="Рисунок 12"/>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3419872" y="5361790"/>
            <a:ext cx="2088232" cy="1212383"/>
          </a:xfrm>
          <a:prstGeom prst="rect">
            <a:avLst/>
          </a:prstGeom>
          <a:ln>
            <a:noFill/>
          </a:ln>
          <a:effectLst>
            <a:glow rad="228600">
              <a:schemeClr val="accent4">
                <a:satMod val="175000"/>
                <a:alpha val="40000"/>
              </a:schemeClr>
            </a:glow>
            <a:softEdge rad="112500"/>
          </a:effectLst>
        </p:spPr>
      </p:pic>
      <p:pic>
        <p:nvPicPr>
          <p:cNvPr id="14" name="Рисунок 13">
            <a:hlinkClick r:id="rId7" action="ppaction://hlinksldjump"/>
          </p:cNvPr>
          <p:cNvPicPr>
            <a:picLocks noChangeAspect="1"/>
          </p:cNvPicPr>
          <p:nvPr/>
        </p:nvPicPr>
        <p:blipFill rotWithShape="1">
          <a:blip r:embed="rId8" cstate="print">
            <a:extLst>
              <a:ext uri="{28A0092B-C50C-407E-A947-70E740481C1C}">
                <a14:useLocalDpi xmlns:a14="http://schemas.microsoft.com/office/drawing/2010/main" xmlns="" val="0"/>
              </a:ext>
            </a:extLst>
          </a:blip>
          <a:srcRect l="9992" t="8324" r="9453" b="13883"/>
          <a:stretch/>
        </p:blipFill>
        <p:spPr>
          <a:xfrm>
            <a:off x="196074" y="74762"/>
            <a:ext cx="917872" cy="925786"/>
          </a:xfrm>
          <a:prstGeom prst="ellipse">
            <a:avLst/>
          </a:prstGeom>
          <a:effectLst>
            <a:glow rad="139700">
              <a:schemeClr val="accent4">
                <a:satMod val="175000"/>
                <a:alpha val="40000"/>
              </a:schemeClr>
            </a:glow>
          </a:effectLst>
        </p:spPr>
      </p:pic>
    </p:spTree>
    <p:extLst>
      <p:ext uri="{BB962C8B-B14F-4D97-AF65-F5344CB8AC3E}">
        <p14:creationId xmlns:p14="http://schemas.microsoft.com/office/powerpoint/2010/main" xmlns="" val="1282894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Effect transition="in" filter="fade">
                                      <p:cBhvr>
                                        <p:cTn id="13" dur="500"/>
                                        <p:tgtEl>
                                          <p:spTgt spid="4"/>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down)">
                                      <p:cBhvr>
                                        <p:cTn id="17" dur="500"/>
                                        <p:tgtEl>
                                          <p:spTgt spid="9"/>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500" fill="hold"/>
                                        <p:tgtEl>
                                          <p:spTgt spid="10"/>
                                        </p:tgtEl>
                                        <p:attrNameLst>
                                          <p:attrName>ppt_w</p:attrName>
                                        </p:attrNameLst>
                                      </p:cBhvr>
                                      <p:tavLst>
                                        <p:tav tm="0">
                                          <p:val>
                                            <p:fltVal val="0"/>
                                          </p:val>
                                        </p:tav>
                                        <p:tav tm="100000">
                                          <p:val>
                                            <p:strVal val="#ppt_w"/>
                                          </p:val>
                                        </p:tav>
                                      </p:tavLst>
                                    </p:anim>
                                    <p:anim calcmode="lin" valueType="num">
                                      <p:cBhvr>
                                        <p:cTn id="22" dur="500" fill="hold"/>
                                        <p:tgtEl>
                                          <p:spTgt spid="10"/>
                                        </p:tgtEl>
                                        <p:attrNameLst>
                                          <p:attrName>ppt_h</p:attrName>
                                        </p:attrNameLst>
                                      </p:cBhvr>
                                      <p:tavLst>
                                        <p:tav tm="0">
                                          <p:val>
                                            <p:fltVal val="0"/>
                                          </p:val>
                                        </p:tav>
                                        <p:tav tm="100000">
                                          <p:val>
                                            <p:strVal val="#ppt_h"/>
                                          </p:val>
                                        </p:tav>
                                      </p:tavLst>
                                    </p:anim>
                                    <p:animEffect transition="in" filter="fade">
                                      <p:cBhvr>
                                        <p:cTn id="23" dur="500"/>
                                        <p:tgtEl>
                                          <p:spTgt spid="10"/>
                                        </p:tgtEl>
                                      </p:cBhvr>
                                    </p:animEffect>
                                  </p:childTnLst>
                                </p:cTn>
                              </p:par>
                            </p:childTnLst>
                          </p:cTn>
                        </p:par>
                        <p:par>
                          <p:cTn id="24" fill="hold">
                            <p:stCondLst>
                              <p:cond delay="2000"/>
                            </p:stCondLst>
                            <p:childTnLst>
                              <p:par>
                                <p:cTn id="25" presetID="22" presetClass="entr" presetSubtype="4"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down)">
                                      <p:cBhvr>
                                        <p:cTn id="27" dur="500"/>
                                        <p:tgtEl>
                                          <p:spTgt spid="12"/>
                                        </p:tgtEl>
                                      </p:cBhvr>
                                    </p:animEffect>
                                  </p:childTnLst>
                                </p:cTn>
                              </p:par>
                              <p:par>
                                <p:cTn id="28" presetID="22" presetClass="entr" presetSubtype="4" fill="hold"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wipe(down)">
                                      <p:cBhvr>
                                        <p:cTn id="30" dur="500"/>
                                        <p:tgtEl>
                                          <p:spTgt spid="13"/>
                                        </p:tgtEl>
                                      </p:cBhvr>
                                    </p:animEffect>
                                  </p:childTnLst>
                                </p:cTn>
                              </p:par>
                              <p:par>
                                <p:cTn id="31" presetID="22" presetClass="entr" presetSubtype="4" fill="hold" nodeType="with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wipe(down)">
                                      <p:cBhvr>
                                        <p:cTn id="33" dur="500"/>
                                        <p:tgtEl>
                                          <p:spTgt spid="6"/>
                                        </p:tgtEl>
                                      </p:cBhvr>
                                    </p:animEffect>
                                  </p:childTnLst>
                                </p:cTn>
                              </p:par>
                            </p:childTnLst>
                          </p:cTn>
                        </p:par>
                        <p:par>
                          <p:cTn id="34" fill="hold">
                            <p:stCondLst>
                              <p:cond delay="2500"/>
                            </p:stCondLst>
                            <p:childTnLst>
                              <p:par>
                                <p:cTn id="35" presetID="10" presetClass="entr" presetSubtype="0" fill="hold"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69441"/>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4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j-lt"/>
              </a:rPr>
              <a:t>English TV </a:t>
            </a:r>
            <a:endParaRPr lang="ru-RU" sz="4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j-lt"/>
            </a:endParaRPr>
          </a:p>
        </p:txBody>
      </p:sp>
      <p:sp>
        <p:nvSpPr>
          <p:cNvPr id="3" name="TextBox 2"/>
          <p:cNvSpPr txBox="1"/>
          <p:nvPr/>
        </p:nvSpPr>
        <p:spPr>
          <a:xfrm>
            <a:off x="0" y="908720"/>
            <a:ext cx="8316416" cy="2308324"/>
          </a:xfrm>
          <a:prstGeom prst="rect">
            <a:avLst/>
          </a:prstGeom>
          <a:noFill/>
        </p:spPr>
        <p:txBody>
          <a:bodyPr wrap="square" rtlCol="0">
            <a:spAutoFit/>
          </a:bodyPr>
          <a:lstStyle/>
          <a:p>
            <a:pPr algn="ctr"/>
            <a:r>
              <a:rPr lang="en-US"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England and America have famous TV channels.</a:t>
            </a:r>
          </a:p>
          <a:p>
            <a:pPr algn="ctr"/>
            <a:r>
              <a:rPr lang="en-US"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For example,</a:t>
            </a:r>
            <a:r>
              <a:rPr lang="ru-RU"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r>
              <a:rPr lang="en-US"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Everyone knows </a:t>
            </a:r>
            <a:r>
              <a:rPr lang="en-US" sz="24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bbc</a:t>
            </a:r>
            <a:r>
              <a:rPr lang="en-US"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p>
          <a:p>
            <a:pPr algn="ctr"/>
            <a:endParaRPr lang="en-US"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r>
              <a:rPr lang="en-US"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The most watched channels in Britain are </a:t>
            </a:r>
            <a:r>
              <a:rPr lang="en-US" sz="24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bbc</a:t>
            </a:r>
            <a:r>
              <a:rPr lang="en-US"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one, itv1 and </a:t>
            </a:r>
            <a:r>
              <a:rPr lang="en-US" sz="24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bbc</a:t>
            </a:r>
            <a:r>
              <a:rPr lang="en-US"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two. these and some more American channels are shown in English all over the world.</a:t>
            </a:r>
            <a:endParaRPr lang="ru-RU"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49850" y="4285031"/>
            <a:ext cx="3284579" cy="936105"/>
          </a:xfrm>
          <a:prstGeom prst="rect">
            <a:avLst/>
          </a:prstGeom>
        </p:spPr>
      </p:pic>
      <p:pic>
        <p:nvPicPr>
          <p:cNvPr id="5" name="Рисунок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896494" y="4030003"/>
            <a:ext cx="1905000" cy="1390650"/>
          </a:xfrm>
          <a:prstGeom prst="rect">
            <a:avLst/>
          </a:prstGeom>
        </p:spPr>
      </p:pic>
      <p:pic>
        <p:nvPicPr>
          <p:cNvPr id="6" name="Рисунок 5"/>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6153472" y="4161839"/>
            <a:ext cx="2347869" cy="1126977"/>
          </a:xfrm>
          <a:prstGeom prst="rect">
            <a:avLst/>
          </a:prstGeom>
        </p:spPr>
      </p:pic>
      <p:pic>
        <p:nvPicPr>
          <p:cNvPr id="7" name="Рисунок 6">
            <a:hlinkClick r:id="rId5" action="ppaction://hlinksldjump"/>
          </p:cNvPr>
          <p:cNvPicPr>
            <a:picLocks noChangeAspect="1"/>
          </p:cNvPicPr>
          <p:nvPr/>
        </p:nvPicPr>
        <p:blipFill rotWithShape="1">
          <a:blip r:embed="rId6" cstate="print">
            <a:extLst>
              <a:ext uri="{28A0092B-C50C-407E-A947-70E740481C1C}">
                <a14:useLocalDpi xmlns:a14="http://schemas.microsoft.com/office/drawing/2010/main" xmlns="" val="0"/>
              </a:ext>
            </a:extLst>
          </a:blip>
          <a:srcRect l="9992" t="8324" r="9453" b="13883"/>
          <a:stretch/>
        </p:blipFill>
        <p:spPr>
          <a:xfrm>
            <a:off x="196074" y="74762"/>
            <a:ext cx="917872" cy="925786"/>
          </a:xfrm>
          <a:prstGeom prst="ellipse">
            <a:avLst/>
          </a:prstGeom>
          <a:effectLst>
            <a:glow rad="139700">
              <a:schemeClr val="accent4">
                <a:satMod val="175000"/>
                <a:alpha val="40000"/>
              </a:schemeClr>
            </a:glow>
          </a:effectLst>
        </p:spPr>
      </p:pic>
    </p:spTree>
    <p:extLst>
      <p:ext uri="{BB962C8B-B14F-4D97-AF65-F5344CB8AC3E}">
        <p14:creationId xmlns:p14="http://schemas.microsoft.com/office/powerpoint/2010/main" xmlns="" val="2153236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down)">
                                      <p:cBhvr>
                                        <p:cTn id="17" dur="500"/>
                                        <p:tgtEl>
                                          <p:spTgt spid="4"/>
                                        </p:tgtEl>
                                      </p:cBhvr>
                                    </p:animEffect>
                                  </p:childTnLst>
                                </p:cTn>
                              </p:par>
                              <p:par>
                                <p:cTn id="18" presetID="22" presetClass="entr" presetSubtype="4" fill="hold"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down)">
                                      <p:cBhvr>
                                        <p:cTn id="20" dur="500"/>
                                        <p:tgtEl>
                                          <p:spTgt spid="5"/>
                                        </p:tgtEl>
                                      </p:cBhvr>
                                    </p:animEffect>
                                  </p:childTnLst>
                                </p:cTn>
                              </p:par>
                              <p:par>
                                <p:cTn id="21" presetID="22" presetClass="entr" presetSubtype="4" fill="hold"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childTnLst>
                          </p:cTn>
                        </p:par>
                        <p:par>
                          <p:cTn id="24" fill="hold">
                            <p:stCondLst>
                              <p:cond delay="1500"/>
                            </p:stCondLst>
                            <p:childTnLst>
                              <p:par>
                                <p:cTn id="25" presetID="10" presetClass="entr" presetSubtype="0"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80512" cy="769441"/>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4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j-lt"/>
              </a:rPr>
              <a:t>English writers</a:t>
            </a:r>
            <a:endParaRPr lang="ru-RU" sz="4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j-lt"/>
            </a:endParaRPr>
          </a:p>
        </p:txBody>
      </p:sp>
      <p:pic>
        <p:nvPicPr>
          <p:cNvPr id="3" name="Рисунок 2">
            <a:hlinkClick r:id="rId2" action="ppaction://hlinksldjump"/>
          </p:cNvPr>
          <p:cNvPicPr>
            <a:picLocks noChangeAspect="1"/>
          </p:cNvPicPr>
          <p:nvPr/>
        </p:nvPicPr>
        <p:blipFill rotWithShape="1">
          <a:blip r:embed="rId3" cstate="print">
            <a:extLst>
              <a:ext uri="{28A0092B-C50C-407E-A947-70E740481C1C}">
                <a14:useLocalDpi xmlns:a14="http://schemas.microsoft.com/office/drawing/2010/main" xmlns="" val="0"/>
              </a:ext>
            </a:extLst>
          </a:blip>
          <a:srcRect l="9992" t="8324" r="9453" b="13883"/>
          <a:stretch/>
        </p:blipFill>
        <p:spPr>
          <a:xfrm>
            <a:off x="196074" y="74762"/>
            <a:ext cx="917872" cy="925786"/>
          </a:xfrm>
          <a:prstGeom prst="ellipse">
            <a:avLst/>
          </a:prstGeom>
          <a:effectLst>
            <a:glow rad="139700">
              <a:schemeClr val="accent4">
                <a:satMod val="175000"/>
                <a:alpha val="40000"/>
              </a:schemeClr>
            </a:glow>
          </a:effectLst>
        </p:spPr>
      </p:pic>
      <p:sp>
        <p:nvSpPr>
          <p:cNvPr id="4" name="TextBox 3"/>
          <p:cNvSpPr txBox="1"/>
          <p:nvPr/>
        </p:nvSpPr>
        <p:spPr>
          <a:xfrm>
            <a:off x="0" y="1196752"/>
            <a:ext cx="9144000" cy="1200329"/>
          </a:xfrm>
          <a:prstGeom prst="rect">
            <a:avLst/>
          </a:prstGeom>
          <a:noFill/>
        </p:spPr>
        <p:txBody>
          <a:bodyPr wrap="square" rtlCol="0">
            <a:spAutoFit/>
          </a:bodyPr>
          <a:lstStyle/>
          <a:p>
            <a:pPr algn="ctr"/>
            <a:r>
              <a:rPr lang="en-US"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English world has given to us many famous writers.  You can take as an example Joan Rowling, the author of the famous Harry Potter book series.</a:t>
            </a:r>
            <a:endParaRPr lang="ru-RU" sz="2400" dirty="0"/>
          </a:p>
        </p:txBody>
      </p:sp>
      <p:pic>
        <p:nvPicPr>
          <p:cNvPr id="5" name="Рисунок 4"/>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195736" y="2397081"/>
            <a:ext cx="4457700" cy="4391025"/>
          </a:xfrm>
          <a:prstGeom prst="rect">
            <a:avLst/>
          </a:prstGeom>
          <a:ln>
            <a:noFill/>
          </a:ln>
          <a:effectLst>
            <a:softEdge rad="112500"/>
          </a:effectLst>
        </p:spPr>
      </p:pic>
    </p:spTree>
    <p:extLst>
      <p:ext uri="{BB962C8B-B14F-4D97-AF65-F5344CB8AC3E}">
        <p14:creationId xmlns:p14="http://schemas.microsoft.com/office/powerpoint/2010/main" xmlns="" val="2199259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Effect transition="in" filter="fade">
                                      <p:cBhvr>
                                        <p:cTn id="13" dur="500"/>
                                        <p:tgtEl>
                                          <p:spTgt spid="4"/>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500"/>
                                        <p:tgtEl>
                                          <p:spTgt spid="5"/>
                                        </p:tgtEl>
                                      </p:cBhvr>
                                    </p:animEffect>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вал 6"/>
          <p:cNvSpPr/>
          <p:nvPr/>
        </p:nvSpPr>
        <p:spPr>
          <a:xfrm>
            <a:off x="1475656" y="2780928"/>
            <a:ext cx="6336704" cy="3948287"/>
          </a:xfrm>
          <a:prstGeom prst="ellipse">
            <a:avLst/>
          </a:prstGeom>
          <a:solidFill>
            <a:schemeClr val="accent5">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a:p>
            <a:pPr algn="ctr"/>
            <a:r>
              <a:rPr lang="en-US" dirty="0" smtClean="0"/>
              <a:t>Expanding Circle</a:t>
            </a:r>
          </a:p>
          <a:p>
            <a:pPr algn="ctr"/>
            <a:r>
              <a:rPr lang="en-US" dirty="0" smtClean="0"/>
              <a:t>China, Russia, Germany, Japan</a:t>
            </a:r>
          </a:p>
          <a:p>
            <a:pPr algn="ctr"/>
            <a:r>
              <a:rPr lang="en-US" dirty="0" smtClean="0"/>
              <a:t>1000 billion speakers</a:t>
            </a:r>
          </a:p>
          <a:p>
            <a:pPr algn="ctr"/>
            <a:r>
              <a:rPr lang="en-US" dirty="0" smtClean="0"/>
              <a:t>EFL group</a:t>
            </a:r>
          </a:p>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en-US" dirty="0" smtClean="0"/>
          </a:p>
          <a:p>
            <a:pPr algn="ctr"/>
            <a:endParaRPr lang="en-US" dirty="0"/>
          </a:p>
          <a:p>
            <a:pPr algn="ctr"/>
            <a:endParaRPr lang="ru-RU" dirty="0"/>
          </a:p>
        </p:txBody>
      </p:sp>
      <p:sp>
        <p:nvSpPr>
          <p:cNvPr id="6" name="Овал 5"/>
          <p:cNvSpPr/>
          <p:nvPr/>
        </p:nvSpPr>
        <p:spPr>
          <a:xfrm>
            <a:off x="2483768" y="4005064"/>
            <a:ext cx="4320480" cy="2724150"/>
          </a:xfrm>
          <a:prstGeom prst="ellipse">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Outer Circle </a:t>
            </a:r>
          </a:p>
          <a:p>
            <a:pPr algn="ctr"/>
            <a:r>
              <a:rPr lang="en-US" dirty="0" smtClean="0"/>
              <a:t>India, Singapore, Gulf</a:t>
            </a:r>
          </a:p>
          <a:p>
            <a:pPr algn="ctr"/>
            <a:r>
              <a:rPr lang="en-US" dirty="0" smtClean="0"/>
              <a:t>1000 million speakers</a:t>
            </a:r>
          </a:p>
          <a:p>
            <a:pPr algn="ctr"/>
            <a:r>
              <a:rPr lang="en-US" dirty="0" smtClean="0"/>
              <a:t>L2 group</a:t>
            </a:r>
            <a:br>
              <a:rPr lang="en-US" dirty="0" smtClean="0"/>
            </a:br>
            <a:endParaRPr lang="en-US" dirty="0" smtClean="0"/>
          </a:p>
          <a:p>
            <a:pPr algn="ctr"/>
            <a:endParaRPr lang="en-US" dirty="0"/>
          </a:p>
          <a:p>
            <a:pPr algn="ctr"/>
            <a:endParaRPr lang="en-US" dirty="0" smtClean="0"/>
          </a:p>
          <a:p>
            <a:pPr algn="ctr"/>
            <a:endParaRPr lang="en-US" dirty="0"/>
          </a:p>
          <a:p>
            <a:pPr algn="ctr"/>
            <a:endParaRPr lang="ru-RU" dirty="0"/>
          </a:p>
        </p:txBody>
      </p:sp>
      <p:sp>
        <p:nvSpPr>
          <p:cNvPr id="2" name="TextBox 1"/>
          <p:cNvSpPr txBox="1"/>
          <p:nvPr/>
        </p:nvSpPr>
        <p:spPr>
          <a:xfrm>
            <a:off x="0" y="769441"/>
            <a:ext cx="9144000" cy="2308324"/>
          </a:xfrm>
          <a:prstGeom prst="rect">
            <a:avLst/>
          </a:prstGeom>
          <a:noFill/>
        </p:spPr>
        <p:txBody>
          <a:bodyPr wrap="square" rtlCol="0">
            <a:spAutoFit/>
          </a:bodyPr>
          <a:lstStyle/>
          <a:p>
            <a:r>
              <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There are three types of English speaker in the world today. </a:t>
            </a:r>
            <a:r>
              <a:rPr lang="en-US" b="1" u="sng" cap="all" dirty="0">
                <a:ln w="9000" cmpd="sng">
                  <a:solidFill>
                    <a:schemeClr val="accent4">
                      <a:shade val="50000"/>
                      <a:satMod val="120000"/>
                    </a:schemeClr>
                  </a:solidFill>
                  <a:prstDash val="solid"/>
                </a:ln>
                <a:solidFill>
                  <a:srgbClr val="ABAB23"/>
                </a:solidFill>
                <a:effectLst>
                  <a:reflection blurRad="12700" stA="28000" endPos="45000" dist="1000" dir="5400000" sy="-100000" algn="bl" rotWithShape="0"/>
                </a:effectLst>
              </a:rPr>
              <a:t>First language speakers (L1)</a:t>
            </a:r>
            <a:r>
              <a:rPr lang="en-US" b="1" cap="all" dirty="0">
                <a:ln w="9000" cmpd="sng">
                  <a:solidFill>
                    <a:schemeClr val="accent4">
                      <a:shade val="50000"/>
                      <a:satMod val="120000"/>
                    </a:schemeClr>
                  </a:solidFill>
                  <a:prstDash val="solid"/>
                </a:ln>
                <a:solidFill>
                  <a:srgbClr val="ABAB23"/>
                </a:solidFill>
                <a:effectLst>
                  <a:reflection blurRad="12700" stA="28000" endPos="45000" dist="1000" dir="5400000" sy="-100000" algn="bl" rotWithShape="0"/>
                </a:effectLst>
              </a:rPr>
              <a:t> </a:t>
            </a:r>
            <a:r>
              <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are those whose first </a:t>
            </a:r>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language </a:t>
            </a:r>
            <a:r>
              <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is English. </a:t>
            </a:r>
            <a:r>
              <a:rPr lang="en-US" b="1" u="sng" cap="all" dirty="0">
                <a:ln w="9000" cmpd="sng">
                  <a:solidFill>
                    <a:schemeClr val="accent4">
                      <a:shade val="50000"/>
                      <a:satMod val="120000"/>
                    </a:schemeClr>
                  </a:solidFill>
                  <a:prstDash val="solid"/>
                </a:ln>
                <a:solidFill>
                  <a:schemeClr val="accent6">
                    <a:lumMod val="75000"/>
                  </a:schemeClr>
                </a:solidFill>
                <a:effectLst>
                  <a:reflection blurRad="12700" stA="28000" endPos="45000" dist="1000" dir="5400000" sy="-100000" algn="bl" rotWithShape="0"/>
                </a:effectLst>
              </a:rPr>
              <a:t>Second language (L2) speakers</a:t>
            </a:r>
            <a:r>
              <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have English as a second or additional language. </a:t>
            </a:r>
            <a:r>
              <a:rPr lang="en-US" b="1" u="sng" cap="all" dirty="0">
                <a:ln w="9000" cmpd="sng">
                  <a:solidFill>
                    <a:schemeClr val="accent4">
                      <a:shade val="50000"/>
                      <a:satMod val="120000"/>
                    </a:schemeClr>
                  </a:solidFill>
                  <a:prstDash val="solid"/>
                </a:ln>
                <a:solidFill>
                  <a:schemeClr val="accent5">
                    <a:lumMod val="75000"/>
                  </a:schemeClr>
                </a:solidFill>
                <a:effectLst>
                  <a:reflection blurRad="12700" stA="28000" endPos="45000" dist="1000" dir="5400000" sy="-100000" algn="bl" rotWithShape="0"/>
                </a:effectLst>
              </a:rPr>
              <a:t>The third group of English speakers</a:t>
            </a:r>
            <a:r>
              <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are the growing number of people learning English as a foreign language </a:t>
            </a:r>
            <a:r>
              <a:rPr lang="en-US" b="1" u="sng" cap="all" dirty="0">
                <a:ln w="9000" cmpd="sng">
                  <a:solidFill>
                    <a:schemeClr val="accent4">
                      <a:shade val="50000"/>
                      <a:satMod val="120000"/>
                    </a:schemeClr>
                  </a:solidFill>
                  <a:prstDash val="solid"/>
                </a:ln>
                <a:solidFill>
                  <a:schemeClr val="accent5">
                    <a:lumMod val="75000"/>
                  </a:schemeClr>
                </a:solidFill>
                <a:effectLst>
                  <a:reflection blurRad="12700" stA="28000" endPos="45000" dist="1000" dir="5400000" sy="-100000" algn="bl" rotWithShape="0"/>
                </a:effectLst>
              </a:rPr>
              <a:t>(EFL)</a:t>
            </a:r>
            <a:r>
              <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According to </a:t>
            </a:r>
            <a:r>
              <a:rPr lang="en-US" b="1" cap="all" dirty="0" err="1">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Braj</a:t>
            </a:r>
            <a:r>
              <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B. </a:t>
            </a:r>
            <a:r>
              <a:rPr lang="en-US" b="1" cap="all" dirty="0" err="1">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Kachru</a:t>
            </a:r>
            <a:r>
              <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the spread of English may be viewed in terms of three circles representing the types of spread, the patterns of acquisition and the functional domains in which English is used across cultures and languages.</a:t>
            </a:r>
            <a:endParaRPr lang="ru-RU"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4" name="TextBox 3"/>
          <p:cNvSpPr txBox="1"/>
          <p:nvPr/>
        </p:nvSpPr>
        <p:spPr>
          <a:xfrm>
            <a:off x="0" y="0"/>
            <a:ext cx="9144000" cy="769441"/>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4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j-lt"/>
              </a:rPr>
              <a:t>Who speaks English?</a:t>
            </a:r>
            <a:endParaRPr lang="ru-RU" sz="4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j-lt"/>
            </a:endParaRPr>
          </a:p>
        </p:txBody>
      </p:sp>
      <p:sp>
        <p:nvSpPr>
          <p:cNvPr id="5" name="Овал 4"/>
          <p:cNvSpPr/>
          <p:nvPr/>
        </p:nvSpPr>
        <p:spPr>
          <a:xfrm>
            <a:off x="3203848" y="5301208"/>
            <a:ext cx="3024336" cy="1428005"/>
          </a:xfrm>
          <a:prstGeom prst="ellipse">
            <a:avLst/>
          </a:prstGeom>
          <a:solidFill>
            <a:srgbClr val="ABAB2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Inner Circle</a:t>
            </a:r>
          </a:p>
          <a:p>
            <a:pPr algn="ctr"/>
            <a:r>
              <a:rPr lang="en-US" dirty="0" smtClean="0"/>
              <a:t>UK, USA</a:t>
            </a:r>
          </a:p>
          <a:p>
            <a:pPr algn="ctr"/>
            <a:r>
              <a:rPr lang="en-US" dirty="0" smtClean="0"/>
              <a:t>380 million speakers</a:t>
            </a:r>
          </a:p>
          <a:p>
            <a:pPr algn="ctr"/>
            <a:r>
              <a:rPr lang="en-US" dirty="0" smtClean="0"/>
              <a:t>L1 group</a:t>
            </a:r>
            <a:endParaRPr lang="ru-RU" dirty="0"/>
          </a:p>
        </p:txBody>
      </p:sp>
      <p:pic>
        <p:nvPicPr>
          <p:cNvPr id="8" name="Рисунок 7">
            <a:hlinkClick r:id="rId2" action="ppaction://hlinksldjump"/>
          </p:cNvPr>
          <p:cNvPicPr>
            <a:picLocks noChangeAspect="1"/>
          </p:cNvPicPr>
          <p:nvPr/>
        </p:nvPicPr>
        <p:blipFill rotWithShape="1">
          <a:blip r:embed="rId3" cstate="print">
            <a:extLst>
              <a:ext uri="{28A0092B-C50C-407E-A947-70E740481C1C}">
                <a14:useLocalDpi xmlns:a14="http://schemas.microsoft.com/office/drawing/2010/main" xmlns="" val="0"/>
              </a:ext>
            </a:extLst>
          </a:blip>
          <a:srcRect l="9992" t="8324" r="9453" b="13883"/>
          <a:stretch/>
        </p:blipFill>
        <p:spPr>
          <a:xfrm>
            <a:off x="196074" y="74762"/>
            <a:ext cx="755437" cy="761950"/>
          </a:xfrm>
          <a:prstGeom prst="ellipse">
            <a:avLst/>
          </a:prstGeom>
          <a:effectLst>
            <a:glow rad="139700">
              <a:schemeClr val="accent4">
                <a:satMod val="175000"/>
                <a:alpha val="40000"/>
              </a:schemeClr>
            </a:glow>
          </a:effectLst>
        </p:spPr>
      </p:pic>
    </p:spTree>
    <p:extLst>
      <p:ext uri="{BB962C8B-B14F-4D97-AF65-F5344CB8AC3E}">
        <p14:creationId xmlns:p14="http://schemas.microsoft.com/office/powerpoint/2010/main" xmlns="" val="2379528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anim calcmode="lin" valueType="num">
                                      <p:cBhvr>
                                        <p:cTn id="18" dur="500" fill="hold"/>
                                        <p:tgtEl>
                                          <p:spTgt spid="5"/>
                                        </p:tgtEl>
                                        <p:attrNameLst>
                                          <p:attrName>ppt_x</p:attrName>
                                        </p:attrNameLst>
                                      </p:cBhvr>
                                      <p:tavLst>
                                        <p:tav tm="0">
                                          <p:val>
                                            <p:strVal val="#ppt_x"/>
                                          </p:val>
                                        </p:tav>
                                        <p:tav tm="100000">
                                          <p:val>
                                            <p:strVal val="#ppt_x"/>
                                          </p:val>
                                        </p:tav>
                                      </p:tavLst>
                                    </p:anim>
                                    <p:anim calcmode="lin" valueType="num">
                                      <p:cBhvr>
                                        <p:cTn id="19" dur="500" fill="hold"/>
                                        <p:tgtEl>
                                          <p:spTgt spid="5"/>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42"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anim calcmode="lin" valueType="num">
                                      <p:cBhvr>
                                        <p:cTn id="24" dur="500" fill="hold"/>
                                        <p:tgtEl>
                                          <p:spTgt spid="6"/>
                                        </p:tgtEl>
                                        <p:attrNameLst>
                                          <p:attrName>ppt_x</p:attrName>
                                        </p:attrNameLst>
                                      </p:cBhvr>
                                      <p:tavLst>
                                        <p:tav tm="0">
                                          <p:val>
                                            <p:strVal val="#ppt_x"/>
                                          </p:val>
                                        </p:tav>
                                        <p:tav tm="100000">
                                          <p:val>
                                            <p:strVal val="#ppt_x"/>
                                          </p:val>
                                        </p:tav>
                                      </p:tavLst>
                                    </p:anim>
                                    <p:anim calcmode="lin" valueType="num">
                                      <p:cBhvr>
                                        <p:cTn id="25" dur="500" fill="hold"/>
                                        <p:tgtEl>
                                          <p:spTgt spid="6"/>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2" presetClass="entr" presetSubtype="0"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1000"/>
                                        <p:tgtEl>
                                          <p:spTgt spid="7"/>
                                        </p:tgtEl>
                                      </p:cBhvr>
                                    </p:animEffect>
                                    <p:anim calcmode="lin" valueType="num">
                                      <p:cBhvr>
                                        <p:cTn id="30" dur="1000" fill="hold"/>
                                        <p:tgtEl>
                                          <p:spTgt spid="7"/>
                                        </p:tgtEl>
                                        <p:attrNameLst>
                                          <p:attrName>ppt_x</p:attrName>
                                        </p:attrNameLst>
                                      </p:cBhvr>
                                      <p:tavLst>
                                        <p:tav tm="0">
                                          <p:val>
                                            <p:strVal val="#ppt_x"/>
                                          </p:val>
                                        </p:tav>
                                        <p:tav tm="100000">
                                          <p:val>
                                            <p:strVal val="#ppt_x"/>
                                          </p:val>
                                        </p:tav>
                                      </p:tavLst>
                                    </p:anim>
                                    <p:anim calcmode="lin" valueType="num">
                                      <p:cBhvr>
                                        <p:cTn id="31" dur="1000" fill="hold"/>
                                        <p:tgtEl>
                                          <p:spTgt spid="7"/>
                                        </p:tgtEl>
                                        <p:attrNameLst>
                                          <p:attrName>ppt_y</p:attrName>
                                        </p:attrNameLst>
                                      </p:cBhvr>
                                      <p:tavLst>
                                        <p:tav tm="0">
                                          <p:val>
                                            <p:strVal val="#ppt_y+.1"/>
                                          </p:val>
                                        </p:tav>
                                        <p:tav tm="100000">
                                          <p:val>
                                            <p:strVal val="#ppt_y"/>
                                          </p:val>
                                        </p:tav>
                                      </p:tavLst>
                                    </p:anim>
                                  </p:childTnLst>
                                </p:cTn>
                              </p:par>
                            </p:childTnLst>
                          </p:cTn>
                        </p:par>
                        <p:par>
                          <p:cTn id="32" fill="hold">
                            <p:stCondLst>
                              <p:cond delay="3000"/>
                            </p:stCondLst>
                            <p:childTnLst>
                              <p:par>
                                <p:cTn id="33" presetID="10" presetClass="entr" presetSubtype="0"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 grpId="0" animBg="1"/>
      <p:bldP spid="2" grpId="0"/>
      <p:bldP spid="4" grpId="0"/>
      <p:bldP spid="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1138419"/>
            <a:ext cx="9144000" cy="4581162"/>
          </a:xfrm>
          <a:prstGeom prst="rect">
            <a:avLst/>
          </a:prstGeom>
        </p:spPr>
      </p:pic>
      <p:sp>
        <p:nvSpPr>
          <p:cNvPr id="2" name="TextBox 1"/>
          <p:cNvSpPr txBox="1"/>
          <p:nvPr/>
        </p:nvSpPr>
        <p:spPr>
          <a:xfrm>
            <a:off x="0" y="0"/>
            <a:ext cx="9144000" cy="769441"/>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4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j-lt"/>
              </a:rPr>
              <a:t>To summarize</a:t>
            </a:r>
            <a:endParaRPr lang="ru-RU" sz="4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j-lt"/>
            </a:endParaRPr>
          </a:p>
        </p:txBody>
      </p:sp>
      <p:sp>
        <p:nvSpPr>
          <p:cNvPr id="3" name="TextBox 2"/>
          <p:cNvSpPr txBox="1"/>
          <p:nvPr/>
        </p:nvSpPr>
        <p:spPr>
          <a:xfrm>
            <a:off x="230213" y="1124743"/>
            <a:ext cx="8280920" cy="3600986"/>
          </a:xfrm>
          <a:prstGeom prst="rect">
            <a:avLst/>
          </a:prstGeom>
          <a:noFill/>
        </p:spPr>
        <p:txBody>
          <a:bodyPr wrap="square" rtlCol="0">
            <a:spAutoFit/>
          </a:bodyPr>
          <a:lstStyle/>
          <a:p>
            <a:pPr algn="ctr"/>
            <a:r>
              <a:rPr lang="en-US" sz="32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I think English is one of he most important languages in the world. </a:t>
            </a:r>
          </a:p>
          <a:p>
            <a:endParaRPr lang="en-US" sz="32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a:p>
            <a:pPr algn="ctr"/>
            <a:r>
              <a:rPr lang="en-US" sz="4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So if you would like to go to such countries as USA and United Kingdom – it`s your choice</a:t>
            </a:r>
            <a:r>
              <a:rPr lang="ru-RU" sz="4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a:t>
            </a:r>
            <a:endParaRPr lang="ru-RU" sz="4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Tree>
    <p:extLst>
      <p:ext uri="{BB962C8B-B14F-4D97-AF65-F5344CB8AC3E}">
        <p14:creationId xmlns:p14="http://schemas.microsoft.com/office/powerpoint/2010/main" xmlns="" val="3704636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par>
                                <p:cTn id="14" presetID="22" presetClass="entr" presetSubtype="4"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down)">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907" y="0"/>
            <a:ext cx="9132093" cy="769441"/>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4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j-lt"/>
              </a:rPr>
              <a:t>English-speaking countries</a:t>
            </a:r>
            <a:endParaRPr lang="ru-RU" sz="4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mj-lt"/>
            </a:endParaRPr>
          </a:p>
        </p:txBody>
      </p:sp>
      <p:pic>
        <p:nvPicPr>
          <p:cNvPr id="3" name="Рисунок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1907" y="1194840"/>
            <a:ext cx="9144000" cy="4233333"/>
          </a:xfrm>
          <a:prstGeom prst="rect">
            <a:avLst/>
          </a:prstGeom>
        </p:spPr>
      </p:pic>
      <p:sp>
        <p:nvSpPr>
          <p:cNvPr id="4" name="TextBox 3"/>
          <p:cNvSpPr txBox="1"/>
          <p:nvPr/>
        </p:nvSpPr>
        <p:spPr>
          <a:xfrm>
            <a:off x="0" y="2564904"/>
            <a:ext cx="755576" cy="461665"/>
          </a:xfrm>
          <a:prstGeom prst="rect">
            <a:avLst/>
          </a:prstGeom>
          <a:noFill/>
        </p:spPr>
        <p:txBody>
          <a:bodyPr wrap="square" rtlCol="0">
            <a:spAutoFit/>
          </a:bodyPr>
          <a:lstStyle/>
          <a:p>
            <a:r>
              <a:rPr lang="en-US"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USA</a:t>
            </a:r>
            <a:endParaRPr lang="ru-RU"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cxnSp>
        <p:nvCxnSpPr>
          <p:cNvPr id="8" name="Прямая со стрелкой 7"/>
          <p:cNvCxnSpPr/>
          <p:nvPr/>
        </p:nvCxnSpPr>
        <p:spPr>
          <a:xfrm flipV="1">
            <a:off x="251520" y="1772816"/>
            <a:ext cx="216024" cy="864096"/>
          </a:xfrm>
          <a:prstGeom prst="straightConnector1">
            <a:avLst/>
          </a:prstGeom>
          <a:ln w="57150">
            <a:solidFill>
              <a:srgbClr val="7030A0"/>
            </a:solidFill>
            <a:headEnd type="oval" w="sm" len="sm"/>
            <a:tailEnd type="stealth" w="lg" len="lg"/>
          </a:ln>
        </p:spPr>
        <p:style>
          <a:lnRef idx="1">
            <a:schemeClr val="accent1"/>
          </a:lnRef>
          <a:fillRef idx="0">
            <a:schemeClr val="accent1"/>
          </a:fillRef>
          <a:effectRef idx="0">
            <a:schemeClr val="accent1"/>
          </a:effectRef>
          <a:fontRef idx="minor">
            <a:schemeClr val="tx1"/>
          </a:fontRef>
        </p:style>
      </p:cxnSp>
      <p:cxnSp>
        <p:nvCxnSpPr>
          <p:cNvPr id="10" name="Прямая со стрелкой 9"/>
          <p:cNvCxnSpPr/>
          <p:nvPr/>
        </p:nvCxnSpPr>
        <p:spPr>
          <a:xfrm flipV="1">
            <a:off x="251520" y="2420888"/>
            <a:ext cx="720080" cy="216024"/>
          </a:xfrm>
          <a:prstGeom prst="straightConnector1">
            <a:avLst/>
          </a:prstGeom>
          <a:ln w="57150">
            <a:solidFill>
              <a:srgbClr val="7030A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2" name="Прямая со стрелкой 11"/>
          <p:cNvCxnSpPr/>
          <p:nvPr/>
        </p:nvCxnSpPr>
        <p:spPr>
          <a:xfrm>
            <a:off x="1259633" y="1196750"/>
            <a:ext cx="72008" cy="720081"/>
          </a:xfrm>
          <a:prstGeom prst="straightConnector1">
            <a:avLst/>
          </a:prstGeom>
          <a:ln w="57150">
            <a:solidFill>
              <a:srgbClr val="7030A0"/>
            </a:solidFill>
            <a:headEnd type="oval" w="sm" len="sm"/>
            <a:tailEnd type="stealth" w="lg" len="lg"/>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583407" y="769441"/>
            <a:ext cx="1944216" cy="461665"/>
          </a:xfrm>
          <a:prstGeom prst="rect">
            <a:avLst/>
          </a:prstGeom>
          <a:noFill/>
        </p:spPr>
        <p:txBody>
          <a:bodyPr wrap="square" rtlCol="0">
            <a:spAutoFit/>
          </a:bodyPr>
          <a:lstStyle/>
          <a:p>
            <a:r>
              <a:rPr lang="en-US"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CANADA</a:t>
            </a:r>
            <a:endParaRPr lang="ru-RU"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20" name="TextBox 19"/>
          <p:cNvSpPr txBox="1"/>
          <p:nvPr/>
        </p:nvSpPr>
        <p:spPr>
          <a:xfrm>
            <a:off x="5220072" y="5035252"/>
            <a:ext cx="2016224" cy="461665"/>
          </a:xfrm>
          <a:prstGeom prst="rect">
            <a:avLst/>
          </a:prstGeom>
          <a:noFill/>
        </p:spPr>
        <p:txBody>
          <a:bodyPr wrap="square" rtlCol="0">
            <a:spAutoFit/>
          </a:bodyPr>
          <a:lstStyle/>
          <a:p>
            <a:r>
              <a:rPr lang="en-US" sz="24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australia</a:t>
            </a:r>
            <a:endParaRPr lang="ru-RU"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cxnSp>
        <p:nvCxnSpPr>
          <p:cNvPr id="22" name="Прямая со стрелкой 21"/>
          <p:cNvCxnSpPr/>
          <p:nvPr/>
        </p:nvCxnSpPr>
        <p:spPr>
          <a:xfrm flipV="1">
            <a:off x="6372200" y="4437112"/>
            <a:ext cx="864096" cy="648072"/>
          </a:xfrm>
          <a:prstGeom prst="straightConnector1">
            <a:avLst/>
          </a:prstGeom>
          <a:ln w="57150">
            <a:solidFill>
              <a:srgbClr val="7030A0"/>
            </a:solidFill>
            <a:headEnd type="oval" w="sm" len="sm"/>
            <a:tailEnd type="stealth" w="lg" len="lg"/>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6660232" y="6242893"/>
            <a:ext cx="2304256" cy="461665"/>
          </a:xfrm>
          <a:prstGeom prst="rect">
            <a:avLst/>
          </a:prstGeom>
          <a:noFill/>
        </p:spPr>
        <p:txBody>
          <a:bodyPr wrap="square" rtlCol="0">
            <a:spAutoFit/>
          </a:bodyPr>
          <a:lstStyle/>
          <a:p>
            <a:r>
              <a:rPr lang="en-US"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New </a:t>
            </a:r>
            <a:r>
              <a:rPr lang="en-US" sz="24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zealand</a:t>
            </a:r>
            <a:endParaRPr lang="ru-RU"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cxnSp>
        <p:nvCxnSpPr>
          <p:cNvPr id="29" name="Прямая со стрелкой 28"/>
          <p:cNvCxnSpPr/>
          <p:nvPr/>
        </p:nvCxnSpPr>
        <p:spPr>
          <a:xfrm flipV="1">
            <a:off x="7956376" y="5035252"/>
            <a:ext cx="288032" cy="1207641"/>
          </a:xfrm>
          <a:prstGeom prst="straightConnector1">
            <a:avLst/>
          </a:prstGeom>
          <a:ln w="57150">
            <a:solidFill>
              <a:srgbClr val="7030A0"/>
            </a:solidFill>
            <a:headEnd type="oval" w="sm" len="sm"/>
            <a:tailEnd type="stealth" w="lg" len="lg"/>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5527898" y="3861047"/>
            <a:ext cx="1152128" cy="461665"/>
          </a:xfrm>
          <a:prstGeom prst="rect">
            <a:avLst/>
          </a:prstGeom>
          <a:noFill/>
        </p:spPr>
        <p:txBody>
          <a:bodyPr wrap="square" rtlCol="0">
            <a:spAutoFit/>
          </a:bodyPr>
          <a:lstStyle/>
          <a:p>
            <a:r>
              <a:rPr lang="en-US"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India</a:t>
            </a:r>
            <a:endParaRPr lang="ru-RU"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cxnSp>
        <p:nvCxnSpPr>
          <p:cNvPr id="35" name="Прямая со стрелкой 34"/>
          <p:cNvCxnSpPr/>
          <p:nvPr/>
        </p:nvCxnSpPr>
        <p:spPr>
          <a:xfrm flipV="1">
            <a:off x="5868144" y="3026569"/>
            <a:ext cx="72008" cy="834478"/>
          </a:xfrm>
          <a:prstGeom prst="straightConnector1">
            <a:avLst/>
          </a:prstGeom>
          <a:ln w="57150">
            <a:solidFill>
              <a:srgbClr val="7030A0"/>
            </a:solidFill>
            <a:headEnd type="oval" w="sm" len="sm"/>
            <a:tailEnd type="stealth" w="lg" len="lg"/>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3383868" y="815607"/>
            <a:ext cx="2720094" cy="461665"/>
          </a:xfrm>
          <a:prstGeom prst="rect">
            <a:avLst/>
          </a:prstGeom>
          <a:noFill/>
        </p:spPr>
        <p:txBody>
          <a:bodyPr wrap="square" rtlCol="0">
            <a:spAutoFit/>
          </a:bodyPr>
          <a:lstStyle/>
          <a:p>
            <a:r>
              <a:rPr lang="en-US"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United Kingdom</a:t>
            </a:r>
            <a:endParaRPr lang="ru-RU"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cxnSp>
        <p:nvCxnSpPr>
          <p:cNvPr id="39" name="Прямая со стрелкой 38"/>
          <p:cNvCxnSpPr/>
          <p:nvPr/>
        </p:nvCxnSpPr>
        <p:spPr>
          <a:xfrm flipH="1">
            <a:off x="3851920" y="1231106"/>
            <a:ext cx="288032" cy="685725"/>
          </a:xfrm>
          <a:prstGeom prst="straightConnector1">
            <a:avLst/>
          </a:prstGeom>
          <a:ln w="57150">
            <a:solidFill>
              <a:srgbClr val="7030A0"/>
            </a:solidFill>
            <a:headEnd type="oval" w="sm" len="sm"/>
            <a:tailEnd type="stealth" w="lg" len="lg"/>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2223634" y="5639072"/>
            <a:ext cx="3068446" cy="461665"/>
          </a:xfrm>
          <a:prstGeom prst="rect">
            <a:avLst/>
          </a:prstGeom>
          <a:noFill/>
        </p:spPr>
        <p:txBody>
          <a:bodyPr wrap="square" rtlCol="0">
            <a:spAutoFit/>
          </a:bodyPr>
          <a:lstStyle/>
          <a:p>
            <a:r>
              <a:rPr lang="en-US"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African countries</a:t>
            </a:r>
            <a:endParaRPr lang="ru-RU"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cxnSp>
        <p:nvCxnSpPr>
          <p:cNvPr id="46" name="Прямая со стрелкой 45"/>
          <p:cNvCxnSpPr/>
          <p:nvPr/>
        </p:nvCxnSpPr>
        <p:spPr>
          <a:xfrm flipV="1">
            <a:off x="3757857" y="4509121"/>
            <a:ext cx="742135" cy="1048261"/>
          </a:xfrm>
          <a:prstGeom prst="straightConnector1">
            <a:avLst/>
          </a:prstGeom>
          <a:ln w="57150">
            <a:solidFill>
              <a:srgbClr val="7030A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48" name="Прямая со стрелкой 47"/>
          <p:cNvCxnSpPr/>
          <p:nvPr/>
        </p:nvCxnSpPr>
        <p:spPr>
          <a:xfrm flipV="1">
            <a:off x="3733102" y="3311506"/>
            <a:ext cx="910906" cy="2245876"/>
          </a:xfrm>
          <a:prstGeom prst="straightConnector1">
            <a:avLst/>
          </a:prstGeom>
          <a:ln w="57150">
            <a:solidFill>
              <a:srgbClr val="7030A0"/>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50" name="Прямая со стрелкой 49"/>
          <p:cNvCxnSpPr/>
          <p:nvPr/>
        </p:nvCxnSpPr>
        <p:spPr>
          <a:xfrm flipV="1">
            <a:off x="3733102" y="3573016"/>
            <a:ext cx="131417" cy="1984366"/>
          </a:xfrm>
          <a:prstGeom prst="straightConnector1">
            <a:avLst/>
          </a:prstGeom>
          <a:ln w="57150">
            <a:solidFill>
              <a:srgbClr val="7030A0"/>
            </a:solidFill>
            <a:headEnd type="oval" w="sm" len="sm"/>
            <a:tailEnd type="stealth" w="lg" len="lg"/>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2400732" y="2225452"/>
            <a:ext cx="1728192" cy="923330"/>
          </a:xfrm>
          <a:prstGeom prst="rect">
            <a:avLst/>
          </a:prstGeom>
          <a:noFill/>
        </p:spPr>
        <p:txBody>
          <a:bodyPr wrap="square" rtlCol="0">
            <a:spAutoFit/>
          </a:bodyPr>
          <a:lstStyle/>
          <a:p>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Gulf of Mexico countries</a:t>
            </a:r>
            <a:endParaRPr lang="ru-RU"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cxnSp>
        <p:nvCxnSpPr>
          <p:cNvPr id="60" name="Прямая со стрелкой 59"/>
          <p:cNvCxnSpPr/>
          <p:nvPr/>
        </p:nvCxnSpPr>
        <p:spPr>
          <a:xfrm flipH="1">
            <a:off x="1835696" y="2687117"/>
            <a:ext cx="565036" cy="339452"/>
          </a:xfrm>
          <a:prstGeom prst="straightConnector1">
            <a:avLst/>
          </a:prstGeom>
          <a:ln w="57150">
            <a:solidFill>
              <a:srgbClr val="7030A0"/>
            </a:solidFill>
            <a:headEnd type="oval" w="sm" len="sm"/>
            <a:tailEnd type="stealth"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585975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31" presetClass="entr" presetSubtype="0" fill="hold" grpId="0" nodeType="afterEffect">
                                  <p:stCondLst>
                                    <p:cond delay="5000"/>
                                  </p:stCondLst>
                                  <p:childTnLst>
                                    <p:set>
                                      <p:cBhvr>
                                        <p:cTn id="14" dur="1" fill="hold">
                                          <p:stCondLst>
                                            <p:cond delay="0"/>
                                          </p:stCondLst>
                                        </p:cTn>
                                        <p:tgtEl>
                                          <p:spTgt spid="37"/>
                                        </p:tgtEl>
                                        <p:attrNameLst>
                                          <p:attrName>style.visibility</p:attrName>
                                        </p:attrNameLst>
                                      </p:cBhvr>
                                      <p:to>
                                        <p:strVal val="visible"/>
                                      </p:to>
                                    </p:set>
                                    <p:anim calcmode="lin" valueType="num">
                                      <p:cBhvr>
                                        <p:cTn id="15" dur="1000" fill="hold"/>
                                        <p:tgtEl>
                                          <p:spTgt spid="37"/>
                                        </p:tgtEl>
                                        <p:attrNameLst>
                                          <p:attrName>ppt_w</p:attrName>
                                        </p:attrNameLst>
                                      </p:cBhvr>
                                      <p:tavLst>
                                        <p:tav tm="0">
                                          <p:val>
                                            <p:fltVal val="0"/>
                                          </p:val>
                                        </p:tav>
                                        <p:tav tm="100000">
                                          <p:val>
                                            <p:strVal val="#ppt_w"/>
                                          </p:val>
                                        </p:tav>
                                      </p:tavLst>
                                    </p:anim>
                                    <p:anim calcmode="lin" valueType="num">
                                      <p:cBhvr>
                                        <p:cTn id="16" dur="1000" fill="hold"/>
                                        <p:tgtEl>
                                          <p:spTgt spid="37"/>
                                        </p:tgtEl>
                                        <p:attrNameLst>
                                          <p:attrName>ppt_h</p:attrName>
                                        </p:attrNameLst>
                                      </p:cBhvr>
                                      <p:tavLst>
                                        <p:tav tm="0">
                                          <p:val>
                                            <p:fltVal val="0"/>
                                          </p:val>
                                        </p:tav>
                                        <p:tav tm="100000">
                                          <p:val>
                                            <p:strVal val="#ppt_h"/>
                                          </p:val>
                                        </p:tav>
                                      </p:tavLst>
                                    </p:anim>
                                    <p:anim calcmode="lin" valueType="num">
                                      <p:cBhvr>
                                        <p:cTn id="17" dur="1000" fill="hold"/>
                                        <p:tgtEl>
                                          <p:spTgt spid="37"/>
                                        </p:tgtEl>
                                        <p:attrNameLst>
                                          <p:attrName>style.rotation</p:attrName>
                                        </p:attrNameLst>
                                      </p:cBhvr>
                                      <p:tavLst>
                                        <p:tav tm="0">
                                          <p:val>
                                            <p:fltVal val="90"/>
                                          </p:val>
                                        </p:tav>
                                        <p:tav tm="100000">
                                          <p:val>
                                            <p:fltVal val="0"/>
                                          </p:val>
                                        </p:tav>
                                      </p:tavLst>
                                    </p:anim>
                                    <p:animEffect transition="in" filter="fade">
                                      <p:cBhvr>
                                        <p:cTn id="18" dur="1000"/>
                                        <p:tgtEl>
                                          <p:spTgt spid="37"/>
                                        </p:tgtEl>
                                      </p:cBhvr>
                                    </p:animEffect>
                                  </p:childTnLst>
                                </p:cTn>
                              </p:par>
                              <p:par>
                                <p:cTn id="19" presetID="31" presetClass="entr" presetSubtype="0" fill="hold" nodeType="withEffect">
                                  <p:stCondLst>
                                    <p:cond delay="5000"/>
                                  </p:stCondLst>
                                  <p:childTnLst>
                                    <p:set>
                                      <p:cBhvr>
                                        <p:cTn id="20" dur="1" fill="hold">
                                          <p:stCondLst>
                                            <p:cond delay="0"/>
                                          </p:stCondLst>
                                        </p:cTn>
                                        <p:tgtEl>
                                          <p:spTgt spid="39"/>
                                        </p:tgtEl>
                                        <p:attrNameLst>
                                          <p:attrName>style.visibility</p:attrName>
                                        </p:attrNameLst>
                                      </p:cBhvr>
                                      <p:to>
                                        <p:strVal val="visible"/>
                                      </p:to>
                                    </p:set>
                                    <p:anim calcmode="lin" valueType="num">
                                      <p:cBhvr>
                                        <p:cTn id="21" dur="1000" fill="hold"/>
                                        <p:tgtEl>
                                          <p:spTgt spid="39"/>
                                        </p:tgtEl>
                                        <p:attrNameLst>
                                          <p:attrName>ppt_w</p:attrName>
                                        </p:attrNameLst>
                                      </p:cBhvr>
                                      <p:tavLst>
                                        <p:tav tm="0">
                                          <p:val>
                                            <p:fltVal val="0"/>
                                          </p:val>
                                        </p:tav>
                                        <p:tav tm="100000">
                                          <p:val>
                                            <p:strVal val="#ppt_w"/>
                                          </p:val>
                                        </p:tav>
                                      </p:tavLst>
                                    </p:anim>
                                    <p:anim calcmode="lin" valueType="num">
                                      <p:cBhvr>
                                        <p:cTn id="22" dur="1000" fill="hold"/>
                                        <p:tgtEl>
                                          <p:spTgt spid="39"/>
                                        </p:tgtEl>
                                        <p:attrNameLst>
                                          <p:attrName>ppt_h</p:attrName>
                                        </p:attrNameLst>
                                      </p:cBhvr>
                                      <p:tavLst>
                                        <p:tav tm="0">
                                          <p:val>
                                            <p:fltVal val="0"/>
                                          </p:val>
                                        </p:tav>
                                        <p:tav tm="100000">
                                          <p:val>
                                            <p:strVal val="#ppt_h"/>
                                          </p:val>
                                        </p:tav>
                                      </p:tavLst>
                                    </p:anim>
                                    <p:anim calcmode="lin" valueType="num">
                                      <p:cBhvr>
                                        <p:cTn id="23" dur="1000" fill="hold"/>
                                        <p:tgtEl>
                                          <p:spTgt spid="39"/>
                                        </p:tgtEl>
                                        <p:attrNameLst>
                                          <p:attrName>style.rotation</p:attrName>
                                        </p:attrNameLst>
                                      </p:cBhvr>
                                      <p:tavLst>
                                        <p:tav tm="0">
                                          <p:val>
                                            <p:fltVal val="90"/>
                                          </p:val>
                                        </p:tav>
                                        <p:tav tm="100000">
                                          <p:val>
                                            <p:fltVal val="0"/>
                                          </p:val>
                                        </p:tav>
                                      </p:tavLst>
                                    </p:anim>
                                    <p:animEffect transition="in" filter="fade">
                                      <p:cBhvr>
                                        <p:cTn id="24" dur="1000"/>
                                        <p:tgtEl>
                                          <p:spTgt spid="39"/>
                                        </p:tgtEl>
                                      </p:cBhvr>
                                    </p:animEffect>
                                  </p:childTnLst>
                                </p:cTn>
                              </p:par>
                            </p:childTnLst>
                          </p:cTn>
                        </p:par>
                        <p:par>
                          <p:cTn id="25" fill="hold">
                            <p:stCondLst>
                              <p:cond delay="7000"/>
                            </p:stCondLst>
                            <p:childTnLst>
                              <p:par>
                                <p:cTn id="26" presetID="31" presetClass="entr" presetSubtype="0" fill="hold" grpId="0" nodeType="afterEffect">
                                  <p:stCondLst>
                                    <p:cond delay="3000"/>
                                  </p:stCondLst>
                                  <p:childTnLst>
                                    <p:set>
                                      <p:cBhvr>
                                        <p:cTn id="27" dur="1" fill="hold">
                                          <p:stCondLst>
                                            <p:cond delay="0"/>
                                          </p:stCondLst>
                                        </p:cTn>
                                        <p:tgtEl>
                                          <p:spTgt spid="4"/>
                                        </p:tgtEl>
                                        <p:attrNameLst>
                                          <p:attrName>style.visibility</p:attrName>
                                        </p:attrNameLst>
                                      </p:cBhvr>
                                      <p:to>
                                        <p:strVal val="visible"/>
                                      </p:to>
                                    </p:set>
                                    <p:anim calcmode="lin" valueType="num">
                                      <p:cBhvr>
                                        <p:cTn id="28" dur="1000" fill="hold"/>
                                        <p:tgtEl>
                                          <p:spTgt spid="4"/>
                                        </p:tgtEl>
                                        <p:attrNameLst>
                                          <p:attrName>ppt_w</p:attrName>
                                        </p:attrNameLst>
                                      </p:cBhvr>
                                      <p:tavLst>
                                        <p:tav tm="0">
                                          <p:val>
                                            <p:fltVal val="0"/>
                                          </p:val>
                                        </p:tav>
                                        <p:tav tm="100000">
                                          <p:val>
                                            <p:strVal val="#ppt_w"/>
                                          </p:val>
                                        </p:tav>
                                      </p:tavLst>
                                    </p:anim>
                                    <p:anim calcmode="lin" valueType="num">
                                      <p:cBhvr>
                                        <p:cTn id="29" dur="1000" fill="hold"/>
                                        <p:tgtEl>
                                          <p:spTgt spid="4"/>
                                        </p:tgtEl>
                                        <p:attrNameLst>
                                          <p:attrName>ppt_h</p:attrName>
                                        </p:attrNameLst>
                                      </p:cBhvr>
                                      <p:tavLst>
                                        <p:tav tm="0">
                                          <p:val>
                                            <p:fltVal val="0"/>
                                          </p:val>
                                        </p:tav>
                                        <p:tav tm="100000">
                                          <p:val>
                                            <p:strVal val="#ppt_h"/>
                                          </p:val>
                                        </p:tav>
                                      </p:tavLst>
                                    </p:anim>
                                    <p:anim calcmode="lin" valueType="num">
                                      <p:cBhvr>
                                        <p:cTn id="30" dur="1000" fill="hold"/>
                                        <p:tgtEl>
                                          <p:spTgt spid="4"/>
                                        </p:tgtEl>
                                        <p:attrNameLst>
                                          <p:attrName>style.rotation</p:attrName>
                                        </p:attrNameLst>
                                      </p:cBhvr>
                                      <p:tavLst>
                                        <p:tav tm="0">
                                          <p:val>
                                            <p:fltVal val="90"/>
                                          </p:val>
                                        </p:tav>
                                        <p:tav tm="100000">
                                          <p:val>
                                            <p:fltVal val="0"/>
                                          </p:val>
                                        </p:tav>
                                      </p:tavLst>
                                    </p:anim>
                                    <p:animEffect transition="in" filter="fade">
                                      <p:cBhvr>
                                        <p:cTn id="31" dur="1000"/>
                                        <p:tgtEl>
                                          <p:spTgt spid="4"/>
                                        </p:tgtEl>
                                      </p:cBhvr>
                                    </p:animEffect>
                                  </p:childTnLst>
                                </p:cTn>
                              </p:par>
                              <p:par>
                                <p:cTn id="32" presetID="31" presetClass="entr" presetSubtype="0" fill="hold" nodeType="withEffect">
                                  <p:stCondLst>
                                    <p:cond delay="3000"/>
                                  </p:stCondLst>
                                  <p:childTnLst>
                                    <p:set>
                                      <p:cBhvr>
                                        <p:cTn id="33" dur="1" fill="hold">
                                          <p:stCondLst>
                                            <p:cond delay="0"/>
                                          </p:stCondLst>
                                        </p:cTn>
                                        <p:tgtEl>
                                          <p:spTgt spid="8"/>
                                        </p:tgtEl>
                                        <p:attrNameLst>
                                          <p:attrName>style.visibility</p:attrName>
                                        </p:attrNameLst>
                                      </p:cBhvr>
                                      <p:to>
                                        <p:strVal val="visible"/>
                                      </p:to>
                                    </p:set>
                                    <p:anim calcmode="lin" valueType="num">
                                      <p:cBhvr>
                                        <p:cTn id="34" dur="1000" fill="hold"/>
                                        <p:tgtEl>
                                          <p:spTgt spid="8"/>
                                        </p:tgtEl>
                                        <p:attrNameLst>
                                          <p:attrName>ppt_w</p:attrName>
                                        </p:attrNameLst>
                                      </p:cBhvr>
                                      <p:tavLst>
                                        <p:tav tm="0">
                                          <p:val>
                                            <p:fltVal val="0"/>
                                          </p:val>
                                        </p:tav>
                                        <p:tav tm="100000">
                                          <p:val>
                                            <p:strVal val="#ppt_w"/>
                                          </p:val>
                                        </p:tav>
                                      </p:tavLst>
                                    </p:anim>
                                    <p:anim calcmode="lin" valueType="num">
                                      <p:cBhvr>
                                        <p:cTn id="35" dur="1000" fill="hold"/>
                                        <p:tgtEl>
                                          <p:spTgt spid="8"/>
                                        </p:tgtEl>
                                        <p:attrNameLst>
                                          <p:attrName>ppt_h</p:attrName>
                                        </p:attrNameLst>
                                      </p:cBhvr>
                                      <p:tavLst>
                                        <p:tav tm="0">
                                          <p:val>
                                            <p:fltVal val="0"/>
                                          </p:val>
                                        </p:tav>
                                        <p:tav tm="100000">
                                          <p:val>
                                            <p:strVal val="#ppt_h"/>
                                          </p:val>
                                        </p:tav>
                                      </p:tavLst>
                                    </p:anim>
                                    <p:anim calcmode="lin" valueType="num">
                                      <p:cBhvr>
                                        <p:cTn id="36" dur="1000" fill="hold"/>
                                        <p:tgtEl>
                                          <p:spTgt spid="8"/>
                                        </p:tgtEl>
                                        <p:attrNameLst>
                                          <p:attrName>style.rotation</p:attrName>
                                        </p:attrNameLst>
                                      </p:cBhvr>
                                      <p:tavLst>
                                        <p:tav tm="0">
                                          <p:val>
                                            <p:fltVal val="90"/>
                                          </p:val>
                                        </p:tav>
                                        <p:tav tm="100000">
                                          <p:val>
                                            <p:fltVal val="0"/>
                                          </p:val>
                                        </p:tav>
                                      </p:tavLst>
                                    </p:anim>
                                    <p:animEffect transition="in" filter="fade">
                                      <p:cBhvr>
                                        <p:cTn id="37" dur="1000"/>
                                        <p:tgtEl>
                                          <p:spTgt spid="8"/>
                                        </p:tgtEl>
                                      </p:cBhvr>
                                    </p:animEffect>
                                  </p:childTnLst>
                                </p:cTn>
                              </p:par>
                              <p:par>
                                <p:cTn id="38" presetID="31" presetClass="entr" presetSubtype="0" fill="hold" nodeType="withEffect">
                                  <p:stCondLst>
                                    <p:cond delay="3000"/>
                                  </p:stCondLst>
                                  <p:childTnLst>
                                    <p:set>
                                      <p:cBhvr>
                                        <p:cTn id="39" dur="1" fill="hold">
                                          <p:stCondLst>
                                            <p:cond delay="0"/>
                                          </p:stCondLst>
                                        </p:cTn>
                                        <p:tgtEl>
                                          <p:spTgt spid="10"/>
                                        </p:tgtEl>
                                        <p:attrNameLst>
                                          <p:attrName>style.visibility</p:attrName>
                                        </p:attrNameLst>
                                      </p:cBhvr>
                                      <p:to>
                                        <p:strVal val="visible"/>
                                      </p:to>
                                    </p:set>
                                    <p:anim calcmode="lin" valueType="num">
                                      <p:cBhvr>
                                        <p:cTn id="40" dur="1000" fill="hold"/>
                                        <p:tgtEl>
                                          <p:spTgt spid="10"/>
                                        </p:tgtEl>
                                        <p:attrNameLst>
                                          <p:attrName>ppt_w</p:attrName>
                                        </p:attrNameLst>
                                      </p:cBhvr>
                                      <p:tavLst>
                                        <p:tav tm="0">
                                          <p:val>
                                            <p:fltVal val="0"/>
                                          </p:val>
                                        </p:tav>
                                        <p:tav tm="100000">
                                          <p:val>
                                            <p:strVal val="#ppt_w"/>
                                          </p:val>
                                        </p:tav>
                                      </p:tavLst>
                                    </p:anim>
                                    <p:anim calcmode="lin" valueType="num">
                                      <p:cBhvr>
                                        <p:cTn id="41" dur="1000" fill="hold"/>
                                        <p:tgtEl>
                                          <p:spTgt spid="10"/>
                                        </p:tgtEl>
                                        <p:attrNameLst>
                                          <p:attrName>ppt_h</p:attrName>
                                        </p:attrNameLst>
                                      </p:cBhvr>
                                      <p:tavLst>
                                        <p:tav tm="0">
                                          <p:val>
                                            <p:fltVal val="0"/>
                                          </p:val>
                                        </p:tav>
                                        <p:tav tm="100000">
                                          <p:val>
                                            <p:strVal val="#ppt_h"/>
                                          </p:val>
                                        </p:tav>
                                      </p:tavLst>
                                    </p:anim>
                                    <p:anim calcmode="lin" valueType="num">
                                      <p:cBhvr>
                                        <p:cTn id="42" dur="1000" fill="hold"/>
                                        <p:tgtEl>
                                          <p:spTgt spid="10"/>
                                        </p:tgtEl>
                                        <p:attrNameLst>
                                          <p:attrName>style.rotation</p:attrName>
                                        </p:attrNameLst>
                                      </p:cBhvr>
                                      <p:tavLst>
                                        <p:tav tm="0">
                                          <p:val>
                                            <p:fltVal val="90"/>
                                          </p:val>
                                        </p:tav>
                                        <p:tav tm="100000">
                                          <p:val>
                                            <p:fltVal val="0"/>
                                          </p:val>
                                        </p:tav>
                                      </p:tavLst>
                                    </p:anim>
                                    <p:animEffect transition="in" filter="fade">
                                      <p:cBhvr>
                                        <p:cTn id="43" dur="1000"/>
                                        <p:tgtEl>
                                          <p:spTgt spid="10"/>
                                        </p:tgtEl>
                                      </p:cBhvr>
                                    </p:animEffect>
                                  </p:childTnLst>
                                </p:cTn>
                              </p:par>
                            </p:childTnLst>
                          </p:cTn>
                        </p:par>
                        <p:par>
                          <p:cTn id="44" fill="hold">
                            <p:stCondLst>
                              <p:cond delay="11000"/>
                            </p:stCondLst>
                            <p:childTnLst>
                              <p:par>
                                <p:cTn id="45" presetID="31" presetClass="entr" presetSubtype="0" fill="hold" grpId="0" nodeType="afterEffect">
                                  <p:stCondLst>
                                    <p:cond delay="3000"/>
                                  </p:stCondLst>
                                  <p:childTnLst>
                                    <p:set>
                                      <p:cBhvr>
                                        <p:cTn id="46" dur="1" fill="hold">
                                          <p:stCondLst>
                                            <p:cond delay="0"/>
                                          </p:stCondLst>
                                        </p:cTn>
                                        <p:tgtEl>
                                          <p:spTgt spid="13"/>
                                        </p:tgtEl>
                                        <p:attrNameLst>
                                          <p:attrName>style.visibility</p:attrName>
                                        </p:attrNameLst>
                                      </p:cBhvr>
                                      <p:to>
                                        <p:strVal val="visible"/>
                                      </p:to>
                                    </p:set>
                                    <p:anim calcmode="lin" valueType="num">
                                      <p:cBhvr>
                                        <p:cTn id="47" dur="1000" fill="hold"/>
                                        <p:tgtEl>
                                          <p:spTgt spid="13"/>
                                        </p:tgtEl>
                                        <p:attrNameLst>
                                          <p:attrName>ppt_w</p:attrName>
                                        </p:attrNameLst>
                                      </p:cBhvr>
                                      <p:tavLst>
                                        <p:tav tm="0">
                                          <p:val>
                                            <p:fltVal val="0"/>
                                          </p:val>
                                        </p:tav>
                                        <p:tav tm="100000">
                                          <p:val>
                                            <p:strVal val="#ppt_w"/>
                                          </p:val>
                                        </p:tav>
                                      </p:tavLst>
                                    </p:anim>
                                    <p:anim calcmode="lin" valueType="num">
                                      <p:cBhvr>
                                        <p:cTn id="48" dur="1000" fill="hold"/>
                                        <p:tgtEl>
                                          <p:spTgt spid="13"/>
                                        </p:tgtEl>
                                        <p:attrNameLst>
                                          <p:attrName>ppt_h</p:attrName>
                                        </p:attrNameLst>
                                      </p:cBhvr>
                                      <p:tavLst>
                                        <p:tav tm="0">
                                          <p:val>
                                            <p:fltVal val="0"/>
                                          </p:val>
                                        </p:tav>
                                        <p:tav tm="100000">
                                          <p:val>
                                            <p:strVal val="#ppt_h"/>
                                          </p:val>
                                        </p:tav>
                                      </p:tavLst>
                                    </p:anim>
                                    <p:anim calcmode="lin" valueType="num">
                                      <p:cBhvr>
                                        <p:cTn id="49" dur="1000" fill="hold"/>
                                        <p:tgtEl>
                                          <p:spTgt spid="13"/>
                                        </p:tgtEl>
                                        <p:attrNameLst>
                                          <p:attrName>style.rotation</p:attrName>
                                        </p:attrNameLst>
                                      </p:cBhvr>
                                      <p:tavLst>
                                        <p:tav tm="0">
                                          <p:val>
                                            <p:fltVal val="90"/>
                                          </p:val>
                                        </p:tav>
                                        <p:tav tm="100000">
                                          <p:val>
                                            <p:fltVal val="0"/>
                                          </p:val>
                                        </p:tav>
                                      </p:tavLst>
                                    </p:anim>
                                    <p:animEffect transition="in" filter="fade">
                                      <p:cBhvr>
                                        <p:cTn id="50" dur="1000"/>
                                        <p:tgtEl>
                                          <p:spTgt spid="13"/>
                                        </p:tgtEl>
                                      </p:cBhvr>
                                    </p:animEffect>
                                  </p:childTnLst>
                                </p:cTn>
                              </p:par>
                              <p:par>
                                <p:cTn id="51" presetID="31" presetClass="entr" presetSubtype="0" fill="hold" nodeType="withEffect">
                                  <p:stCondLst>
                                    <p:cond delay="3000"/>
                                  </p:stCondLst>
                                  <p:childTnLst>
                                    <p:set>
                                      <p:cBhvr>
                                        <p:cTn id="52" dur="1" fill="hold">
                                          <p:stCondLst>
                                            <p:cond delay="0"/>
                                          </p:stCondLst>
                                        </p:cTn>
                                        <p:tgtEl>
                                          <p:spTgt spid="12"/>
                                        </p:tgtEl>
                                        <p:attrNameLst>
                                          <p:attrName>style.visibility</p:attrName>
                                        </p:attrNameLst>
                                      </p:cBhvr>
                                      <p:to>
                                        <p:strVal val="visible"/>
                                      </p:to>
                                    </p:set>
                                    <p:anim calcmode="lin" valueType="num">
                                      <p:cBhvr>
                                        <p:cTn id="53" dur="1000" fill="hold"/>
                                        <p:tgtEl>
                                          <p:spTgt spid="12"/>
                                        </p:tgtEl>
                                        <p:attrNameLst>
                                          <p:attrName>ppt_w</p:attrName>
                                        </p:attrNameLst>
                                      </p:cBhvr>
                                      <p:tavLst>
                                        <p:tav tm="0">
                                          <p:val>
                                            <p:fltVal val="0"/>
                                          </p:val>
                                        </p:tav>
                                        <p:tav tm="100000">
                                          <p:val>
                                            <p:strVal val="#ppt_w"/>
                                          </p:val>
                                        </p:tav>
                                      </p:tavLst>
                                    </p:anim>
                                    <p:anim calcmode="lin" valueType="num">
                                      <p:cBhvr>
                                        <p:cTn id="54" dur="1000" fill="hold"/>
                                        <p:tgtEl>
                                          <p:spTgt spid="12"/>
                                        </p:tgtEl>
                                        <p:attrNameLst>
                                          <p:attrName>ppt_h</p:attrName>
                                        </p:attrNameLst>
                                      </p:cBhvr>
                                      <p:tavLst>
                                        <p:tav tm="0">
                                          <p:val>
                                            <p:fltVal val="0"/>
                                          </p:val>
                                        </p:tav>
                                        <p:tav tm="100000">
                                          <p:val>
                                            <p:strVal val="#ppt_h"/>
                                          </p:val>
                                        </p:tav>
                                      </p:tavLst>
                                    </p:anim>
                                    <p:anim calcmode="lin" valueType="num">
                                      <p:cBhvr>
                                        <p:cTn id="55" dur="1000" fill="hold"/>
                                        <p:tgtEl>
                                          <p:spTgt spid="12"/>
                                        </p:tgtEl>
                                        <p:attrNameLst>
                                          <p:attrName>style.rotation</p:attrName>
                                        </p:attrNameLst>
                                      </p:cBhvr>
                                      <p:tavLst>
                                        <p:tav tm="0">
                                          <p:val>
                                            <p:fltVal val="90"/>
                                          </p:val>
                                        </p:tav>
                                        <p:tav tm="100000">
                                          <p:val>
                                            <p:fltVal val="0"/>
                                          </p:val>
                                        </p:tav>
                                      </p:tavLst>
                                    </p:anim>
                                    <p:animEffect transition="in" filter="fade">
                                      <p:cBhvr>
                                        <p:cTn id="56" dur="1000"/>
                                        <p:tgtEl>
                                          <p:spTgt spid="12"/>
                                        </p:tgtEl>
                                      </p:cBhvr>
                                    </p:animEffect>
                                  </p:childTnLst>
                                </p:cTn>
                              </p:par>
                            </p:childTnLst>
                          </p:cTn>
                        </p:par>
                        <p:par>
                          <p:cTn id="57" fill="hold">
                            <p:stCondLst>
                              <p:cond delay="15000"/>
                            </p:stCondLst>
                            <p:childTnLst>
                              <p:par>
                                <p:cTn id="58" presetID="31" presetClass="entr" presetSubtype="0" fill="hold" grpId="0" nodeType="afterEffect">
                                  <p:stCondLst>
                                    <p:cond delay="7000"/>
                                  </p:stCondLst>
                                  <p:childTnLst>
                                    <p:set>
                                      <p:cBhvr>
                                        <p:cTn id="59" dur="1" fill="hold">
                                          <p:stCondLst>
                                            <p:cond delay="0"/>
                                          </p:stCondLst>
                                        </p:cTn>
                                        <p:tgtEl>
                                          <p:spTgt spid="58"/>
                                        </p:tgtEl>
                                        <p:attrNameLst>
                                          <p:attrName>style.visibility</p:attrName>
                                        </p:attrNameLst>
                                      </p:cBhvr>
                                      <p:to>
                                        <p:strVal val="visible"/>
                                      </p:to>
                                    </p:set>
                                    <p:anim calcmode="lin" valueType="num">
                                      <p:cBhvr>
                                        <p:cTn id="60" dur="1000" fill="hold"/>
                                        <p:tgtEl>
                                          <p:spTgt spid="58"/>
                                        </p:tgtEl>
                                        <p:attrNameLst>
                                          <p:attrName>ppt_w</p:attrName>
                                        </p:attrNameLst>
                                      </p:cBhvr>
                                      <p:tavLst>
                                        <p:tav tm="0">
                                          <p:val>
                                            <p:fltVal val="0"/>
                                          </p:val>
                                        </p:tav>
                                        <p:tav tm="100000">
                                          <p:val>
                                            <p:strVal val="#ppt_w"/>
                                          </p:val>
                                        </p:tav>
                                      </p:tavLst>
                                    </p:anim>
                                    <p:anim calcmode="lin" valueType="num">
                                      <p:cBhvr>
                                        <p:cTn id="61" dur="1000" fill="hold"/>
                                        <p:tgtEl>
                                          <p:spTgt spid="58"/>
                                        </p:tgtEl>
                                        <p:attrNameLst>
                                          <p:attrName>ppt_h</p:attrName>
                                        </p:attrNameLst>
                                      </p:cBhvr>
                                      <p:tavLst>
                                        <p:tav tm="0">
                                          <p:val>
                                            <p:fltVal val="0"/>
                                          </p:val>
                                        </p:tav>
                                        <p:tav tm="100000">
                                          <p:val>
                                            <p:strVal val="#ppt_h"/>
                                          </p:val>
                                        </p:tav>
                                      </p:tavLst>
                                    </p:anim>
                                    <p:anim calcmode="lin" valueType="num">
                                      <p:cBhvr>
                                        <p:cTn id="62" dur="1000" fill="hold"/>
                                        <p:tgtEl>
                                          <p:spTgt spid="58"/>
                                        </p:tgtEl>
                                        <p:attrNameLst>
                                          <p:attrName>style.rotation</p:attrName>
                                        </p:attrNameLst>
                                      </p:cBhvr>
                                      <p:tavLst>
                                        <p:tav tm="0">
                                          <p:val>
                                            <p:fltVal val="90"/>
                                          </p:val>
                                        </p:tav>
                                        <p:tav tm="100000">
                                          <p:val>
                                            <p:fltVal val="0"/>
                                          </p:val>
                                        </p:tav>
                                      </p:tavLst>
                                    </p:anim>
                                    <p:animEffect transition="in" filter="fade">
                                      <p:cBhvr>
                                        <p:cTn id="63" dur="1000"/>
                                        <p:tgtEl>
                                          <p:spTgt spid="58"/>
                                        </p:tgtEl>
                                      </p:cBhvr>
                                    </p:animEffect>
                                  </p:childTnLst>
                                </p:cTn>
                              </p:par>
                              <p:par>
                                <p:cTn id="64" presetID="31" presetClass="entr" presetSubtype="0" fill="hold" nodeType="withEffect">
                                  <p:stCondLst>
                                    <p:cond delay="7000"/>
                                  </p:stCondLst>
                                  <p:childTnLst>
                                    <p:set>
                                      <p:cBhvr>
                                        <p:cTn id="65" dur="1" fill="hold">
                                          <p:stCondLst>
                                            <p:cond delay="0"/>
                                          </p:stCondLst>
                                        </p:cTn>
                                        <p:tgtEl>
                                          <p:spTgt spid="60"/>
                                        </p:tgtEl>
                                        <p:attrNameLst>
                                          <p:attrName>style.visibility</p:attrName>
                                        </p:attrNameLst>
                                      </p:cBhvr>
                                      <p:to>
                                        <p:strVal val="visible"/>
                                      </p:to>
                                    </p:set>
                                    <p:anim calcmode="lin" valueType="num">
                                      <p:cBhvr>
                                        <p:cTn id="66" dur="1000" fill="hold"/>
                                        <p:tgtEl>
                                          <p:spTgt spid="60"/>
                                        </p:tgtEl>
                                        <p:attrNameLst>
                                          <p:attrName>ppt_w</p:attrName>
                                        </p:attrNameLst>
                                      </p:cBhvr>
                                      <p:tavLst>
                                        <p:tav tm="0">
                                          <p:val>
                                            <p:fltVal val="0"/>
                                          </p:val>
                                        </p:tav>
                                        <p:tav tm="100000">
                                          <p:val>
                                            <p:strVal val="#ppt_w"/>
                                          </p:val>
                                        </p:tav>
                                      </p:tavLst>
                                    </p:anim>
                                    <p:anim calcmode="lin" valueType="num">
                                      <p:cBhvr>
                                        <p:cTn id="67" dur="1000" fill="hold"/>
                                        <p:tgtEl>
                                          <p:spTgt spid="60"/>
                                        </p:tgtEl>
                                        <p:attrNameLst>
                                          <p:attrName>ppt_h</p:attrName>
                                        </p:attrNameLst>
                                      </p:cBhvr>
                                      <p:tavLst>
                                        <p:tav tm="0">
                                          <p:val>
                                            <p:fltVal val="0"/>
                                          </p:val>
                                        </p:tav>
                                        <p:tav tm="100000">
                                          <p:val>
                                            <p:strVal val="#ppt_h"/>
                                          </p:val>
                                        </p:tav>
                                      </p:tavLst>
                                    </p:anim>
                                    <p:anim calcmode="lin" valueType="num">
                                      <p:cBhvr>
                                        <p:cTn id="68" dur="1000" fill="hold"/>
                                        <p:tgtEl>
                                          <p:spTgt spid="60"/>
                                        </p:tgtEl>
                                        <p:attrNameLst>
                                          <p:attrName>style.rotation</p:attrName>
                                        </p:attrNameLst>
                                      </p:cBhvr>
                                      <p:tavLst>
                                        <p:tav tm="0">
                                          <p:val>
                                            <p:fltVal val="90"/>
                                          </p:val>
                                        </p:tav>
                                        <p:tav tm="100000">
                                          <p:val>
                                            <p:fltVal val="0"/>
                                          </p:val>
                                        </p:tav>
                                      </p:tavLst>
                                    </p:anim>
                                    <p:animEffect transition="in" filter="fade">
                                      <p:cBhvr>
                                        <p:cTn id="69" dur="1000"/>
                                        <p:tgtEl>
                                          <p:spTgt spid="60"/>
                                        </p:tgtEl>
                                      </p:cBhvr>
                                    </p:animEffect>
                                  </p:childTnLst>
                                </p:cTn>
                              </p:par>
                            </p:childTnLst>
                          </p:cTn>
                        </p:par>
                        <p:par>
                          <p:cTn id="70" fill="hold">
                            <p:stCondLst>
                              <p:cond delay="23000"/>
                            </p:stCondLst>
                            <p:childTnLst>
                              <p:par>
                                <p:cTn id="71" presetID="31" presetClass="entr" presetSubtype="0" fill="hold" grpId="0" nodeType="afterEffect">
                                  <p:stCondLst>
                                    <p:cond delay="5000"/>
                                  </p:stCondLst>
                                  <p:childTnLst>
                                    <p:set>
                                      <p:cBhvr>
                                        <p:cTn id="72" dur="1" fill="hold">
                                          <p:stCondLst>
                                            <p:cond delay="0"/>
                                          </p:stCondLst>
                                        </p:cTn>
                                        <p:tgtEl>
                                          <p:spTgt spid="42"/>
                                        </p:tgtEl>
                                        <p:attrNameLst>
                                          <p:attrName>style.visibility</p:attrName>
                                        </p:attrNameLst>
                                      </p:cBhvr>
                                      <p:to>
                                        <p:strVal val="visible"/>
                                      </p:to>
                                    </p:set>
                                    <p:anim calcmode="lin" valueType="num">
                                      <p:cBhvr>
                                        <p:cTn id="73" dur="1000" fill="hold"/>
                                        <p:tgtEl>
                                          <p:spTgt spid="42"/>
                                        </p:tgtEl>
                                        <p:attrNameLst>
                                          <p:attrName>ppt_w</p:attrName>
                                        </p:attrNameLst>
                                      </p:cBhvr>
                                      <p:tavLst>
                                        <p:tav tm="0">
                                          <p:val>
                                            <p:fltVal val="0"/>
                                          </p:val>
                                        </p:tav>
                                        <p:tav tm="100000">
                                          <p:val>
                                            <p:strVal val="#ppt_w"/>
                                          </p:val>
                                        </p:tav>
                                      </p:tavLst>
                                    </p:anim>
                                    <p:anim calcmode="lin" valueType="num">
                                      <p:cBhvr>
                                        <p:cTn id="74" dur="1000" fill="hold"/>
                                        <p:tgtEl>
                                          <p:spTgt spid="42"/>
                                        </p:tgtEl>
                                        <p:attrNameLst>
                                          <p:attrName>ppt_h</p:attrName>
                                        </p:attrNameLst>
                                      </p:cBhvr>
                                      <p:tavLst>
                                        <p:tav tm="0">
                                          <p:val>
                                            <p:fltVal val="0"/>
                                          </p:val>
                                        </p:tav>
                                        <p:tav tm="100000">
                                          <p:val>
                                            <p:strVal val="#ppt_h"/>
                                          </p:val>
                                        </p:tav>
                                      </p:tavLst>
                                    </p:anim>
                                    <p:anim calcmode="lin" valueType="num">
                                      <p:cBhvr>
                                        <p:cTn id="75" dur="1000" fill="hold"/>
                                        <p:tgtEl>
                                          <p:spTgt spid="42"/>
                                        </p:tgtEl>
                                        <p:attrNameLst>
                                          <p:attrName>style.rotation</p:attrName>
                                        </p:attrNameLst>
                                      </p:cBhvr>
                                      <p:tavLst>
                                        <p:tav tm="0">
                                          <p:val>
                                            <p:fltVal val="90"/>
                                          </p:val>
                                        </p:tav>
                                        <p:tav tm="100000">
                                          <p:val>
                                            <p:fltVal val="0"/>
                                          </p:val>
                                        </p:tav>
                                      </p:tavLst>
                                    </p:anim>
                                    <p:animEffect transition="in" filter="fade">
                                      <p:cBhvr>
                                        <p:cTn id="76" dur="1000"/>
                                        <p:tgtEl>
                                          <p:spTgt spid="42"/>
                                        </p:tgtEl>
                                      </p:cBhvr>
                                    </p:animEffect>
                                  </p:childTnLst>
                                </p:cTn>
                              </p:par>
                              <p:par>
                                <p:cTn id="77" presetID="31" presetClass="entr" presetSubtype="0" fill="hold" nodeType="withEffect">
                                  <p:stCondLst>
                                    <p:cond delay="5000"/>
                                  </p:stCondLst>
                                  <p:childTnLst>
                                    <p:set>
                                      <p:cBhvr>
                                        <p:cTn id="78" dur="1" fill="hold">
                                          <p:stCondLst>
                                            <p:cond delay="0"/>
                                          </p:stCondLst>
                                        </p:cTn>
                                        <p:tgtEl>
                                          <p:spTgt spid="48"/>
                                        </p:tgtEl>
                                        <p:attrNameLst>
                                          <p:attrName>style.visibility</p:attrName>
                                        </p:attrNameLst>
                                      </p:cBhvr>
                                      <p:to>
                                        <p:strVal val="visible"/>
                                      </p:to>
                                    </p:set>
                                    <p:anim calcmode="lin" valueType="num">
                                      <p:cBhvr>
                                        <p:cTn id="79" dur="1000" fill="hold"/>
                                        <p:tgtEl>
                                          <p:spTgt spid="48"/>
                                        </p:tgtEl>
                                        <p:attrNameLst>
                                          <p:attrName>ppt_w</p:attrName>
                                        </p:attrNameLst>
                                      </p:cBhvr>
                                      <p:tavLst>
                                        <p:tav tm="0">
                                          <p:val>
                                            <p:fltVal val="0"/>
                                          </p:val>
                                        </p:tav>
                                        <p:tav tm="100000">
                                          <p:val>
                                            <p:strVal val="#ppt_w"/>
                                          </p:val>
                                        </p:tav>
                                      </p:tavLst>
                                    </p:anim>
                                    <p:anim calcmode="lin" valueType="num">
                                      <p:cBhvr>
                                        <p:cTn id="80" dur="1000" fill="hold"/>
                                        <p:tgtEl>
                                          <p:spTgt spid="48"/>
                                        </p:tgtEl>
                                        <p:attrNameLst>
                                          <p:attrName>ppt_h</p:attrName>
                                        </p:attrNameLst>
                                      </p:cBhvr>
                                      <p:tavLst>
                                        <p:tav tm="0">
                                          <p:val>
                                            <p:fltVal val="0"/>
                                          </p:val>
                                        </p:tav>
                                        <p:tav tm="100000">
                                          <p:val>
                                            <p:strVal val="#ppt_h"/>
                                          </p:val>
                                        </p:tav>
                                      </p:tavLst>
                                    </p:anim>
                                    <p:anim calcmode="lin" valueType="num">
                                      <p:cBhvr>
                                        <p:cTn id="81" dur="1000" fill="hold"/>
                                        <p:tgtEl>
                                          <p:spTgt spid="48"/>
                                        </p:tgtEl>
                                        <p:attrNameLst>
                                          <p:attrName>style.rotation</p:attrName>
                                        </p:attrNameLst>
                                      </p:cBhvr>
                                      <p:tavLst>
                                        <p:tav tm="0">
                                          <p:val>
                                            <p:fltVal val="90"/>
                                          </p:val>
                                        </p:tav>
                                        <p:tav tm="100000">
                                          <p:val>
                                            <p:fltVal val="0"/>
                                          </p:val>
                                        </p:tav>
                                      </p:tavLst>
                                    </p:anim>
                                    <p:animEffect transition="in" filter="fade">
                                      <p:cBhvr>
                                        <p:cTn id="82" dur="1000"/>
                                        <p:tgtEl>
                                          <p:spTgt spid="48"/>
                                        </p:tgtEl>
                                      </p:cBhvr>
                                    </p:animEffect>
                                  </p:childTnLst>
                                </p:cTn>
                              </p:par>
                              <p:par>
                                <p:cTn id="83" presetID="31" presetClass="entr" presetSubtype="0" fill="hold" nodeType="withEffect">
                                  <p:stCondLst>
                                    <p:cond delay="5000"/>
                                  </p:stCondLst>
                                  <p:childTnLst>
                                    <p:set>
                                      <p:cBhvr>
                                        <p:cTn id="84" dur="1" fill="hold">
                                          <p:stCondLst>
                                            <p:cond delay="0"/>
                                          </p:stCondLst>
                                        </p:cTn>
                                        <p:tgtEl>
                                          <p:spTgt spid="50"/>
                                        </p:tgtEl>
                                        <p:attrNameLst>
                                          <p:attrName>style.visibility</p:attrName>
                                        </p:attrNameLst>
                                      </p:cBhvr>
                                      <p:to>
                                        <p:strVal val="visible"/>
                                      </p:to>
                                    </p:set>
                                    <p:anim calcmode="lin" valueType="num">
                                      <p:cBhvr>
                                        <p:cTn id="85" dur="1000" fill="hold"/>
                                        <p:tgtEl>
                                          <p:spTgt spid="50"/>
                                        </p:tgtEl>
                                        <p:attrNameLst>
                                          <p:attrName>ppt_w</p:attrName>
                                        </p:attrNameLst>
                                      </p:cBhvr>
                                      <p:tavLst>
                                        <p:tav tm="0">
                                          <p:val>
                                            <p:fltVal val="0"/>
                                          </p:val>
                                        </p:tav>
                                        <p:tav tm="100000">
                                          <p:val>
                                            <p:strVal val="#ppt_w"/>
                                          </p:val>
                                        </p:tav>
                                      </p:tavLst>
                                    </p:anim>
                                    <p:anim calcmode="lin" valueType="num">
                                      <p:cBhvr>
                                        <p:cTn id="86" dur="1000" fill="hold"/>
                                        <p:tgtEl>
                                          <p:spTgt spid="50"/>
                                        </p:tgtEl>
                                        <p:attrNameLst>
                                          <p:attrName>ppt_h</p:attrName>
                                        </p:attrNameLst>
                                      </p:cBhvr>
                                      <p:tavLst>
                                        <p:tav tm="0">
                                          <p:val>
                                            <p:fltVal val="0"/>
                                          </p:val>
                                        </p:tav>
                                        <p:tav tm="100000">
                                          <p:val>
                                            <p:strVal val="#ppt_h"/>
                                          </p:val>
                                        </p:tav>
                                      </p:tavLst>
                                    </p:anim>
                                    <p:anim calcmode="lin" valueType="num">
                                      <p:cBhvr>
                                        <p:cTn id="87" dur="1000" fill="hold"/>
                                        <p:tgtEl>
                                          <p:spTgt spid="50"/>
                                        </p:tgtEl>
                                        <p:attrNameLst>
                                          <p:attrName>style.rotation</p:attrName>
                                        </p:attrNameLst>
                                      </p:cBhvr>
                                      <p:tavLst>
                                        <p:tav tm="0">
                                          <p:val>
                                            <p:fltVal val="90"/>
                                          </p:val>
                                        </p:tav>
                                        <p:tav tm="100000">
                                          <p:val>
                                            <p:fltVal val="0"/>
                                          </p:val>
                                        </p:tav>
                                      </p:tavLst>
                                    </p:anim>
                                    <p:animEffect transition="in" filter="fade">
                                      <p:cBhvr>
                                        <p:cTn id="88" dur="1000"/>
                                        <p:tgtEl>
                                          <p:spTgt spid="50"/>
                                        </p:tgtEl>
                                      </p:cBhvr>
                                    </p:animEffect>
                                  </p:childTnLst>
                                </p:cTn>
                              </p:par>
                              <p:par>
                                <p:cTn id="89" presetID="31" presetClass="entr" presetSubtype="0" fill="hold" nodeType="withEffect">
                                  <p:stCondLst>
                                    <p:cond delay="5000"/>
                                  </p:stCondLst>
                                  <p:childTnLst>
                                    <p:set>
                                      <p:cBhvr>
                                        <p:cTn id="90" dur="1" fill="hold">
                                          <p:stCondLst>
                                            <p:cond delay="0"/>
                                          </p:stCondLst>
                                        </p:cTn>
                                        <p:tgtEl>
                                          <p:spTgt spid="46"/>
                                        </p:tgtEl>
                                        <p:attrNameLst>
                                          <p:attrName>style.visibility</p:attrName>
                                        </p:attrNameLst>
                                      </p:cBhvr>
                                      <p:to>
                                        <p:strVal val="visible"/>
                                      </p:to>
                                    </p:set>
                                    <p:anim calcmode="lin" valueType="num">
                                      <p:cBhvr>
                                        <p:cTn id="91" dur="1000" fill="hold"/>
                                        <p:tgtEl>
                                          <p:spTgt spid="46"/>
                                        </p:tgtEl>
                                        <p:attrNameLst>
                                          <p:attrName>ppt_w</p:attrName>
                                        </p:attrNameLst>
                                      </p:cBhvr>
                                      <p:tavLst>
                                        <p:tav tm="0">
                                          <p:val>
                                            <p:fltVal val="0"/>
                                          </p:val>
                                        </p:tav>
                                        <p:tav tm="100000">
                                          <p:val>
                                            <p:strVal val="#ppt_w"/>
                                          </p:val>
                                        </p:tav>
                                      </p:tavLst>
                                    </p:anim>
                                    <p:anim calcmode="lin" valueType="num">
                                      <p:cBhvr>
                                        <p:cTn id="92" dur="1000" fill="hold"/>
                                        <p:tgtEl>
                                          <p:spTgt spid="46"/>
                                        </p:tgtEl>
                                        <p:attrNameLst>
                                          <p:attrName>ppt_h</p:attrName>
                                        </p:attrNameLst>
                                      </p:cBhvr>
                                      <p:tavLst>
                                        <p:tav tm="0">
                                          <p:val>
                                            <p:fltVal val="0"/>
                                          </p:val>
                                        </p:tav>
                                        <p:tav tm="100000">
                                          <p:val>
                                            <p:strVal val="#ppt_h"/>
                                          </p:val>
                                        </p:tav>
                                      </p:tavLst>
                                    </p:anim>
                                    <p:anim calcmode="lin" valueType="num">
                                      <p:cBhvr>
                                        <p:cTn id="93" dur="1000" fill="hold"/>
                                        <p:tgtEl>
                                          <p:spTgt spid="46"/>
                                        </p:tgtEl>
                                        <p:attrNameLst>
                                          <p:attrName>style.rotation</p:attrName>
                                        </p:attrNameLst>
                                      </p:cBhvr>
                                      <p:tavLst>
                                        <p:tav tm="0">
                                          <p:val>
                                            <p:fltVal val="90"/>
                                          </p:val>
                                        </p:tav>
                                        <p:tav tm="100000">
                                          <p:val>
                                            <p:fltVal val="0"/>
                                          </p:val>
                                        </p:tav>
                                      </p:tavLst>
                                    </p:anim>
                                    <p:animEffect transition="in" filter="fade">
                                      <p:cBhvr>
                                        <p:cTn id="94" dur="1000"/>
                                        <p:tgtEl>
                                          <p:spTgt spid="46"/>
                                        </p:tgtEl>
                                      </p:cBhvr>
                                    </p:animEffect>
                                  </p:childTnLst>
                                </p:cTn>
                              </p:par>
                            </p:childTnLst>
                          </p:cTn>
                        </p:par>
                        <p:par>
                          <p:cTn id="95" fill="hold">
                            <p:stCondLst>
                              <p:cond delay="29000"/>
                            </p:stCondLst>
                            <p:childTnLst>
                              <p:par>
                                <p:cTn id="96" presetID="31" presetClass="entr" presetSubtype="0" fill="hold" grpId="0" nodeType="afterEffect">
                                  <p:stCondLst>
                                    <p:cond delay="4000"/>
                                  </p:stCondLst>
                                  <p:childTnLst>
                                    <p:set>
                                      <p:cBhvr>
                                        <p:cTn id="97" dur="1" fill="hold">
                                          <p:stCondLst>
                                            <p:cond delay="0"/>
                                          </p:stCondLst>
                                        </p:cTn>
                                        <p:tgtEl>
                                          <p:spTgt spid="31"/>
                                        </p:tgtEl>
                                        <p:attrNameLst>
                                          <p:attrName>style.visibility</p:attrName>
                                        </p:attrNameLst>
                                      </p:cBhvr>
                                      <p:to>
                                        <p:strVal val="visible"/>
                                      </p:to>
                                    </p:set>
                                    <p:anim calcmode="lin" valueType="num">
                                      <p:cBhvr>
                                        <p:cTn id="98" dur="1000" fill="hold"/>
                                        <p:tgtEl>
                                          <p:spTgt spid="31"/>
                                        </p:tgtEl>
                                        <p:attrNameLst>
                                          <p:attrName>ppt_w</p:attrName>
                                        </p:attrNameLst>
                                      </p:cBhvr>
                                      <p:tavLst>
                                        <p:tav tm="0">
                                          <p:val>
                                            <p:fltVal val="0"/>
                                          </p:val>
                                        </p:tav>
                                        <p:tav tm="100000">
                                          <p:val>
                                            <p:strVal val="#ppt_w"/>
                                          </p:val>
                                        </p:tav>
                                      </p:tavLst>
                                    </p:anim>
                                    <p:anim calcmode="lin" valueType="num">
                                      <p:cBhvr>
                                        <p:cTn id="99" dur="1000" fill="hold"/>
                                        <p:tgtEl>
                                          <p:spTgt spid="31"/>
                                        </p:tgtEl>
                                        <p:attrNameLst>
                                          <p:attrName>ppt_h</p:attrName>
                                        </p:attrNameLst>
                                      </p:cBhvr>
                                      <p:tavLst>
                                        <p:tav tm="0">
                                          <p:val>
                                            <p:fltVal val="0"/>
                                          </p:val>
                                        </p:tav>
                                        <p:tav tm="100000">
                                          <p:val>
                                            <p:strVal val="#ppt_h"/>
                                          </p:val>
                                        </p:tav>
                                      </p:tavLst>
                                    </p:anim>
                                    <p:anim calcmode="lin" valueType="num">
                                      <p:cBhvr>
                                        <p:cTn id="100" dur="1000" fill="hold"/>
                                        <p:tgtEl>
                                          <p:spTgt spid="31"/>
                                        </p:tgtEl>
                                        <p:attrNameLst>
                                          <p:attrName>style.rotation</p:attrName>
                                        </p:attrNameLst>
                                      </p:cBhvr>
                                      <p:tavLst>
                                        <p:tav tm="0">
                                          <p:val>
                                            <p:fltVal val="90"/>
                                          </p:val>
                                        </p:tav>
                                        <p:tav tm="100000">
                                          <p:val>
                                            <p:fltVal val="0"/>
                                          </p:val>
                                        </p:tav>
                                      </p:tavLst>
                                    </p:anim>
                                    <p:animEffect transition="in" filter="fade">
                                      <p:cBhvr>
                                        <p:cTn id="101" dur="1000"/>
                                        <p:tgtEl>
                                          <p:spTgt spid="31"/>
                                        </p:tgtEl>
                                      </p:cBhvr>
                                    </p:animEffect>
                                  </p:childTnLst>
                                </p:cTn>
                              </p:par>
                              <p:par>
                                <p:cTn id="102" presetID="31" presetClass="entr" presetSubtype="0" fill="hold" nodeType="withEffect">
                                  <p:stCondLst>
                                    <p:cond delay="4000"/>
                                  </p:stCondLst>
                                  <p:childTnLst>
                                    <p:set>
                                      <p:cBhvr>
                                        <p:cTn id="103" dur="1" fill="hold">
                                          <p:stCondLst>
                                            <p:cond delay="0"/>
                                          </p:stCondLst>
                                        </p:cTn>
                                        <p:tgtEl>
                                          <p:spTgt spid="35"/>
                                        </p:tgtEl>
                                        <p:attrNameLst>
                                          <p:attrName>style.visibility</p:attrName>
                                        </p:attrNameLst>
                                      </p:cBhvr>
                                      <p:to>
                                        <p:strVal val="visible"/>
                                      </p:to>
                                    </p:set>
                                    <p:anim calcmode="lin" valueType="num">
                                      <p:cBhvr>
                                        <p:cTn id="104" dur="1000" fill="hold"/>
                                        <p:tgtEl>
                                          <p:spTgt spid="35"/>
                                        </p:tgtEl>
                                        <p:attrNameLst>
                                          <p:attrName>ppt_w</p:attrName>
                                        </p:attrNameLst>
                                      </p:cBhvr>
                                      <p:tavLst>
                                        <p:tav tm="0">
                                          <p:val>
                                            <p:fltVal val="0"/>
                                          </p:val>
                                        </p:tav>
                                        <p:tav tm="100000">
                                          <p:val>
                                            <p:strVal val="#ppt_w"/>
                                          </p:val>
                                        </p:tav>
                                      </p:tavLst>
                                    </p:anim>
                                    <p:anim calcmode="lin" valueType="num">
                                      <p:cBhvr>
                                        <p:cTn id="105" dur="1000" fill="hold"/>
                                        <p:tgtEl>
                                          <p:spTgt spid="35"/>
                                        </p:tgtEl>
                                        <p:attrNameLst>
                                          <p:attrName>ppt_h</p:attrName>
                                        </p:attrNameLst>
                                      </p:cBhvr>
                                      <p:tavLst>
                                        <p:tav tm="0">
                                          <p:val>
                                            <p:fltVal val="0"/>
                                          </p:val>
                                        </p:tav>
                                        <p:tav tm="100000">
                                          <p:val>
                                            <p:strVal val="#ppt_h"/>
                                          </p:val>
                                        </p:tav>
                                      </p:tavLst>
                                    </p:anim>
                                    <p:anim calcmode="lin" valueType="num">
                                      <p:cBhvr>
                                        <p:cTn id="106" dur="1000" fill="hold"/>
                                        <p:tgtEl>
                                          <p:spTgt spid="35"/>
                                        </p:tgtEl>
                                        <p:attrNameLst>
                                          <p:attrName>style.rotation</p:attrName>
                                        </p:attrNameLst>
                                      </p:cBhvr>
                                      <p:tavLst>
                                        <p:tav tm="0">
                                          <p:val>
                                            <p:fltVal val="90"/>
                                          </p:val>
                                        </p:tav>
                                        <p:tav tm="100000">
                                          <p:val>
                                            <p:fltVal val="0"/>
                                          </p:val>
                                        </p:tav>
                                      </p:tavLst>
                                    </p:anim>
                                    <p:animEffect transition="in" filter="fade">
                                      <p:cBhvr>
                                        <p:cTn id="107" dur="1000"/>
                                        <p:tgtEl>
                                          <p:spTgt spid="35"/>
                                        </p:tgtEl>
                                      </p:cBhvr>
                                    </p:animEffect>
                                  </p:childTnLst>
                                </p:cTn>
                              </p:par>
                            </p:childTnLst>
                          </p:cTn>
                        </p:par>
                        <p:par>
                          <p:cTn id="108" fill="hold">
                            <p:stCondLst>
                              <p:cond delay="34000"/>
                            </p:stCondLst>
                            <p:childTnLst>
                              <p:par>
                                <p:cTn id="109" presetID="31" presetClass="entr" presetSubtype="0" fill="hold" grpId="0" nodeType="afterEffect">
                                  <p:stCondLst>
                                    <p:cond delay="5000"/>
                                  </p:stCondLst>
                                  <p:childTnLst>
                                    <p:set>
                                      <p:cBhvr>
                                        <p:cTn id="110" dur="1" fill="hold">
                                          <p:stCondLst>
                                            <p:cond delay="0"/>
                                          </p:stCondLst>
                                        </p:cTn>
                                        <p:tgtEl>
                                          <p:spTgt spid="20"/>
                                        </p:tgtEl>
                                        <p:attrNameLst>
                                          <p:attrName>style.visibility</p:attrName>
                                        </p:attrNameLst>
                                      </p:cBhvr>
                                      <p:to>
                                        <p:strVal val="visible"/>
                                      </p:to>
                                    </p:set>
                                    <p:anim calcmode="lin" valueType="num">
                                      <p:cBhvr>
                                        <p:cTn id="111" dur="1000" fill="hold"/>
                                        <p:tgtEl>
                                          <p:spTgt spid="20"/>
                                        </p:tgtEl>
                                        <p:attrNameLst>
                                          <p:attrName>ppt_w</p:attrName>
                                        </p:attrNameLst>
                                      </p:cBhvr>
                                      <p:tavLst>
                                        <p:tav tm="0">
                                          <p:val>
                                            <p:fltVal val="0"/>
                                          </p:val>
                                        </p:tav>
                                        <p:tav tm="100000">
                                          <p:val>
                                            <p:strVal val="#ppt_w"/>
                                          </p:val>
                                        </p:tav>
                                      </p:tavLst>
                                    </p:anim>
                                    <p:anim calcmode="lin" valueType="num">
                                      <p:cBhvr>
                                        <p:cTn id="112" dur="1000" fill="hold"/>
                                        <p:tgtEl>
                                          <p:spTgt spid="20"/>
                                        </p:tgtEl>
                                        <p:attrNameLst>
                                          <p:attrName>ppt_h</p:attrName>
                                        </p:attrNameLst>
                                      </p:cBhvr>
                                      <p:tavLst>
                                        <p:tav tm="0">
                                          <p:val>
                                            <p:fltVal val="0"/>
                                          </p:val>
                                        </p:tav>
                                        <p:tav tm="100000">
                                          <p:val>
                                            <p:strVal val="#ppt_h"/>
                                          </p:val>
                                        </p:tav>
                                      </p:tavLst>
                                    </p:anim>
                                    <p:anim calcmode="lin" valueType="num">
                                      <p:cBhvr>
                                        <p:cTn id="113" dur="1000" fill="hold"/>
                                        <p:tgtEl>
                                          <p:spTgt spid="20"/>
                                        </p:tgtEl>
                                        <p:attrNameLst>
                                          <p:attrName>style.rotation</p:attrName>
                                        </p:attrNameLst>
                                      </p:cBhvr>
                                      <p:tavLst>
                                        <p:tav tm="0">
                                          <p:val>
                                            <p:fltVal val="90"/>
                                          </p:val>
                                        </p:tav>
                                        <p:tav tm="100000">
                                          <p:val>
                                            <p:fltVal val="0"/>
                                          </p:val>
                                        </p:tav>
                                      </p:tavLst>
                                    </p:anim>
                                    <p:animEffect transition="in" filter="fade">
                                      <p:cBhvr>
                                        <p:cTn id="114" dur="1000"/>
                                        <p:tgtEl>
                                          <p:spTgt spid="20"/>
                                        </p:tgtEl>
                                      </p:cBhvr>
                                    </p:animEffect>
                                  </p:childTnLst>
                                </p:cTn>
                              </p:par>
                              <p:par>
                                <p:cTn id="115" presetID="31" presetClass="entr" presetSubtype="0" fill="hold" nodeType="withEffect">
                                  <p:stCondLst>
                                    <p:cond delay="5000"/>
                                  </p:stCondLst>
                                  <p:childTnLst>
                                    <p:set>
                                      <p:cBhvr>
                                        <p:cTn id="116" dur="1" fill="hold">
                                          <p:stCondLst>
                                            <p:cond delay="0"/>
                                          </p:stCondLst>
                                        </p:cTn>
                                        <p:tgtEl>
                                          <p:spTgt spid="22"/>
                                        </p:tgtEl>
                                        <p:attrNameLst>
                                          <p:attrName>style.visibility</p:attrName>
                                        </p:attrNameLst>
                                      </p:cBhvr>
                                      <p:to>
                                        <p:strVal val="visible"/>
                                      </p:to>
                                    </p:set>
                                    <p:anim calcmode="lin" valueType="num">
                                      <p:cBhvr>
                                        <p:cTn id="117" dur="1000" fill="hold"/>
                                        <p:tgtEl>
                                          <p:spTgt spid="22"/>
                                        </p:tgtEl>
                                        <p:attrNameLst>
                                          <p:attrName>ppt_w</p:attrName>
                                        </p:attrNameLst>
                                      </p:cBhvr>
                                      <p:tavLst>
                                        <p:tav tm="0">
                                          <p:val>
                                            <p:fltVal val="0"/>
                                          </p:val>
                                        </p:tav>
                                        <p:tav tm="100000">
                                          <p:val>
                                            <p:strVal val="#ppt_w"/>
                                          </p:val>
                                        </p:tav>
                                      </p:tavLst>
                                    </p:anim>
                                    <p:anim calcmode="lin" valueType="num">
                                      <p:cBhvr>
                                        <p:cTn id="118" dur="1000" fill="hold"/>
                                        <p:tgtEl>
                                          <p:spTgt spid="22"/>
                                        </p:tgtEl>
                                        <p:attrNameLst>
                                          <p:attrName>ppt_h</p:attrName>
                                        </p:attrNameLst>
                                      </p:cBhvr>
                                      <p:tavLst>
                                        <p:tav tm="0">
                                          <p:val>
                                            <p:fltVal val="0"/>
                                          </p:val>
                                        </p:tav>
                                        <p:tav tm="100000">
                                          <p:val>
                                            <p:strVal val="#ppt_h"/>
                                          </p:val>
                                        </p:tav>
                                      </p:tavLst>
                                    </p:anim>
                                    <p:anim calcmode="lin" valueType="num">
                                      <p:cBhvr>
                                        <p:cTn id="119" dur="1000" fill="hold"/>
                                        <p:tgtEl>
                                          <p:spTgt spid="22"/>
                                        </p:tgtEl>
                                        <p:attrNameLst>
                                          <p:attrName>style.rotation</p:attrName>
                                        </p:attrNameLst>
                                      </p:cBhvr>
                                      <p:tavLst>
                                        <p:tav tm="0">
                                          <p:val>
                                            <p:fltVal val="90"/>
                                          </p:val>
                                        </p:tav>
                                        <p:tav tm="100000">
                                          <p:val>
                                            <p:fltVal val="0"/>
                                          </p:val>
                                        </p:tav>
                                      </p:tavLst>
                                    </p:anim>
                                    <p:animEffect transition="in" filter="fade">
                                      <p:cBhvr>
                                        <p:cTn id="120" dur="1000"/>
                                        <p:tgtEl>
                                          <p:spTgt spid="22"/>
                                        </p:tgtEl>
                                      </p:cBhvr>
                                    </p:animEffect>
                                  </p:childTnLst>
                                </p:cTn>
                              </p:par>
                            </p:childTnLst>
                          </p:cTn>
                        </p:par>
                        <p:par>
                          <p:cTn id="121" fill="hold">
                            <p:stCondLst>
                              <p:cond delay="40000"/>
                            </p:stCondLst>
                            <p:childTnLst>
                              <p:par>
                                <p:cTn id="122" presetID="31" presetClass="entr" presetSubtype="0" fill="hold" grpId="0" nodeType="afterEffect">
                                  <p:stCondLst>
                                    <p:cond delay="1000"/>
                                  </p:stCondLst>
                                  <p:childTnLst>
                                    <p:set>
                                      <p:cBhvr>
                                        <p:cTn id="123" dur="1" fill="hold">
                                          <p:stCondLst>
                                            <p:cond delay="0"/>
                                          </p:stCondLst>
                                        </p:cTn>
                                        <p:tgtEl>
                                          <p:spTgt spid="27"/>
                                        </p:tgtEl>
                                        <p:attrNameLst>
                                          <p:attrName>style.visibility</p:attrName>
                                        </p:attrNameLst>
                                      </p:cBhvr>
                                      <p:to>
                                        <p:strVal val="visible"/>
                                      </p:to>
                                    </p:set>
                                    <p:anim calcmode="lin" valueType="num">
                                      <p:cBhvr>
                                        <p:cTn id="124" dur="1000" fill="hold"/>
                                        <p:tgtEl>
                                          <p:spTgt spid="27"/>
                                        </p:tgtEl>
                                        <p:attrNameLst>
                                          <p:attrName>ppt_w</p:attrName>
                                        </p:attrNameLst>
                                      </p:cBhvr>
                                      <p:tavLst>
                                        <p:tav tm="0">
                                          <p:val>
                                            <p:fltVal val="0"/>
                                          </p:val>
                                        </p:tav>
                                        <p:tav tm="100000">
                                          <p:val>
                                            <p:strVal val="#ppt_w"/>
                                          </p:val>
                                        </p:tav>
                                      </p:tavLst>
                                    </p:anim>
                                    <p:anim calcmode="lin" valueType="num">
                                      <p:cBhvr>
                                        <p:cTn id="125" dur="1000" fill="hold"/>
                                        <p:tgtEl>
                                          <p:spTgt spid="27"/>
                                        </p:tgtEl>
                                        <p:attrNameLst>
                                          <p:attrName>ppt_h</p:attrName>
                                        </p:attrNameLst>
                                      </p:cBhvr>
                                      <p:tavLst>
                                        <p:tav tm="0">
                                          <p:val>
                                            <p:fltVal val="0"/>
                                          </p:val>
                                        </p:tav>
                                        <p:tav tm="100000">
                                          <p:val>
                                            <p:strVal val="#ppt_h"/>
                                          </p:val>
                                        </p:tav>
                                      </p:tavLst>
                                    </p:anim>
                                    <p:anim calcmode="lin" valueType="num">
                                      <p:cBhvr>
                                        <p:cTn id="126" dur="1000" fill="hold"/>
                                        <p:tgtEl>
                                          <p:spTgt spid="27"/>
                                        </p:tgtEl>
                                        <p:attrNameLst>
                                          <p:attrName>style.rotation</p:attrName>
                                        </p:attrNameLst>
                                      </p:cBhvr>
                                      <p:tavLst>
                                        <p:tav tm="0">
                                          <p:val>
                                            <p:fltVal val="90"/>
                                          </p:val>
                                        </p:tav>
                                        <p:tav tm="100000">
                                          <p:val>
                                            <p:fltVal val="0"/>
                                          </p:val>
                                        </p:tav>
                                      </p:tavLst>
                                    </p:anim>
                                    <p:animEffect transition="in" filter="fade">
                                      <p:cBhvr>
                                        <p:cTn id="127" dur="1000"/>
                                        <p:tgtEl>
                                          <p:spTgt spid="27"/>
                                        </p:tgtEl>
                                      </p:cBhvr>
                                    </p:animEffect>
                                  </p:childTnLst>
                                </p:cTn>
                              </p:par>
                              <p:par>
                                <p:cTn id="128" presetID="31" presetClass="entr" presetSubtype="0" fill="hold" nodeType="withEffect">
                                  <p:stCondLst>
                                    <p:cond delay="1000"/>
                                  </p:stCondLst>
                                  <p:childTnLst>
                                    <p:set>
                                      <p:cBhvr>
                                        <p:cTn id="129" dur="1" fill="hold">
                                          <p:stCondLst>
                                            <p:cond delay="0"/>
                                          </p:stCondLst>
                                        </p:cTn>
                                        <p:tgtEl>
                                          <p:spTgt spid="29"/>
                                        </p:tgtEl>
                                        <p:attrNameLst>
                                          <p:attrName>style.visibility</p:attrName>
                                        </p:attrNameLst>
                                      </p:cBhvr>
                                      <p:to>
                                        <p:strVal val="visible"/>
                                      </p:to>
                                    </p:set>
                                    <p:anim calcmode="lin" valueType="num">
                                      <p:cBhvr>
                                        <p:cTn id="130" dur="1000" fill="hold"/>
                                        <p:tgtEl>
                                          <p:spTgt spid="29"/>
                                        </p:tgtEl>
                                        <p:attrNameLst>
                                          <p:attrName>ppt_w</p:attrName>
                                        </p:attrNameLst>
                                      </p:cBhvr>
                                      <p:tavLst>
                                        <p:tav tm="0">
                                          <p:val>
                                            <p:fltVal val="0"/>
                                          </p:val>
                                        </p:tav>
                                        <p:tav tm="100000">
                                          <p:val>
                                            <p:strVal val="#ppt_w"/>
                                          </p:val>
                                        </p:tav>
                                      </p:tavLst>
                                    </p:anim>
                                    <p:anim calcmode="lin" valueType="num">
                                      <p:cBhvr>
                                        <p:cTn id="131" dur="1000" fill="hold"/>
                                        <p:tgtEl>
                                          <p:spTgt spid="29"/>
                                        </p:tgtEl>
                                        <p:attrNameLst>
                                          <p:attrName>ppt_h</p:attrName>
                                        </p:attrNameLst>
                                      </p:cBhvr>
                                      <p:tavLst>
                                        <p:tav tm="0">
                                          <p:val>
                                            <p:fltVal val="0"/>
                                          </p:val>
                                        </p:tav>
                                        <p:tav tm="100000">
                                          <p:val>
                                            <p:strVal val="#ppt_h"/>
                                          </p:val>
                                        </p:tav>
                                      </p:tavLst>
                                    </p:anim>
                                    <p:anim calcmode="lin" valueType="num">
                                      <p:cBhvr>
                                        <p:cTn id="132" dur="1000" fill="hold"/>
                                        <p:tgtEl>
                                          <p:spTgt spid="29"/>
                                        </p:tgtEl>
                                        <p:attrNameLst>
                                          <p:attrName>style.rotation</p:attrName>
                                        </p:attrNameLst>
                                      </p:cBhvr>
                                      <p:tavLst>
                                        <p:tav tm="0">
                                          <p:val>
                                            <p:fltVal val="90"/>
                                          </p:val>
                                        </p:tav>
                                        <p:tav tm="100000">
                                          <p:val>
                                            <p:fltVal val="0"/>
                                          </p:val>
                                        </p:tav>
                                      </p:tavLst>
                                    </p:anim>
                                    <p:animEffect transition="in" filter="fade">
                                      <p:cBhvr>
                                        <p:cTn id="133"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13" grpId="0"/>
      <p:bldP spid="20" grpId="0"/>
      <p:bldP spid="27" grpId="0"/>
      <p:bldP spid="31" grpId="0"/>
      <p:bldP spid="37" grpId="0"/>
      <p:bldP spid="42" grpId="0"/>
      <p:bldP spid="5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7504" y="917635"/>
            <a:ext cx="8784976" cy="5632311"/>
          </a:xfrm>
          <a:prstGeom prst="rect">
            <a:avLst/>
          </a:prstGeom>
          <a:noFill/>
        </p:spPr>
        <p:txBody>
          <a:bodyPr wrap="square" rtlCol="0">
            <a:spAutoFit/>
          </a:bodyPr>
          <a:lstStyle/>
          <a:p>
            <a:r>
              <a:rPr lang="en-US"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Worldwide, there are </a:t>
            </a:r>
            <a:r>
              <a:rPr lang="en-US"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over 1400 million people living in countries where English has official status. </a:t>
            </a:r>
            <a:endParaRPr lang="en-US"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endParaRPr lang="en-US"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r>
              <a:rPr lang="en-US"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English </a:t>
            </a:r>
            <a:r>
              <a:rPr lang="en-US"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provides a vehicular language for international communication; it simultaneously finds itself acting as a language of identity for larger numbers of people around the world</a:t>
            </a:r>
            <a:r>
              <a:rPr lang="en-US"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t>
            </a:r>
          </a:p>
          <a:p>
            <a:endParaRPr lang="en-US"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r>
              <a:rPr lang="en-US"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The </a:t>
            </a:r>
            <a:r>
              <a:rPr lang="en-US" sz="24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efl</a:t>
            </a:r>
            <a:r>
              <a:rPr lang="en-US"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English </a:t>
            </a:r>
          </a:p>
          <a:p>
            <a:r>
              <a:rPr lang="en-US"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Speakers will</a:t>
            </a:r>
            <a:endParaRPr lang="en-US"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r>
              <a:rPr lang="en-US"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Increase from </a:t>
            </a:r>
          </a:p>
          <a:p>
            <a:r>
              <a:rPr lang="en-US"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100 million</a:t>
            </a:r>
            <a:endParaRPr lang="en-US"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r>
              <a:rPr lang="en-US"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To 400 million</a:t>
            </a:r>
          </a:p>
          <a:p>
            <a:r>
              <a:rPr lang="en-US"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By the year 2050.</a:t>
            </a:r>
          </a:p>
          <a:p>
            <a:endParaRPr lang="en-US"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5" name="TextBox 4"/>
          <p:cNvSpPr txBox="1"/>
          <p:nvPr/>
        </p:nvSpPr>
        <p:spPr>
          <a:xfrm>
            <a:off x="0" y="0"/>
            <a:ext cx="9144000" cy="769441"/>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4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English community</a:t>
            </a:r>
            <a:endParaRPr lang="ru-RU" sz="4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6" name="Рисунок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627784" y="3954654"/>
            <a:ext cx="6192688" cy="2512927"/>
          </a:xfrm>
          <a:prstGeom prst="rect">
            <a:avLst/>
          </a:prstGeom>
        </p:spPr>
      </p:pic>
      <p:sp>
        <p:nvSpPr>
          <p:cNvPr id="7" name="Скругленная прямоугольная выноска 6"/>
          <p:cNvSpPr/>
          <p:nvPr/>
        </p:nvSpPr>
        <p:spPr>
          <a:xfrm>
            <a:off x="6197352" y="3249935"/>
            <a:ext cx="2016224" cy="864096"/>
          </a:xfrm>
          <a:prstGeom prst="wedgeRoundRectCallout">
            <a:avLst>
              <a:gd name="adj1" fmla="val -31699"/>
              <a:gd name="adj2" fmla="val 188164"/>
              <a:gd name="adj3" fmla="val 16667"/>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Fine, thanks =)</a:t>
            </a:r>
            <a:endParaRPr lang="ru-RU" sz="2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8" name="Скругленная прямоугольная выноска 7"/>
          <p:cNvSpPr/>
          <p:nvPr/>
        </p:nvSpPr>
        <p:spPr>
          <a:xfrm>
            <a:off x="4860032" y="3249935"/>
            <a:ext cx="1224136" cy="1080120"/>
          </a:xfrm>
          <a:prstGeom prst="wedgeRoundRectCallout">
            <a:avLst>
              <a:gd name="adj1" fmla="val -19302"/>
              <a:gd name="adj2" fmla="val 134812"/>
              <a:gd name="adj3" fmla="val 16667"/>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How are you?</a:t>
            </a:r>
            <a:endParaRPr lang="ru-RU" sz="2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Tree>
    <p:extLst>
      <p:ext uri="{BB962C8B-B14F-4D97-AF65-F5344CB8AC3E}">
        <p14:creationId xmlns:p14="http://schemas.microsoft.com/office/powerpoint/2010/main" xmlns="" val="331453139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1000" fill="hold"/>
                                        <p:tgtEl>
                                          <p:spTgt spid="6"/>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par>
                          <p:cTn id="22" fill="hold">
                            <p:stCondLst>
                              <p:cond delay="2500"/>
                            </p:stCondLst>
                            <p:childTnLst>
                              <p:par>
                                <p:cTn id="23" presetID="10" presetClass="entr" presetSubtype="0" fill="hold" grpId="0" nodeType="afterEffect">
                                  <p:stCondLst>
                                    <p:cond delay="100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animBg="1"/>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707886"/>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40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English language – Historical background</a:t>
            </a:r>
          </a:p>
        </p:txBody>
      </p:sp>
      <p:sp>
        <p:nvSpPr>
          <p:cNvPr id="3" name="TextBox 2"/>
          <p:cNvSpPr txBox="1"/>
          <p:nvPr/>
        </p:nvSpPr>
        <p:spPr>
          <a:xfrm>
            <a:off x="0" y="707886"/>
            <a:ext cx="9144000" cy="6217087"/>
          </a:xfrm>
          <a:prstGeom prst="rect">
            <a:avLst/>
          </a:prstGeom>
          <a:noFill/>
        </p:spPr>
        <p:txBody>
          <a:bodyPr wrap="square" rtlCol="0">
            <a:spAutoFit/>
          </a:bodyPr>
          <a:lstStyle/>
          <a:p>
            <a:r>
              <a:rPr 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By the end of the 20th century, Britain had established the pre-conditions for English as a global language. Communities of English speakers were settled around the world. The position of English in the world today is thus the joint outcome of Britain’s colonial expansion and the more recent the rise of the superpower USA. According to the Crystal, 85% of international </a:t>
            </a:r>
            <a:r>
              <a:rPr lang="en-US"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organizations </a:t>
            </a:r>
            <a:r>
              <a:rPr 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now use English as one of their working language. </a:t>
            </a:r>
            <a:endParaRPr lang="en-US"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endPar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r>
              <a:rPr lang="en-US"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English is used almost exclusively in publications, meeting, magazines, medium of conference, and journals. English is now the international currency of science and technology.</a:t>
            </a:r>
            <a:endParaRPr lang="ru-RU"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95536" y="3500480"/>
            <a:ext cx="2417787" cy="1622604"/>
          </a:xfrm>
          <a:prstGeom prst="rect">
            <a:avLst/>
          </a:prstGeom>
          <a:ln>
            <a:noFill/>
          </a:ln>
          <a:effectLst>
            <a:glow rad="63500">
              <a:schemeClr val="accent4">
                <a:satMod val="175000"/>
                <a:alpha val="25000"/>
              </a:schemeClr>
            </a:glow>
            <a:softEdge rad="112500"/>
          </a:effectLst>
        </p:spPr>
      </p:pic>
      <p:pic>
        <p:nvPicPr>
          <p:cNvPr id="5" name="Рисунок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545999" y="2970854"/>
            <a:ext cx="2052001" cy="2681856"/>
          </a:xfrm>
          <a:prstGeom prst="rect">
            <a:avLst/>
          </a:prstGeom>
          <a:ln>
            <a:noFill/>
          </a:ln>
          <a:effectLst>
            <a:glow rad="63500">
              <a:schemeClr val="accent4">
                <a:satMod val="175000"/>
                <a:alpha val="25000"/>
              </a:schemeClr>
            </a:glow>
            <a:softEdge rad="112500"/>
          </a:effectLst>
        </p:spPr>
      </p:pic>
      <p:pic>
        <p:nvPicPr>
          <p:cNvPr id="7" name="Рисунок 6"/>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6512743" y="2970854"/>
            <a:ext cx="2031560" cy="2681659"/>
          </a:xfrm>
          <a:prstGeom prst="rect">
            <a:avLst/>
          </a:prstGeom>
          <a:ln>
            <a:noFill/>
          </a:ln>
          <a:effectLst>
            <a:glow rad="63500">
              <a:schemeClr val="accent4">
                <a:satMod val="175000"/>
                <a:alpha val="25000"/>
              </a:schemeClr>
            </a:glow>
            <a:softEdge rad="112500"/>
          </a:effectLst>
        </p:spPr>
      </p:pic>
    </p:spTree>
    <p:extLst>
      <p:ext uri="{BB962C8B-B14F-4D97-AF65-F5344CB8AC3E}">
        <p14:creationId xmlns:p14="http://schemas.microsoft.com/office/powerpoint/2010/main" xmlns="" val="138731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down)">
                                      <p:cBhvr>
                                        <p:cTn id="17" dur="500"/>
                                        <p:tgtEl>
                                          <p:spTgt spid="4"/>
                                        </p:tgtEl>
                                      </p:cBhvr>
                                    </p:animEffect>
                                  </p:childTnLst>
                                </p:cTn>
                              </p:par>
                              <p:par>
                                <p:cTn id="18" presetID="22" presetClass="entr" presetSubtype="4" fill="hold"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down)">
                                      <p:cBhvr>
                                        <p:cTn id="20" dur="500"/>
                                        <p:tgtEl>
                                          <p:spTgt spid="5"/>
                                        </p:tgtEl>
                                      </p:cBhvr>
                                    </p:animEffect>
                                  </p:childTnLst>
                                </p:cTn>
                              </p:par>
                              <p:par>
                                <p:cTn id="21" presetID="22" presetClass="entr" presetSubtype="4" fill="hold"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down)">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3999" cy="769441"/>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4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Why is it so widely spread?</a:t>
            </a:r>
            <a:endParaRPr lang="ru-RU" sz="4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TextBox 2"/>
          <p:cNvSpPr txBox="1"/>
          <p:nvPr/>
        </p:nvSpPr>
        <p:spPr>
          <a:xfrm>
            <a:off x="0" y="908720"/>
            <a:ext cx="9143999" cy="3662541"/>
          </a:xfrm>
          <a:prstGeom prst="rect">
            <a:avLst/>
          </a:prstGeom>
          <a:noFill/>
        </p:spPr>
        <p:txBody>
          <a:bodyPr wrap="square" rtlCol="0">
            <a:spAutoFit/>
          </a:bodyPr>
          <a:lstStyle/>
          <a:p>
            <a:pPr algn="ctr"/>
            <a:r>
              <a:rPr lang="en-US"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United Kingdom had been a big colonial empire before. At that time, it had colonies</a:t>
            </a:r>
            <a:r>
              <a:rPr 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r>
              <a:rPr lang="en-US"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inside on the places where are now United States, Canada, India, Pakistan, South Africa and some other countries. in all these countries English is widely spread.</a:t>
            </a:r>
          </a:p>
          <a:p>
            <a:pPr algn="ctr"/>
            <a:endParaRPr 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r>
              <a:rPr lang="en-US"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Later, most of these countries formed the organization :</a:t>
            </a:r>
          </a:p>
          <a:p>
            <a:endParaRPr lang="en-US"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r>
              <a:rPr lang="en-US"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THE COMMONWEALTH OF NATIONS</a:t>
            </a:r>
          </a:p>
          <a:p>
            <a:pPr algn="ctr"/>
            <a:endParaRPr lang="en-US"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r>
              <a:rPr lang="en-US"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Now queen Elisabeth ii is the head of commonwealth.</a:t>
            </a:r>
            <a:endParaRPr lang="ru-RU"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259632" y="4687412"/>
            <a:ext cx="1357128" cy="188147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5" name="TextBox 4"/>
          <p:cNvSpPr txBox="1"/>
          <p:nvPr/>
        </p:nvSpPr>
        <p:spPr>
          <a:xfrm>
            <a:off x="2843808" y="4797152"/>
            <a:ext cx="4680520" cy="830997"/>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2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Queen Elisabeth II, the Head of The Commonwealth.</a:t>
            </a:r>
            <a:endParaRPr lang="ru-RU"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xmlns="" val="3096223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childTnLst>
                          </p:cTn>
                        </p:par>
                        <p:par>
                          <p:cTn id="20" fill="hold">
                            <p:stCondLst>
                              <p:cond delay="1500"/>
                            </p:stCondLst>
                            <p:childTnLst>
                              <p:par>
                                <p:cTn id="21" presetID="22" presetClass="entr" presetSubtype="4"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down)">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21382"/>
            <a:ext cx="9144000" cy="769441"/>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4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Commonwealth of Nations</a:t>
            </a:r>
          </a:p>
        </p:txBody>
      </p:sp>
      <p:sp>
        <p:nvSpPr>
          <p:cNvPr id="3" name="TextBox 2"/>
          <p:cNvSpPr txBox="1"/>
          <p:nvPr/>
        </p:nvSpPr>
        <p:spPr>
          <a:xfrm>
            <a:off x="0" y="790823"/>
            <a:ext cx="8964488" cy="1323439"/>
          </a:xfrm>
          <a:prstGeom prst="rect">
            <a:avLst/>
          </a:prstGeom>
          <a:noFill/>
        </p:spPr>
        <p:txBody>
          <a:bodyPr wrap="square" rtlCol="0">
            <a:spAutoFit/>
          </a:bodyPr>
          <a:lstStyle/>
          <a:p>
            <a:pPr algn="ctr"/>
            <a:r>
              <a:rPr 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The Commonwealth of Nations, normally referred to as the Commonwealth and formerly known as the British Commonwealth, is </a:t>
            </a:r>
            <a:r>
              <a:rPr lang="en-US"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an intergovernmental organization</a:t>
            </a:r>
            <a:r>
              <a:rPr 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of fifty-four independent member states. </a:t>
            </a:r>
            <a:r>
              <a:rPr lang="en-US"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Most of them are former colonies of the British empire.</a:t>
            </a:r>
            <a:endParaRPr lang="ru-RU" sz="2000"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2304167"/>
            <a:ext cx="5561856" cy="2780928"/>
          </a:xfrm>
          <a:prstGeom prst="rect">
            <a:avLst/>
          </a:prstGeom>
        </p:spPr>
      </p:pic>
      <p:sp>
        <p:nvSpPr>
          <p:cNvPr id="5" name="TextBox 4"/>
          <p:cNvSpPr txBox="1"/>
          <p:nvPr/>
        </p:nvSpPr>
        <p:spPr>
          <a:xfrm>
            <a:off x="5928320" y="2420887"/>
            <a:ext cx="2952328" cy="2308324"/>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It has its head –</a:t>
            </a:r>
          </a:p>
          <a:p>
            <a:r>
              <a:rPr lang="en-US"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The monarch of the united kingdom</a:t>
            </a:r>
          </a:p>
          <a:p>
            <a:r>
              <a:rPr lang="en-US"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and its own flag</a:t>
            </a:r>
          </a:p>
          <a:p>
            <a:r>
              <a:rPr lang="en-US" sz="2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(shown left). </a:t>
            </a:r>
            <a:endParaRPr lang="ru-RU"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6" name="TextBox 5"/>
          <p:cNvSpPr txBox="1"/>
          <p:nvPr/>
        </p:nvSpPr>
        <p:spPr>
          <a:xfrm>
            <a:off x="-9525" y="5216599"/>
            <a:ext cx="9144000" cy="1200329"/>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The Commonwealth website lists its areas of work as: </a:t>
            </a:r>
            <a:r>
              <a:rPr lang="en-US"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Democracy</a:t>
            </a:r>
            <a:r>
              <a:rPr lang="en-US"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t>
            </a:r>
            <a:r>
              <a:rPr lang="en-US"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Economics</a:t>
            </a:r>
            <a:r>
              <a:rPr lang="en-US"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t>
            </a:r>
            <a:r>
              <a:rPr lang="en-US"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Education</a:t>
            </a:r>
            <a:r>
              <a:rPr lang="en-US"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t>
            </a:r>
            <a:r>
              <a:rPr lang="en-US"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Gender</a:t>
            </a:r>
            <a:r>
              <a:rPr lang="en-US"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t>
            </a:r>
            <a:r>
              <a:rPr lang="en-US"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Governance</a:t>
            </a:r>
            <a:r>
              <a:rPr lang="en-US"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t>
            </a:r>
            <a:r>
              <a:rPr lang="en-US"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Human Rights</a:t>
            </a:r>
            <a:r>
              <a:rPr lang="en-US"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t>
            </a:r>
            <a:r>
              <a:rPr lang="en-US"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Law</a:t>
            </a:r>
            <a:r>
              <a:rPr lang="en-US"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t>
            </a:r>
            <a:r>
              <a:rPr lang="en-US"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Small States</a:t>
            </a:r>
            <a:r>
              <a:rPr lang="en-US"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t>
            </a:r>
            <a:r>
              <a:rPr lang="en-US"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Sport</a:t>
            </a:r>
            <a:r>
              <a:rPr lang="en-US"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t>
            </a:r>
            <a:r>
              <a:rPr lang="en-US"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Sustainability</a:t>
            </a:r>
            <a:r>
              <a:rPr lang="en-US"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t>
            </a:r>
            <a:r>
              <a:rPr lang="en-US"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and Youth</a:t>
            </a:r>
            <a:r>
              <a:rPr lang="en-US"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t>
            </a:r>
            <a:endParaRPr lang="ru-RU"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extLst>
      <p:ext uri="{BB962C8B-B14F-4D97-AF65-F5344CB8AC3E}">
        <p14:creationId xmlns:p14="http://schemas.microsoft.com/office/powerpoint/2010/main" xmlns="" val="3543248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fltVal val="0"/>
                                          </p:val>
                                        </p:tav>
                                        <p:tav tm="100000">
                                          <p:val>
                                            <p:strVal val="#ppt_w"/>
                                          </p:val>
                                        </p:tav>
                                      </p:tavLst>
                                    </p:anim>
                                    <p:anim calcmode="lin" valueType="num">
                                      <p:cBhvr>
                                        <p:cTn id="17" dur="500" fill="hold"/>
                                        <p:tgtEl>
                                          <p:spTgt spid="3"/>
                                        </p:tgtEl>
                                        <p:attrNameLst>
                                          <p:attrName>ppt_h</p:attrName>
                                        </p:attrNameLst>
                                      </p:cBhvr>
                                      <p:tavLst>
                                        <p:tav tm="0">
                                          <p:val>
                                            <p:fltVal val="0"/>
                                          </p:val>
                                        </p:tav>
                                        <p:tav tm="100000">
                                          <p:val>
                                            <p:strVal val="#ppt_h"/>
                                          </p:val>
                                        </p:tav>
                                      </p:tavLst>
                                    </p:anim>
                                    <p:animEffect transition="in" filter="fade">
                                      <p:cBhvr>
                                        <p:cTn id="18" dur="500"/>
                                        <p:tgtEl>
                                          <p:spTgt spid="3"/>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childTnLst>
                                </p:cTn>
                              </p:par>
                            </p:childTnLst>
                          </p:cTn>
                        </p:par>
                        <p:par>
                          <p:cTn id="24" fill="hold">
                            <p:stCondLst>
                              <p:cond delay="1000"/>
                            </p:stCondLst>
                            <p:childTnLst>
                              <p:par>
                                <p:cTn id="25" presetID="22" presetClass="entr" presetSubtype="4"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down)">
                                      <p:cBhvr>
                                        <p:cTn id="2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0"/>
            <a:ext cx="9144000" cy="769441"/>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4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English Today</a:t>
            </a:r>
            <a:endParaRPr lang="ru-RU" sz="4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4" name="TextBox 3"/>
          <p:cNvSpPr txBox="1"/>
          <p:nvPr/>
        </p:nvSpPr>
        <p:spPr>
          <a:xfrm>
            <a:off x="1" y="980728"/>
            <a:ext cx="9036496" cy="2954655"/>
          </a:xfrm>
          <a:prstGeom prst="rect">
            <a:avLst/>
          </a:prstGeom>
          <a:noFill/>
        </p:spPr>
        <p:txBody>
          <a:bodyPr wrap="square" rtlCol="0">
            <a:spAutoFit/>
          </a:bodyPr>
          <a:lstStyle/>
          <a:p>
            <a:pPr algn="ctr"/>
            <a:r>
              <a:rPr lang="en-US"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Today, English is widely used in many countries in different ways.</a:t>
            </a:r>
          </a:p>
          <a:p>
            <a:endPar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r>
              <a:rPr lang="en-US"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It is one of the international languages and nowadays is used in daily life and in business by millions of people all over the world.</a:t>
            </a:r>
          </a:p>
          <a:p>
            <a:endParaRPr lang="en-US"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endParaRPr lang="ru-RU"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5" name="Рисунок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349599" y="3681065"/>
            <a:ext cx="6337300" cy="3175000"/>
          </a:xfrm>
          <a:prstGeom prst="rect">
            <a:avLst/>
          </a:prstGeom>
        </p:spPr>
      </p:pic>
    </p:spTree>
    <p:extLst>
      <p:ext uri="{BB962C8B-B14F-4D97-AF65-F5344CB8AC3E}">
        <p14:creationId xmlns:p14="http://schemas.microsoft.com/office/powerpoint/2010/main" xmlns="" val="40870534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Effect transition="in" filter="fade">
                                      <p:cBhvr>
                                        <p:cTn id="13" dur="500"/>
                                        <p:tgtEl>
                                          <p:spTgt spid="4"/>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496" y="10482"/>
            <a:ext cx="9144000" cy="769441"/>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4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English is a means of communication</a:t>
            </a:r>
            <a:endParaRPr lang="ru-RU" sz="4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7" name="Рисунок 6">
            <a:hlinkClick r:id="rId2" action="ppaction://hlinksldjump"/>
          </p:cNvPr>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907704" y="999022"/>
            <a:ext cx="1607443" cy="2043634"/>
          </a:xfrm>
          <a:prstGeom prst="rect">
            <a:avLst/>
          </a:prstGeom>
          <a:ln>
            <a:noFill/>
          </a:ln>
          <a:effectLst>
            <a:softEdge rad="112500"/>
          </a:effectLst>
        </p:spPr>
      </p:pic>
      <p:sp>
        <p:nvSpPr>
          <p:cNvPr id="8" name="TextBox 7">
            <a:hlinkClick r:id="rId2" action="ppaction://hlinksldjump"/>
          </p:cNvPr>
          <p:cNvSpPr txBox="1"/>
          <p:nvPr/>
        </p:nvSpPr>
        <p:spPr>
          <a:xfrm>
            <a:off x="395536" y="1340768"/>
            <a:ext cx="3240360" cy="584775"/>
          </a:xfrm>
          <a:prstGeom prst="rect">
            <a:avLst/>
          </a:prstGeom>
          <a:noFill/>
        </p:spPr>
        <p:txBody>
          <a:bodyPr wrap="square" rtlCol="0">
            <a:spAutoFit/>
          </a:bodyPr>
          <a:lstStyle/>
          <a:p>
            <a:r>
              <a:rPr lang="en-US"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Internet</a:t>
            </a:r>
            <a:endParaRPr lang="ru-RU" sz="32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9" name="Рисунок 8">
            <a:hlinkClick r:id="rId4" action="ppaction://hlinksldjump"/>
          </p:cNvPr>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6518741" y="932584"/>
            <a:ext cx="2508588" cy="217651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10" name="TextBox 9">
            <a:hlinkClick r:id="rId4" action="ppaction://hlinksldjump"/>
          </p:cNvPr>
          <p:cNvSpPr txBox="1"/>
          <p:nvPr/>
        </p:nvSpPr>
        <p:spPr>
          <a:xfrm>
            <a:off x="4313571" y="1362099"/>
            <a:ext cx="2232248" cy="584775"/>
          </a:xfrm>
          <a:prstGeom prst="rect">
            <a:avLst/>
          </a:prstGeom>
          <a:noFill/>
        </p:spPr>
        <p:txBody>
          <a:bodyPr wrap="square" rtlCol="0">
            <a:spAutoFit/>
          </a:bodyPr>
          <a:lstStyle/>
          <a:p>
            <a:r>
              <a:rPr lang="en-US"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reading</a:t>
            </a:r>
            <a:endParaRPr lang="ru-RU" sz="32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11" name="Рисунок 10">
            <a:hlinkClick r:id="rId6" action="ppaction://hlinksldjump"/>
          </p:cNvPr>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2232932" y="3573015"/>
            <a:ext cx="2805927" cy="1858392"/>
          </a:xfrm>
          <a:prstGeom prst="rect">
            <a:avLst/>
          </a:prstGeom>
          <a:ln>
            <a:noFill/>
          </a:ln>
          <a:effectLst>
            <a:softEdge rad="112500"/>
          </a:effectLst>
        </p:spPr>
      </p:pic>
      <p:pic>
        <p:nvPicPr>
          <p:cNvPr id="12" name="Рисунок 11">
            <a:hlinkClick r:id="rId8" action="ppaction://hlinksldjump"/>
          </p:cNvPr>
          <p:cNvPicPr>
            <a:picLocks noChangeAspect="1"/>
          </p:cNvPicPr>
          <p:nvPr/>
        </p:nvPicPr>
        <p:blipFill>
          <a:blip r:embed="rId9" cstate="print">
            <a:extLst>
              <a:ext uri="{28A0092B-C50C-407E-A947-70E740481C1C}">
                <a14:useLocalDpi xmlns:a14="http://schemas.microsoft.com/office/drawing/2010/main" xmlns="" val="0"/>
              </a:ext>
            </a:extLst>
          </a:blip>
          <a:stretch>
            <a:fillRect/>
          </a:stretch>
        </p:blipFill>
        <p:spPr>
          <a:xfrm>
            <a:off x="323528" y="3509719"/>
            <a:ext cx="1224136" cy="1832539"/>
          </a:xfrm>
          <a:prstGeom prst="rect">
            <a:avLst/>
          </a:prstGeom>
          <a:ln>
            <a:noFill/>
          </a:ln>
          <a:effectLst>
            <a:softEdge rad="112500"/>
          </a:effectLst>
        </p:spPr>
      </p:pic>
      <p:sp>
        <p:nvSpPr>
          <p:cNvPr id="13" name="TextBox 12"/>
          <p:cNvSpPr txBox="1"/>
          <p:nvPr/>
        </p:nvSpPr>
        <p:spPr>
          <a:xfrm>
            <a:off x="467544" y="2132855"/>
            <a:ext cx="1440160" cy="584775"/>
          </a:xfrm>
          <a:prstGeom prst="rect">
            <a:avLst/>
          </a:prstGeom>
          <a:noFill/>
        </p:spPr>
        <p:txBody>
          <a:bodyPr wrap="square" rtlCol="0">
            <a:spAutoFit/>
          </a:bodyPr>
          <a:lstStyle/>
          <a:p>
            <a:r>
              <a:rPr lang="en-US"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and</a:t>
            </a:r>
            <a:endParaRPr lang="ru-RU" sz="32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14" name="TextBox 13">
            <a:hlinkClick r:id="rId8" action="ppaction://hlinksldjump"/>
          </p:cNvPr>
          <p:cNvSpPr txBox="1"/>
          <p:nvPr/>
        </p:nvSpPr>
        <p:spPr>
          <a:xfrm>
            <a:off x="467544" y="2924944"/>
            <a:ext cx="3528392" cy="584775"/>
          </a:xfrm>
          <a:prstGeom prst="rect">
            <a:avLst/>
          </a:prstGeom>
          <a:noFill/>
        </p:spPr>
        <p:txBody>
          <a:bodyPr wrap="square" rtlCol="0">
            <a:spAutoFit/>
          </a:bodyPr>
          <a:lstStyle/>
          <a:p>
            <a:r>
              <a:rPr lang="en-US"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computers</a:t>
            </a:r>
            <a:endParaRPr lang="ru-RU" sz="32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15" name="TextBox 14">
            <a:hlinkClick r:id="rId6" action="ppaction://hlinksldjump"/>
          </p:cNvPr>
          <p:cNvSpPr txBox="1"/>
          <p:nvPr/>
        </p:nvSpPr>
        <p:spPr>
          <a:xfrm>
            <a:off x="3150077" y="5647560"/>
            <a:ext cx="2304256" cy="584775"/>
          </a:xfrm>
          <a:prstGeom prst="rect">
            <a:avLst/>
          </a:prstGeom>
          <a:noFill/>
        </p:spPr>
        <p:txBody>
          <a:bodyPr wrap="square" rtlCol="0">
            <a:spAutoFit/>
          </a:bodyPr>
          <a:lstStyle/>
          <a:p>
            <a:r>
              <a:rPr lang="en-US"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TV</a:t>
            </a:r>
            <a:endParaRPr lang="ru-RU" sz="32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16" name="TextBox 15">
            <a:hlinkClick r:id="rId10" action="ppaction://hlinksldjump"/>
          </p:cNvPr>
          <p:cNvSpPr txBox="1"/>
          <p:nvPr/>
        </p:nvSpPr>
        <p:spPr>
          <a:xfrm>
            <a:off x="6514842" y="3280628"/>
            <a:ext cx="2346661" cy="584775"/>
          </a:xfrm>
          <a:prstGeom prst="rect">
            <a:avLst/>
          </a:prstGeom>
          <a:noFill/>
        </p:spPr>
        <p:txBody>
          <a:bodyPr wrap="square" rtlCol="0">
            <a:spAutoFit/>
          </a:bodyPr>
          <a:lstStyle/>
          <a:p>
            <a:r>
              <a:rPr lang="en-US"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speaking</a:t>
            </a:r>
            <a:endParaRPr lang="ru-RU" sz="32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3" name="Рисунок 2">
            <a:hlinkClick r:id="rId10" action="ppaction://hlinksldjump"/>
          </p:cNvPr>
          <p:cNvPicPr>
            <a:picLocks noChangeAspect="1"/>
          </p:cNvPicPr>
          <p:nvPr/>
        </p:nvPicPr>
        <p:blipFill>
          <a:blip r:embed="rId11" cstate="print">
            <a:extLst>
              <a:ext uri="{28A0092B-C50C-407E-A947-70E740481C1C}">
                <a14:useLocalDpi xmlns:a14="http://schemas.microsoft.com/office/drawing/2010/main" xmlns="" val="0"/>
              </a:ext>
            </a:extLst>
          </a:blip>
          <a:stretch>
            <a:fillRect/>
          </a:stretch>
        </p:blipFill>
        <p:spPr>
          <a:xfrm>
            <a:off x="6034087" y="3865403"/>
            <a:ext cx="2824163" cy="1666875"/>
          </a:xfrm>
          <a:prstGeom prst="rect">
            <a:avLst/>
          </a:prstGeom>
          <a:ln>
            <a:noFill/>
          </a:ln>
          <a:effectLst>
            <a:softEdge rad="112500"/>
          </a:effectLst>
        </p:spPr>
      </p:pic>
      <p:pic>
        <p:nvPicPr>
          <p:cNvPr id="2" name="Рисунок 1">
            <a:hlinkClick r:id="rId12" action="ppaction://hlinksldjump"/>
          </p:cNvPr>
          <p:cNvPicPr>
            <a:picLocks noChangeAspect="1"/>
          </p:cNvPicPr>
          <p:nvPr/>
        </p:nvPicPr>
        <p:blipFill rotWithShape="1">
          <a:blip r:embed="rId13" cstate="print">
            <a:extLst>
              <a:ext uri="{28A0092B-C50C-407E-A947-70E740481C1C}">
                <a14:useLocalDpi xmlns:a14="http://schemas.microsoft.com/office/drawing/2010/main" xmlns="" val="0"/>
              </a:ext>
            </a:extLst>
          </a:blip>
          <a:srcRect l="10812" t="8656" r="10561" b="11893"/>
          <a:stretch/>
        </p:blipFill>
        <p:spPr>
          <a:xfrm>
            <a:off x="7408703" y="5647560"/>
            <a:ext cx="1002508" cy="1058040"/>
          </a:xfrm>
          <a:prstGeom prst="ellipse">
            <a:avLst/>
          </a:prstGeom>
          <a:effectLst>
            <a:glow rad="228600">
              <a:schemeClr val="accent4">
                <a:satMod val="175000"/>
                <a:alpha val="40000"/>
              </a:schemeClr>
            </a:glow>
          </a:effectLst>
        </p:spPr>
      </p:pic>
    </p:spTree>
    <p:extLst>
      <p:ext uri="{BB962C8B-B14F-4D97-AF65-F5344CB8AC3E}">
        <p14:creationId xmlns:p14="http://schemas.microsoft.com/office/powerpoint/2010/main" xmlns="" val="1232356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fltVal val="0"/>
                                          </p:val>
                                        </p:tav>
                                        <p:tav tm="100000">
                                          <p:val>
                                            <p:strVal val="#ppt_w"/>
                                          </p:val>
                                        </p:tav>
                                      </p:tavLst>
                                    </p:anim>
                                    <p:anim calcmode="lin" valueType="num">
                                      <p:cBhvr>
                                        <p:cTn id="12" dur="500" fill="hold"/>
                                        <p:tgtEl>
                                          <p:spTgt spid="8"/>
                                        </p:tgtEl>
                                        <p:attrNameLst>
                                          <p:attrName>ppt_h</p:attrName>
                                        </p:attrNameLst>
                                      </p:cBhvr>
                                      <p:tavLst>
                                        <p:tav tm="0">
                                          <p:val>
                                            <p:fltVal val="0"/>
                                          </p:val>
                                        </p:tav>
                                        <p:tav tm="100000">
                                          <p:val>
                                            <p:strVal val="#ppt_h"/>
                                          </p:val>
                                        </p:tav>
                                      </p:tavLst>
                                    </p:anim>
                                    <p:animEffect transition="in" filter="fade">
                                      <p:cBhvr>
                                        <p:cTn id="13" dur="500"/>
                                        <p:tgtEl>
                                          <p:spTgt spid="8"/>
                                        </p:tgtEl>
                                      </p:cBhvr>
                                    </p:animEffect>
                                  </p:childTnLst>
                                </p:cTn>
                              </p:par>
                              <p:par>
                                <p:cTn id="14" presetID="22" presetClass="entr" presetSubtype="4"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childTnLst>
                          </p:cTn>
                        </p:par>
                        <p:par>
                          <p:cTn id="17" fill="hold">
                            <p:stCondLst>
                              <p:cond delay="1000"/>
                            </p:stCondLst>
                            <p:childTnLst>
                              <p:par>
                                <p:cTn id="18" presetID="22" presetClass="entr" presetSubtype="4"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down)">
                                      <p:cBhvr>
                                        <p:cTn id="20" dur="500"/>
                                        <p:tgtEl>
                                          <p:spTgt spid="13"/>
                                        </p:tgtEl>
                                      </p:cBhvr>
                                    </p:animEffect>
                                  </p:childTnLst>
                                </p:cTn>
                              </p:par>
                            </p:childTnLst>
                          </p:cTn>
                        </p:par>
                        <p:par>
                          <p:cTn id="21" fill="hold">
                            <p:stCondLst>
                              <p:cond delay="1500"/>
                            </p:stCondLst>
                            <p:childTnLst>
                              <p:par>
                                <p:cTn id="22" presetID="22" presetClass="entr" presetSubtype="4"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down)">
                                      <p:cBhvr>
                                        <p:cTn id="24" dur="500"/>
                                        <p:tgtEl>
                                          <p:spTgt spid="14"/>
                                        </p:tgtEl>
                                      </p:cBhvr>
                                    </p:animEffect>
                                  </p:childTnLst>
                                </p:cTn>
                              </p:par>
                              <p:par>
                                <p:cTn id="25" presetID="22" presetClass="entr" presetSubtype="4" fill="hold"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down)">
                                      <p:cBhvr>
                                        <p:cTn id="27" dur="500"/>
                                        <p:tgtEl>
                                          <p:spTgt spid="12"/>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Effect transition="in" filter="fade">
                                      <p:cBhvr>
                                        <p:cTn id="33" dur="500"/>
                                        <p:tgtEl>
                                          <p:spTgt spid="15"/>
                                        </p:tgtEl>
                                      </p:cBhvr>
                                    </p:animEffect>
                                  </p:childTnLst>
                                </p:cTn>
                              </p:par>
                              <p:par>
                                <p:cTn id="34" presetID="22" presetClass="entr" presetSubtype="4" fill="hold" nodeType="with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wipe(down)">
                                      <p:cBhvr>
                                        <p:cTn id="36" dur="500"/>
                                        <p:tgtEl>
                                          <p:spTgt spid="11"/>
                                        </p:tgtEl>
                                      </p:cBhvr>
                                    </p:animEffect>
                                  </p:childTnLst>
                                </p:cTn>
                              </p:par>
                            </p:childTnLst>
                          </p:cTn>
                        </p:par>
                        <p:par>
                          <p:cTn id="37" fill="hold">
                            <p:stCondLst>
                              <p:cond delay="2500"/>
                            </p:stCondLst>
                            <p:childTnLst>
                              <p:par>
                                <p:cTn id="38" presetID="53" presetClass="entr" presetSubtype="16"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p:cTn id="40" dur="500" fill="hold"/>
                                        <p:tgtEl>
                                          <p:spTgt spid="10"/>
                                        </p:tgtEl>
                                        <p:attrNameLst>
                                          <p:attrName>ppt_w</p:attrName>
                                        </p:attrNameLst>
                                      </p:cBhvr>
                                      <p:tavLst>
                                        <p:tav tm="0">
                                          <p:val>
                                            <p:fltVal val="0"/>
                                          </p:val>
                                        </p:tav>
                                        <p:tav tm="100000">
                                          <p:val>
                                            <p:strVal val="#ppt_w"/>
                                          </p:val>
                                        </p:tav>
                                      </p:tavLst>
                                    </p:anim>
                                    <p:anim calcmode="lin" valueType="num">
                                      <p:cBhvr>
                                        <p:cTn id="41" dur="500" fill="hold"/>
                                        <p:tgtEl>
                                          <p:spTgt spid="10"/>
                                        </p:tgtEl>
                                        <p:attrNameLst>
                                          <p:attrName>ppt_h</p:attrName>
                                        </p:attrNameLst>
                                      </p:cBhvr>
                                      <p:tavLst>
                                        <p:tav tm="0">
                                          <p:val>
                                            <p:fltVal val="0"/>
                                          </p:val>
                                        </p:tav>
                                        <p:tav tm="100000">
                                          <p:val>
                                            <p:strVal val="#ppt_h"/>
                                          </p:val>
                                        </p:tav>
                                      </p:tavLst>
                                    </p:anim>
                                    <p:animEffect transition="in" filter="fade">
                                      <p:cBhvr>
                                        <p:cTn id="42" dur="500"/>
                                        <p:tgtEl>
                                          <p:spTgt spid="10"/>
                                        </p:tgtEl>
                                      </p:cBhvr>
                                    </p:animEffect>
                                  </p:childTnLst>
                                </p:cTn>
                              </p:par>
                              <p:par>
                                <p:cTn id="43" presetID="22" presetClass="entr" presetSubtype="4" fill="hold" nodeType="with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wipe(down)">
                                      <p:cBhvr>
                                        <p:cTn id="45" dur="500"/>
                                        <p:tgtEl>
                                          <p:spTgt spid="9"/>
                                        </p:tgtEl>
                                      </p:cBhvr>
                                    </p:animEffect>
                                  </p:childTnLst>
                                </p:cTn>
                              </p:par>
                              <p:par>
                                <p:cTn id="46" presetID="22" presetClass="entr" presetSubtype="4" fill="hold" nodeType="withEffect">
                                  <p:stCondLst>
                                    <p:cond delay="0"/>
                                  </p:stCondLst>
                                  <p:childTnLst>
                                    <p:set>
                                      <p:cBhvr>
                                        <p:cTn id="47" dur="1" fill="hold">
                                          <p:stCondLst>
                                            <p:cond delay="0"/>
                                          </p:stCondLst>
                                        </p:cTn>
                                        <p:tgtEl>
                                          <p:spTgt spid="3"/>
                                        </p:tgtEl>
                                        <p:attrNameLst>
                                          <p:attrName>style.visibility</p:attrName>
                                        </p:attrNameLst>
                                      </p:cBhvr>
                                      <p:to>
                                        <p:strVal val="visible"/>
                                      </p:to>
                                    </p:set>
                                    <p:animEffect transition="in" filter="wipe(down)">
                                      <p:cBhvr>
                                        <p:cTn id="48" dur="500"/>
                                        <p:tgtEl>
                                          <p:spTgt spid="3"/>
                                        </p:tgtEl>
                                      </p:cBhvr>
                                    </p:animEffect>
                                  </p:childTnLst>
                                </p:cTn>
                              </p:par>
                            </p:childTnLst>
                          </p:cTn>
                        </p:par>
                        <p:par>
                          <p:cTn id="49" fill="hold">
                            <p:stCondLst>
                              <p:cond delay="3000"/>
                            </p:stCondLst>
                            <p:childTnLst>
                              <p:par>
                                <p:cTn id="50" presetID="53" presetClass="entr" presetSubtype="16" fill="hold" grpId="0" nodeType="afterEffect">
                                  <p:stCondLst>
                                    <p:cond delay="0"/>
                                  </p:stCondLst>
                                  <p:childTnLst>
                                    <p:set>
                                      <p:cBhvr>
                                        <p:cTn id="51" dur="1" fill="hold">
                                          <p:stCondLst>
                                            <p:cond delay="0"/>
                                          </p:stCondLst>
                                        </p:cTn>
                                        <p:tgtEl>
                                          <p:spTgt spid="16"/>
                                        </p:tgtEl>
                                        <p:attrNameLst>
                                          <p:attrName>style.visibility</p:attrName>
                                        </p:attrNameLst>
                                      </p:cBhvr>
                                      <p:to>
                                        <p:strVal val="visible"/>
                                      </p:to>
                                    </p:set>
                                    <p:anim calcmode="lin" valueType="num">
                                      <p:cBhvr>
                                        <p:cTn id="52" dur="500" fill="hold"/>
                                        <p:tgtEl>
                                          <p:spTgt spid="16"/>
                                        </p:tgtEl>
                                        <p:attrNameLst>
                                          <p:attrName>ppt_w</p:attrName>
                                        </p:attrNameLst>
                                      </p:cBhvr>
                                      <p:tavLst>
                                        <p:tav tm="0">
                                          <p:val>
                                            <p:fltVal val="0"/>
                                          </p:val>
                                        </p:tav>
                                        <p:tav tm="100000">
                                          <p:val>
                                            <p:strVal val="#ppt_w"/>
                                          </p:val>
                                        </p:tav>
                                      </p:tavLst>
                                    </p:anim>
                                    <p:anim calcmode="lin" valueType="num">
                                      <p:cBhvr>
                                        <p:cTn id="53" dur="500" fill="hold"/>
                                        <p:tgtEl>
                                          <p:spTgt spid="16"/>
                                        </p:tgtEl>
                                        <p:attrNameLst>
                                          <p:attrName>ppt_h</p:attrName>
                                        </p:attrNameLst>
                                      </p:cBhvr>
                                      <p:tavLst>
                                        <p:tav tm="0">
                                          <p:val>
                                            <p:fltVal val="0"/>
                                          </p:val>
                                        </p:tav>
                                        <p:tav tm="100000">
                                          <p:val>
                                            <p:strVal val="#ppt_h"/>
                                          </p:val>
                                        </p:tav>
                                      </p:tavLst>
                                    </p:anim>
                                    <p:animEffect transition="in" filter="fade">
                                      <p:cBhvr>
                                        <p:cTn id="54" dur="500"/>
                                        <p:tgtEl>
                                          <p:spTgt spid="16"/>
                                        </p:tgtEl>
                                      </p:cBhvr>
                                    </p:animEffect>
                                  </p:childTnLst>
                                </p:cTn>
                              </p:par>
                              <p:par>
                                <p:cTn id="55" presetID="10" presetClass="entr" presetSubtype="0" fill="hold" nodeType="withEffect">
                                  <p:stCondLst>
                                    <p:cond delay="0"/>
                                  </p:stCondLst>
                                  <p:childTnLst>
                                    <p:set>
                                      <p:cBhvr>
                                        <p:cTn id="56" dur="1" fill="hold">
                                          <p:stCondLst>
                                            <p:cond delay="0"/>
                                          </p:stCondLst>
                                        </p:cTn>
                                        <p:tgtEl>
                                          <p:spTgt spid="2"/>
                                        </p:tgtEl>
                                        <p:attrNameLst>
                                          <p:attrName>style.visibility</p:attrName>
                                        </p:attrNameLst>
                                      </p:cBhvr>
                                      <p:to>
                                        <p:strVal val="visible"/>
                                      </p:to>
                                    </p:set>
                                    <p:animEffect transition="in" filter="fade">
                                      <p:cBhvr>
                                        <p:cTn id="5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10" grpId="0"/>
      <p:bldP spid="13" grpId="0"/>
      <p:bldP spid="14" grpId="0"/>
      <p:bldP spid="15" grpId="0"/>
      <p:bldP spid="1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80512" cy="769441"/>
          </a:xfrm>
          <a:prstGeom prst="rect">
            <a:avLst/>
          </a:prstGeom>
          <a:noFill/>
        </p:spPr>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4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Computers and software</a:t>
            </a:r>
            <a:endParaRPr lang="ru-RU" sz="4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TextBox 2"/>
          <p:cNvSpPr txBox="1"/>
          <p:nvPr/>
        </p:nvSpPr>
        <p:spPr>
          <a:xfrm>
            <a:off x="0" y="908720"/>
            <a:ext cx="9144000" cy="3046988"/>
          </a:xfrm>
          <a:prstGeom prst="rect">
            <a:avLst/>
          </a:prstGeom>
          <a:noFill/>
        </p:spPr>
        <p:txBody>
          <a:bodyPr wrap="square" rtlCol="0">
            <a:spAutoFit/>
          </a:bodyPr>
          <a:lstStyle/>
          <a:p>
            <a:pPr algn="ctr"/>
            <a:r>
              <a:rPr lang="en-US"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Computers were invented in English-speaking countries. That`s why the</a:t>
            </a:r>
            <a:r>
              <a:rPr lang="ru-RU"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r>
              <a:rPr lang="en-US"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programming languages are based on English letters. Some words like “begin” and “end” are even taken from daily English vocabulary.</a:t>
            </a:r>
          </a:p>
          <a:p>
            <a:pPr algn="ctr"/>
            <a:endParaRPr lang="en-US"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r>
              <a:rPr lang="en-US"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Also, many famous software companies have </a:t>
            </a:r>
            <a:r>
              <a:rPr lang="en-US" sz="24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english</a:t>
            </a:r>
            <a:r>
              <a:rPr lang="en-US"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and </a:t>
            </a:r>
            <a:r>
              <a:rPr lang="en-US" sz="24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american</a:t>
            </a:r>
            <a:r>
              <a:rPr lang="en-US"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origins. Some of them are </a:t>
            </a:r>
            <a:r>
              <a:rPr lang="en-US" sz="24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avaiLable</a:t>
            </a:r>
            <a:r>
              <a:rPr lang="en-US"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in different languages but a lot come only in </a:t>
            </a:r>
            <a:r>
              <a:rPr lang="en-US" sz="24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english</a:t>
            </a:r>
            <a:r>
              <a:rPr lang="en-US"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t>
            </a:r>
            <a:endParaRPr lang="ru-RU"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6" name="Рисунок 5"/>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67544" y="4077072"/>
            <a:ext cx="2686268" cy="2686268"/>
          </a:xfrm>
          <a:prstGeom prst="rect">
            <a:avLst/>
          </a:prstGeom>
          <a:ln>
            <a:noFill/>
          </a:ln>
          <a:effectLst>
            <a:softEdge rad="112500"/>
          </a:effectLst>
        </p:spPr>
      </p:pic>
      <p:pic>
        <p:nvPicPr>
          <p:cNvPr id="7" name="Рисунок 6"/>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923928" y="4391506"/>
            <a:ext cx="2057400" cy="2057400"/>
          </a:xfrm>
          <a:prstGeom prst="rect">
            <a:avLst/>
          </a:prstGeom>
          <a:ln>
            <a:noFill/>
          </a:ln>
          <a:effectLst>
            <a:softEdge rad="112500"/>
          </a:effectLst>
        </p:spPr>
      </p:pic>
      <p:pic>
        <p:nvPicPr>
          <p:cNvPr id="8" name="Рисунок 7"/>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6156176" y="5013176"/>
            <a:ext cx="2214000" cy="720000"/>
          </a:xfrm>
          <a:prstGeom prst="rect">
            <a:avLst/>
          </a:prstGeom>
          <a:ln>
            <a:noFill/>
          </a:ln>
          <a:effectLst>
            <a:softEdge rad="112500"/>
          </a:effectLst>
        </p:spPr>
      </p:pic>
      <p:pic>
        <p:nvPicPr>
          <p:cNvPr id="10" name="Рисунок 9">
            <a:hlinkClick r:id="rId5" action="ppaction://hlinksldjump"/>
          </p:cNvPr>
          <p:cNvPicPr>
            <a:picLocks noChangeAspect="1"/>
          </p:cNvPicPr>
          <p:nvPr/>
        </p:nvPicPr>
        <p:blipFill rotWithShape="1">
          <a:blip r:embed="rId6" cstate="print">
            <a:extLst>
              <a:ext uri="{28A0092B-C50C-407E-A947-70E740481C1C}">
                <a14:useLocalDpi xmlns:a14="http://schemas.microsoft.com/office/drawing/2010/main" xmlns="" val="0"/>
              </a:ext>
            </a:extLst>
          </a:blip>
          <a:srcRect l="9992" t="8324" r="9453" b="13883"/>
          <a:stretch/>
        </p:blipFill>
        <p:spPr>
          <a:xfrm>
            <a:off x="196074" y="74762"/>
            <a:ext cx="917872" cy="925786"/>
          </a:xfrm>
          <a:prstGeom prst="ellipse">
            <a:avLst/>
          </a:prstGeom>
          <a:effectLst>
            <a:glow rad="139700">
              <a:schemeClr val="accent4">
                <a:satMod val="175000"/>
                <a:alpha val="40000"/>
              </a:schemeClr>
            </a:glow>
          </a:effectLst>
        </p:spPr>
      </p:pic>
    </p:spTree>
    <p:extLst>
      <p:ext uri="{BB962C8B-B14F-4D97-AF65-F5344CB8AC3E}">
        <p14:creationId xmlns:p14="http://schemas.microsoft.com/office/powerpoint/2010/main" xmlns="" val="1318603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000"/>
                            </p:stCondLst>
                            <p:childTnLst>
                              <p:par>
                                <p:cTn id="15" presetID="22" presetClass="entr" presetSubtype="4"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par>
                                <p:cTn id="18" presetID="22" presetClass="entr" presetSubtype="4" fill="hold"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down)">
                                      <p:cBhvr>
                                        <p:cTn id="20" dur="500"/>
                                        <p:tgtEl>
                                          <p:spTgt spid="7"/>
                                        </p:tgtEl>
                                      </p:cBhvr>
                                    </p:animEffect>
                                  </p:childTnLst>
                                </p:cTn>
                              </p:par>
                              <p:par>
                                <p:cTn id="21" presetID="22" presetClass="entr" presetSubtype="4" fill="hold"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down)">
                                      <p:cBhvr>
                                        <p:cTn id="23" dur="500"/>
                                        <p:tgtEl>
                                          <p:spTgt spid="8"/>
                                        </p:tgtEl>
                                      </p:cBhvr>
                                    </p:animEffect>
                                  </p:childTnLst>
                                </p:cTn>
                              </p:par>
                            </p:childTnLst>
                          </p:cTn>
                        </p:par>
                        <p:par>
                          <p:cTn id="24" fill="hold">
                            <p:stCondLst>
                              <p:cond delay="1500"/>
                            </p:stCondLst>
                            <p:childTnLst>
                              <p:par>
                                <p:cTn id="25" presetID="10" presetClass="entr" presetSubtype="0"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869</TotalTime>
  <Words>799</Words>
  <Application>Microsoft Office PowerPoint</Application>
  <PresentationFormat>Экран (4:3)</PresentationFormat>
  <Paragraphs>109</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English in life nowadays</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English in life nowadays</dc:title>
  <dc:creator>Dj Blasterx</dc:creator>
  <cp:lastModifiedBy>m0000</cp:lastModifiedBy>
  <cp:revision>83</cp:revision>
  <dcterms:created xsi:type="dcterms:W3CDTF">2012-02-03T16:05:35Z</dcterms:created>
  <dcterms:modified xsi:type="dcterms:W3CDTF">2012-02-15T10:28:02Z</dcterms:modified>
</cp:coreProperties>
</file>