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70" r:id="rId3"/>
    <p:sldId id="271" r:id="rId4"/>
    <p:sldId id="272" r:id="rId5"/>
    <p:sldId id="273" r:id="rId6"/>
    <p:sldId id="287" r:id="rId7"/>
    <p:sldId id="274" r:id="rId8"/>
    <p:sldId id="291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57" r:id="rId17"/>
    <p:sldId id="258" r:id="rId18"/>
    <p:sldId id="259" r:id="rId19"/>
    <p:sldId id="293" r:id="rId20"/>
    <p:sldId id="295" r:id="rId21"/>
    <p:sldId id="28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2" autoAdjust="0"/>
    <p:restoredTop sz="94638" autoAdjust="0"/>
  </p:normalViewPr>
  <p:slideViewPr>
    <p:cSldViewPr>
      <p:cViewPr>
        <p:scale>
          <a:sx n="70" d="100"/>
          <a:sy n="70" d="100"/>
        </p:scale>
        <p:origin x="-54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Ответили положительно</c:v>
                </c:pt>
              </c:strCache>
            </c:strRef>
          </c:tx>
          <c:spPr>
            <a:solidFill>
              <a:srgbClr val="009242"/>
            </a:solidFill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6</c:v>
                </c:pt>
                <c:pt idx="2">
                  <c:v>3</c:v>
                </c:pt>
                <c:pt idx="3">
                  <c:v>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Ответили отрицательно</c:v>
                </c:pt>
              </c:strCache>
            </c:strRef>
          </c:tx>
          <c:spPr>
            <a:solidFill>
              <a:srgbClr val="FF0000"/>
            </a:solidFill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32</c:v>
                </c:pt>
                <c:pt idx="1">
                  <c:v>42</c:v>
                </c:pt>
                <c:pt idx="2">
                  <c:v>12</c:v>
                </c:pt>
                <c:pt idx="3">
                  <c:v>40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Затруднились ответить</c:v>
                </c:pt>
              </c:strCache>
            </c:strRef>
          </c:tx>
          <c:spPr>
            <a:solidFill>
              <a:srgbClr val="FFFF00"/>
            </a:solidFill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35</c:v>
                </c:pt>
                <c:pt idx="3">
                  <c:v>4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998976"/>
        <c:axId val="20017152"/>
      </c:barChart>
      <c:catAx>
        <c:axId val="19998976"/>
        <c:scaling>
          <c:orientation val="minMax"/>
        </c:scaling>
        <c:delete val="1"/>
        <c:axPos val="b"/>
        <c:majorTickMark val="cross"/>
        <c:minorTickMark val="cross"/>
        <c:tickLblPos val="nextTo"/>
        <c:crossAx val="20017152"/>
        <c:crosses val="autoZero"/>
        <c:auto val="1"/>
        <c:lblAlgn val="ctr"/>
        <c:lblOffset val="100"/>
        <c:noMultiLvlLbl val="1"/>
      </c:catAx>
      <c:valAx>
        <c:axId val="20017152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19998976"/>
        <c:crosses val="autoZero"/>
        <c:crossBetween val="between"/>
      </c:valAx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Ответили положительно</c:v>
                </c:pt>
              </c:strCache>
            </c:strRef>
          </c:tx>
          <c:spPr>
            <a:solidFill>
              <a:srgbClr val="009242"/>
            </a:solidFill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</c:v>
                </c:pt>
                <c:pt idx="1">
                  <c:v>25</c:v>
                </c:pt>
                <c:pt idx="2">
                  <c:v>18</c:v>
                </c:pt>
                <c:pt idx="3">
                  <c:v>37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ln>
                </c14:spPr>
              </c14:invertSolidFillFmt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Ответили отрицательно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</c:v>
                </c:pt>
                <c:pt idx="1">
                  <c:v>21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solidFill>
                      <a:srgbClr val="FF0000"/>
                    </a:solidFill>
                  </a:ln>
                </c14:spPr>
              </c14:invertSolidFillFmt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Затруднились ответить</c:v>
                </c:pt>
              </c:strCache>
            </c:strRef>
          </c:tx>
          <c:spPr>
            <a:solidFill>
              <a:srgbClr val="FFFF00"/>
            </a:solidFill>
          </c:spPr>
          <c:invertIfNegative val="1"/>
          <c:cat>
            <c:strRef>
              <c:f>Лист1!$A$2:$A$5</c:f>
              <c:strCache>
                <c:ptCount val="4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162240"/>
        <c:axId val="83163776"/>
      </c:barChart>
      <c:catAx>
        <c:axId val="83162240"/>
        <c:scaling>
          <c:orientation val="minMax"/>
        </c:scaling>
        <c:delete val="1"/>
        <c:axPos val="b"/>
        <c:majorTickMark val="cross"/>
        <c:minorTickMark val="cross"/>
        <c:tickLblPos val="nextTo"/>
        <c:crossAx val="83163776"/>
        <c:crosses val="autoZero"/>
        <c:auto val="1"/>
        <c:lblAlgn val="ctr"/>
        <c:lblOffset val="100"/>
        <c:noMultiLvlLbl val="1"/>
      </c:catAx>
      <c:valAx>
        <c:axId val="83163776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83162240"/>
        <c:crosses val="autoZero"/>
        <c:crossBetween val="between"/>
      </c:valAx>
    </c:plotArea>
    <c:legend>
      <c:legendPos val="r"/>
      <c:layout/>
      <c:overlay val="1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436EA-8261-4561-A3A5-A10FB1A6558C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38DF9-E4DF-41F3-AC37-5C64C441D63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90122-42D5-4311-812B-9B42C5FED825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DFA7-80EF-492F-B4D3-E5ABC956A7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5BF99-8E0D-463B-8566-7085A8F5BABD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E8FE9-EEE1-4C6F-A1F5-867C213B95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94A7B-5B0C-49CC-8730-516649081779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A987A-C217-43CB-926B-9C7E1422CA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F7A6-E188-4E90-B2B0-EBD056C5BEA1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99FAB-E6C7-4F7D-B161-1623CF73AC1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67C09-E7E1-4D45-A7DD-B2D277D037CF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3B515-AA22-4A1B-BDE7-9096EE3186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2C3C7-F10A-414F-9182-F46649E051B0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F7D48-1D22-4A0B-AAB9-E58F0824D9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A1615-1053-471E-B408-8DFF08D279DB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14842-C2AD-456B-8A97-0DF61DF478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E7A35-9CF8-4BB5-8E64-8FB7B2069F8B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72A25-4BF2-4190-945A-00A8A3507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F0B0E-10A1-4039-96B6-6A4F7B37C654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3236D-77F0-4BDB-B46E-1167DBEFCE3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DBB5D-80FE-45DC-A0E5-F981AEB2C90C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12A27-B5CD-464B-9993-BAA55C4859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0D8547-F0EB-4BE2-AEB8-98503172793E}" type="datetimeFigureOut">
              <a:rPr lang="ru-RU"/>
              <a:pPr>
                <a:defRPr/>
              </a:pPr>
              <a:t>26.08.2012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81B725-DE92-440A-84D0-A5A8B30685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3571851"/>
            <a:ext cx="7786742" cy="3286149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800" dirty="0" smtClean="0"/>
              <a:t>Работу  выполнила:</a:t>
            </a:r>
          </a:p>
          <a:p>
            <a:pPr algn="r">
              <a:buNone/>
            </a:pPr>
            <a:r>
              <a:rPr lang="ru-RU" sz="2800" dirty="0" smtClean="0"/>
              <a:t>учащаяся МОУ «СОШ №15 с УИОП» </a:t>
            </a:r>
          </a:p>
          <a:p>
            <a:pPr algn="r">
              <a:buNone/>
            </a:pPr>
            <a:r>
              <a:rPr lang="ru-RU" sz="2800" dirty="0" smtClean="0"/>
              <a:t>Никитина Оксана</a:t>
            </a:r>
          </a:p>
          <a:p>
            <a:pPr algn="r">
              <a:buNone/>
            </a:pPr>
            <a:r>
              <a:rPr lang="ru-RU" sz="2800" dirty="0" smtClean="0"/>
              <a:t>Руководитель: Зайцева Л.И.</a:t>
            </a:r>
          </a:p>
          <a:p>
            <a:pPr algn="r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</a:t>
            </a:r>
          </a:p>
          <a:p>
            <a:pPr algn="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57298"/>
            <a:ext cx="907262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Русские народные забавы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800"/>
                            </p:stCondLst>
                            <p:childTnLst>
                              <p:par>
                                <p:cTn id="2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100"/>
                            </p:stCondLst>
                            <p:childTnLst>
                              <p:par>
                                <p:cTn id="3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3400"/>
                            </p:stCondLst>
                            <p:childTnLst>
                              <p:par>
                                <p:cTn id="3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етание колец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357298"/>
            <a:ext cx="6143668" cy="460775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142976" y="285750"/>
            <a:ext cx="7429500" cy="6572250"/>
          </a:xfrm>
        </p:spPr>
        <p:txBody>
          <a:bodyPr/>
          <a:lstStyle/>
          <a:p>
            <a:pPr>
              <a:buNone/>
            </a:pPr>
            <a:r>
              <a:rPr lang="ru-RU" sz="3180" b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2.По интенсивности используемых в игре движений</a:t>
            </a:r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endParaRPr lang="ru-RU" smtClean="0"/>
          </a:p>
          <a:p>
            <a:pPr>
              <a:buNone/>
            </a:pPr>
            <a:r>
              <a:rPr lang="ru-RU" smtClean="0"/>
              <a:t>                                             Метание колец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74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Изображение 08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357812" cy="40179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1428728" y="142852"/>
            <a:ext cx="6757988" cy="6429420"/>
          </a:xfrm>
        </p:spPr>
        <p:txBody>
          <a:bodyPr/>
          <a:lstStyle/>
          <a:p>
            <a:pPr>
              <a:buNone/>
            </a:pPr>
            <a:r>
              <a:rPr lang="ru-RU" sz="318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3.По видовому отражению        национальной культуры</a:t>
            </a: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318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/>
              <a:t>Масленица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ородки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214422"/>
            <a:ext cx="6429388" cy="4822041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1785918" y="214290"/>
            <a:ext cx="6572276" cy="664371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4.По содержанию и сложности построения игры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</a:t>
            </a:r>
            <a:r>
              <a:rPr lang="ru-RU" dirty="0" smtClean="0"/>
              <a:t> Городки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94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Мешки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000108"/>
            <a:ext cx="6500826" cy="48756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7858180" cy="642942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5.По способу проведения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dirty="0" smtClean="0"/>
              <a:t>                                                                 Мешки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048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642910" y="357166"/>
            <a:ext cx="828680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6.С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учетом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возрастных особенностей детей</a:t>
            </a: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                      </a:t>
            </a:r>
            <a:r>
              <a:rPr lang="ru-RU" sz="3200" dirty="0" smtClean="0">
                <a:latin typeface="+mn-lt"/>
              </a:rPr>
              <a:t>Скакалка</a:t>
            </a:r>
            <a:endParaRPr lang="ru-RU" sz="3200" dirty="0">
              <a:latin typeface="+mn-lt"/>
            </a:endParaRPr>
          </a:p>
        </p:txBody>
      </p:sp>
      <p:pic>
        <p:nvPicPr>
          <p:cNvPr id="1026" name="Picture 2" descr="D:\Documents and Settings\администратор\Рабочий стол\масленница\масленница(2)\DSC00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1285861"/>
            <a:ext cx="5929354" cy="444701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4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2150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7858180" cy="150019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7.По физическим качествам, преимущественно проявленным в игре</a:t>
            </a: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                   </a:t>
            </a:r>
          </a:p>
          <a:p>
            <a:pPr algn="r">
              <a:buNone/>
            </a:pPr>
            <a:r>
              <a:rPr lang="ru-RU" dirty="0" smtClean="0"/>
              <a:t>Перетягивание каната</a:t>
            </a:r>
          </a:p>
          <a:p>
            <a:endParaRPr lang="ru-RU" dirty="0" smtClean="0"/>
          </a:p>
        </p:txBody>
      </p:sp>
      <p:pic>
        <p:nvPicPr>
          <p:cNvPr id="5" name="Рисунок 4" descr="Изображение 10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714488"/>
            <a:ext cx="5572164" cy="417912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25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188" y="0"/>
            <a:ext cx="8229601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Городки</a:t>
            </a:r>
          </a:p>
        </p:txBody>
      </p:sp>
      <p:pic>
        <p:nvPicPr>
          <p:cNvPr id="7" name="Рисунок 6" descr="Гордки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844824"/>
            <a:ext cx="4929188" cy="3697287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Лапта</a:t>
            </a:r>
          </a:p>
        </p:txBody>
      </p:sp>
      <p:pic>
        <p:nvPicPr>
          <p:cNvPr id="18439" name="Picture 7" descr="298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643182"/>
            <a:ext cx="4714908" cy="353701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Бабки</a:t>
            </a:r>
          </a:p>
        </p:txBody>
      </p:sp>
      <p:pic>
        <p:nvPicPr>
          <p:cNvPr id="3074" name="Picture 2" descr="D:\Documents and Settings\администратор\Рабочий стол\Забавы\Картинки\babk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5394" y="1152077"/>
            <a:ext cx="3788093" cy="1817999"/>
          </a:xfrm>
          <a:scene3d>
            <a:camera prst="orthographicFront"/>
            <a:lightRig rig="threePt" dir="t"/>
          </a:scene3d>
          <a:sp3d contourW="38100"/>
        </p:spPr>
      </p:pic>
      <p:pic>
        <p:nvPicPr>
          <p:cNvPr id="19462" name="Picture 6" descr="babki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4159905" cy="385765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9463" name="Picture 7" descr="кости для игры в баб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3286124"/>
            <a:ext cx="2867028" cy="335979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946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tx2"/>
                </a:solidFill>
                <a:latin typeface="Comic Sans MS" pitchFamily="66" charset="0"/>
              </a:rPr>
              <a:t>Результаты опроса учащихся после проведения бесед</a:t>
            </a:r>
            <a:endParaRPr lang="ru-RU" sz="40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Актуальность темы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-142908" y="1071546"/>
            <a:ext cx="8572560" cy="4525963"/>
          </a:xfrm>
        </p:spPr>
        <p:txBody>
          <a:bodyPr/>
          <a:lstStyle/>
          <a:p>
            <a:pPr indent="381000" algn="just" eaLnBrk="1" hangingPunct="1">
              <a:buNone/>
            </a:pPr>
            <a:r>
              <a:rPr lang="ru-RU" sz="2800" dirty="0" smtClean="0"/>
              <a:t>Игры издавна служили средством самопознания, они использовались с целью воспитания характера, развития силы воли и интереса к народному творчеству у подрастающего поколения. </a:t>
            </a:r>
          </a:p>
          <a:p>
            <a:pPr eaLnBrk="1" hangingPunct="1">
              <a:buNone/>
            </a:pPr>
            <a:r>
              <a:rPr lang="ru-RU" sz="2800" dirty="0" smtClean="0"/>
              <a:t> </a:t>
            </a:r>
          </a:p>
        </p:txBody>
      </p:sp>
      <p:pic>
        <p:nvPicPr>
          <p:cNvPr id="7" name="Picture 2" descr="D:\Documents and Settings\администратор\Рабочий стол\Забавы\Картинки\masl2006_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3000372"/>
            <a:ext cx="5693299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31750"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2457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Comic Sans MS" pitchFamily="66" charset="0"/>
              </a:rPr>
              <a:t>Заключение</a:t>
            </a:r>
            <a:endParaRPr lang="ru-RU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572560" cy="5500726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</a:p>
          <a:p>
            <a:pPr indent="381000" algn="just">
              <a:buNone/>
            </a:pPr>
            <a:r>
              <a:rPr lang="ru-RU" dirty="0" smtClean="0"/>
              <a:t>    После ознакомления детей с правилами русских народных игр и их проведения на уроках физкультуры и различных школьных мероприятиях (Масленица, День здоровья) был проведён повторный опрос , результаты которого резко возросли в лучшую сторону.</a:t>
            </a:r>
          </a:p>
          <a:p>
            <a:pPr indent="381000" algn="just">
              <a:buNone/>
            </a:pPr>
            <a:r>
              <a:rPr lang="ru-RU" dirty="0" smtClean="0"/>
              <a:t>    Дети знают правила и способы проведения русских народных игр и вследствие этого начинают играть во внеклассное время.</a:t>
            </a:r>
          </a:p>
          <a:p>
            <a:pPr algn="just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700" b="1" dirty="0" smtClean="0">
                <a:solidFill>
                  <a:schemeClr val="bg1"/>
                </a:solidFill>
                <a:latin typeface="Comic Sans MS" pitchFamily="66" charset="0"/>
              </a:rPr>
              <a:t>«Сохраните, сберегите эту драгоценность, эту игру, она ведь учит не только бегать, она учит дружеской спайке, когда один за всех и все за одного.»</a:t>
            </a:r>
          </a:p>
          <a:p>
            <a:pPr>
              <a:buNone/>
            </a:pPr>
            <a:r>
              <a:rPr lang="ru-RU" sz="3700" b="1" dirty="0" smtClean="0">
                <a:solidFill>
                  <a:schemeClr val="bg1"/>
                </a:solidFill>
                <a:latin typeface="Comic Sans MS" pitchFamily="66" charset="0"/>
              </a:rPr>
              <a:t>                                      А.И.Куприн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Цели</a:t>
            </a: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401050" cy="5072063"/>
          </a:xfrm>
        </p:spPr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ru-RU" dirty="0" smtClean="0"/>
              <a:t>Формирование представления о культуре народного творчества</a:t>
            </a:r>
            <a:r>
              <a:rPr lang="en-US" dirty="0" smtClean="0"/>
              <a:t>;</a:t>
            </a:r>
            <a:endParaRPr lang="ru-RU" dirty="0" smtClean="0"/>
          </a:p>
          <a:p>
            <a:pPr eaLnBrk="1" hangingPunct="1">
              <a:buBlip>
                <a:blip r:embed="rId2"/>
              </a:buBlip>
            </a:pPr>
            <a:endParaRPr lang="ru-RU" dirty="0" smtClean="0"/>
          </a:p>
          <a:p>
            <a:pPr eaLnBrk="1" hangingPunct="1">
              <a:buBlip>
                <a:blip r:embed="rId2"/>
              </a:buBlip>
            </a:pPr>
            <a:r>
              <a:rPr lang="ru-RU" dirty="0" smtClean="0"/>
              <a:t>Знакомство с традиционными народными играми;</a:t>
            </a:r>
          </a:p>
          <a:p>
            <a:pPr eaLnBrk="1" hangingPunct="1">
              <a:buBlip>
                <a:blip r:embed="rId2"/>
              </a:buBlip>
            </a:pPr>
            <a:endParaRPr lang="ru-RU" dirty="0" smtClean="0"/>
          </a:p>
          <a:p>
            <a:pPr eaLnBrk="1" hangingPunct="1">
              <a:buBlip>
                <a:blip r:embed="rId2"/>
              </a:buBlip>
            </a:pPr>
            <a:r>
              <a:rPr lang="ru-RU" dirty="0" smtClean="0"/>
              <a:t>Конечная цель -  улучшить использование игр в воспитании и развитии личности.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Задачи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ru-RU" dirty="0" smtClean="0"/>
              <a:t>Привлечение внимания школьников в русскую национальную культуру</a:t>
            </a:r>
            <a:r>
              <a:rPr lang="en-US" dirty="0" smtClean="0"/>
              <a:t>;</a:t>
            </a:r>
            <a:endParaRPr lang="ru-RU" dirty="0" smtClean="0"/>
          </a:p>
          <a:p>
            <a:pPr eaLnBrk="1" hangingPunct="1">
              <a:buBlip>
                <a:blip r:embed="rId2"/>
              </a:buBlip>
            </a:pPr>
            <a:r>
              <a:rPr lang="ru-RU" dirty="0" smtClean="0"/>
              <a:t>Способствовать развитию фантазии</a:t>
            </a:r>
            <a:r>
              <a:rPr lang="en-US" dirty="0" smtClean="0"/>
              <a:t>;</a:t>
            </a:r>
            <a:endParaRPr lang="ru-RU" dirty="0" smtClean="0"/>
          </a:p>
          <a:p>
            <a:pPr eaLnBrk="1" hangingPunct="1">
              <a:buBlip>
                <a:blip r:embed="rId2"/>
              </a:buBlip>
            </a:pPr>
            <a:r>
              <a:rPr lang="ru-RU" dirty="0" smtClean="0"/>
              <a:t>Сплочение коллектива</a:t>
            </a:r>
            <a:r>
              <a:rPr lang="en-US" dirty="0" smtClean="0"/>
              <a:t>;</a:t>
            </a:r>
            <a:endParaRPr lang="ru-RU" dirty="0" smtClean="0"/>
          </a:p>
          <a:p>
            <a:pPr eaLnBrk="1" hangingPunct="1">
              <a:buBlip>
                <a:blip r:embed="rId2"/>
              </a:buBlip>
            </a:pPr>
            <a:r>
              <a:rPr lang="ru-RU" dirty="0" smtClean="0"/>
              <a:t>Обучение основам игр.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Практическое применение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229600" cy="4525963"/>
          </a:xfrm>
        </p:spPr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ru-RU" dirty="0" smtClean="0"/>
              <a:t>На уроках физкультуры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14282" y="1571612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Blip>
                <a:blip r:embed="rId2"/>
              </a:buBlip>
            </a:pPr>
            <a:r>
              <a:rPr lang="ru-RU" sz="2800" dirty="0" smtClean="0"/>
              <a:t>  Во внеклассной работе</a:t>
            </a:r>
          </a:p>
        </p:txBody>
      </p:sp>
      <p:pic>
        <p:nvPicPr>
          <p:cNvPr id="11" name="Picture 2" descr="D:\Documents and Settings\администратор\Рабочий стол\масленница\Изображение 0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308663"/>
            <a:ext cx="3133568" cy="417809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  <p:bldP spid="9219" grpId="1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Анкетирование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1.Много ли русских народных игр вы знаете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2.Играете ли вы в них под руководством взрослых или самостоятельно 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3.Играют ли ваши знакомые и друзья</a:t>
            </a:r>
            <a:r>
              <a:rPr lang="en-US" dirty="0" smtClean="0"/>
              <a:t>?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4.Пробовал ли сам организовать игры и сколько раз</a:t>
            </a:r>
            <a:r>
              <a:rPr lang="en-US" dirty="0" smtClean="0"/>
              <a:t>?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Результаты опроса учащихся до проведения бесед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28728" y="1397000"/>
          <a:ext cx="6191272" cy="4103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5643578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соотнесении с подробным описанием, анализом, оценкой игры это многое говорит о личной игровой и общей культуре школьника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/>
      <p:bldGraphic spid="5" grpId="0">
        <p:bldAsOne/>
      </p:bldGraphic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31879"/>
            <a:ext cx="8715404" cy="5626121"/>
          </a:xfrm>
        </p:spPr>
        <p:txBody>
          <a:bodyPr/>
          <a:lstStyle/>
          <a:p>
            <a:pPr indent="381000" algn="just" eaLnBrk="1" fontAlgn="auto" hangingPunct="1">
              <a:spcAft>
                <a:spcPts val="0"/>
              </a:spcAft>
              <a:buNone/>
              <a:defRPr/>
            </a:pPr>
            <a:r>
              <a:rPr lang="ru-RU" sz="4000" dirty="0" smtClean="0"/>
              <a:t>Мы забываем свою традиции, свою культуру , свою историю. Именно это обстоятельство вызвало интерес к бытованию и роли игр в прошлом и стремление возродить забытые игры.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Бои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2357430"/>
            <a:ext cx="5000660" cy="375130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8072471" cy="628652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 типу двигательного действия, преимущественно входящего в игры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Бой «петухов»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Классификация игр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endParaRPr lang="ru-RU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6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7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uiExpand="1" build="p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365</Words>
  <Application>Microsoft Office PowerPoint</Application>
  <PresentationFormat>Экран (4:3)</PresentationFormat>
  <Paragraphs>137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Актуальность темы</vt:lpstr>
      <vt:lpstr>Цели </vt:lpstr>
      <vt:lpstr>Задачи</vt:lpstr>
      <vt:lpstr>Практическое применение</vt:lpstr>
      <vt:lpstr>Анкетирование </vt:lpstr>
      <vt:lpstr>Результаты опроса учащихся до проведения бесед</vt:lpstr>
      <vt:lpstr>Презентация PowerPoint</vt:lpstr>
      <vt:lpstr>Классификация игр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Городки</vt:lpstr>
      <vt:lpstr>Лапта</vt:lpstr>
      <vt:lpstr>Бабки</vt:lpstr>
      <vt:lpstr>Результаты опроса учащихся после проведения бесед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96</cp:revision>
  <dcterms:modified xsi:type="dcterms:W3CDTF">2012-08-26T12:36:26Z</dcterms:modified>
</cp:coreProperties>
</file>