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63" r:id="rId3"/>
    <p:sldId id="264" r:id="rId4"/>
    <p:sldId id="265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-150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image" Target="../media/image1.png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drawings/_rels/vmlDrawing3.v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png"/><Relationship Id="rId1" Type="http://schemas.openxmlformats.org/officeDocument/2006/relationships/image" Target="../media/image6.png"/><Relationship Id="rId4" Type="http://schemas.openxmlformats.org/officeDocument/2006/relationships/image" Target="../media/image8.png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png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860DA-2849-46D6-8184-D3121F6108DF}" type="datetimeFigureOut">
              <a:rPr lang="ru-RU" smtClean="0"/>
              <a:pPr/>
              <a:t>29.08.2012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BD6E7-5778-409A-9B46-8696372A81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860DA-2849-46D6-8184-D3121F6108DF}" type="datetimeFigureOut">
              <a:rPr lang="ru-RU" smtClean="0"/>
              <a:pPr/>
              <a:t>29.08.2012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BD6E7-5778-409A-9B46-8696372A81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860DA-2849-46D6-8184-D3121F6108DF}" type="datetimeFigureOut">
              <a:rPr lang="ru-RU" smtClean="0"/>
              <a:pPr/>
              <a:t>29.08.2012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BD6E7-5778-409A-9B46-8696372A81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A0A416-E272-43FA-97FC-499965AA463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4D370D-FB71-4EF0-8A41-3BD10D442A3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91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41763"/>
            <a:ext cx="4038600" cy="218916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4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4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A0FFCDE-EE68-484A-AA7D-5003799CC03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860DA-2849-46D6-8184-D3121F6108DF}" type="datetimeFigureOut">
              <a:rPr lang="ru-RU" smtClean="0"/>
              <a:pPr/>
              <a:t>29.08.2012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BD6E7-5778-409A-9B46-8696372A81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860DA-2849-46D6-8184-D3121F6108DF}" type="datetimeFigureOut">
              <a:rPr lang="ru-RU" smtClean="0"/>
              <a:pPr/>
              <a:t>29.08.2012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BD6E7-5778-409A-9B46-8696372A81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860DA-2849-46D6-8184-D3121F6108DF}" type="datetimeFigureOut">
              <a:rPr lang="ru-RU" smtClean="0"/>
              <a:pPr/>
              <a:t>29.08.2012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BD6E7-5778-409A-9B46-8696372A81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860DA-2849-46D6-8184-D3121F6108DF}" type="datetimeFigureOut">
              <a:rPr lang="ru-RU" smtClean="0"/>
              <a:pPr/>
              <a:t>29.08.2012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BD6E7-5778-409A-9B46-8696372A81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860DA-2849-46D6-8184-D3121F6108DF}" type="datetimeFigureOut">
              <a:rPr lang="ru-RU" smtClean="0"/>
              <a:pPr/>
              <a:t>29.08.2012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BD6E7-5778-409A-9B46-8696372A81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860DA-2849-46D6-8184-D3121F6108DF}" type="datetimeFigureOut">
              <a:rPr lang="ru-RU" smtClean="0"/>
              <a:pPr/>
              <a:t>29.08.2012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BD6E7-5778-409A-9B46-8696372A81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860DA-2849-46D6-8184-D3121F6108DF}" type="datetimeFigureOut">
              <a:rPr lang="ru-RU" smtClean="0"/>
              <a:pPr/>
              <a:t>29.08.2012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BD6E7-5778-409A-9B46-8696372A81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5860DA-2849-46D6-8184-D3121F6108DF}" type="datetimeFigureOut">
              <a:rPr lang="ru-RU" smtClean="0"/>
              <a:pPr/>
              <a:t>29.08.2012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3BD6E7-5778-409A-9B46-8696372A8101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5860DA-2849-46D6-8184-D3121F6108DF}" type="datetimeFigureOut">
              <a:rPr lang="ru-RU" smtClean="0"/>
              <a:pPr/>
              <a:t>29.08.2012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83BD6E7-5778-409A-9B46-8696372A8101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3.png"/><Relationship Id="rId5" Type="http://schemas.openxmlformats.org/officeDocument/2006/relationships/oleObject" Target="../embeddings/oleObject2.bin"/><Relationship Id="rId4" Type="http://schemas.openxmlformats.org/officeDocument/2006/relationships/oleObject" Target="../embeddings/oleObject1.bin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3.xml"/><Relationship Id="rId2" Type="http://schemas.openxmlformats.org/officeDocument/2006/relationships/tags" Target="../tags/tag2.xml"/><Relationship Id="rId1" Type="http://schemas.openxmlformats.org/officeDocument/2006/relationships/vmlDrawing" Target="../drawings/vmlDrawing2.vml"/><Relationship Id="rId6" Type="http://schemas.openxmlformats.org/officeDocument/2006/relationships/oleObject" Target="../embeddings/oleObject5.bin"/><Relationship Id="rId5" Type="http://schemas.openxmlformats.org/officeDocument/2006/relationships/oleObject" Target="../embeddings/oleObject4.bin"/><Relationship Id="rId4" Type="http://schemas.openxmlformats.org/officeDocument/2006/relationships/oleObject" Target="../embeddings/oleObject3.bin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4.xml"/><Relationship Id="rId7" Type="http://schemas.openxmlformats.org/officeDocument/2006/relationships/oleObject" Target="../embeddings/oleObject9.bin"/><Relationship Id="rId2" Type="http://schemas.openxmlformats.org/officeDocument/2006/relationships/tags" Target="../tags/tag3.xml"/><Relationship Id="rId1" Type="http://schemas.openxmlformats.org/officeDocument/2006/relationships/vmlDrawing" Target="../drawings/vmlDrawing3.vml"/><Relationship Id="rId6" Type="http://schemas.openxmlformats.org/officeDocument/2006/relationships/oleObject" Target="../embeddings/oleObject8.bin"/><Relationship Id="rId5" Type="http://schemas.openxmlformats.org/officeDocument/2006/relationships/oleObject" Target="../embeddings/oleObject7.bin"/><Relationship Id="rId4" Type="http://schemas.openxmlformats.org/officeDocument/2006/relationships/oleObject" Target="../embeddings/oleObject6.bin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2.xml"/><Relationship Id="rId2" Type="http://schemas.openxmlformats.org/officeDocument/2006/relationships/tags" Target="../tags/tag4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10.bin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932" name="Rectangle 4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 eaLnBrk="1" hangingPunct="1">
              <a:defRPr/>
            </a:pPr>
            <a:r>
              <a:rPr lang="ru-RU" sz="1800" smtClean="0"/>
              <a:t>                               Мозаичное зрение.</a:t>
            </a:r>
            <a:br>
              <a:rPr lang="ru-RU" sz="1800" smtClean="0"/>
            </a:br>
            <a:r>
              <a:rPr lang="ru-RU" sz="1800" smtClean="0"/>
              <a:t>Многие членистоногие имеют хорошо </a:t>
            </a:r>
            <a:br>
              <a:rPr lang="ru-RU" sz="1800" smtClean="0"/>
            </a:br>
            <a:r>
              <a:rPr lang="ru-RU" sz="1800" smtClean="0"/>
              <a:t>развитые органы зрения.</a:t>
            </a:r>
            <a:br>
              <a:rPr lang="ru-RU" sz="1800" smtClean="0"/>
            </a:br>
            <a:r>
              <a:rPr lang="ru-RU" sz="1800" smtClean="0"/>
              <a:t>Глаза у них, как правило сложные: </a:t>
            </a:r>
            <a:br>
              <a:rPr lang="ru-RU" sz="1800" smtClean="0"/>
            </a:br>
            <a:r>
              <a:rPr lang="ru-RU" sz="1800" smtClean="0"/>
              <a:t>состоят из большого числа простых глазков. </a:t>
            </a:r>
          </a:p>
        </p:txBody>
      </p:sp>
      <p:sp>
        <p:nvSpPr>
          <p:cNvPr id="124933" name="Rectangle 5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800" smtClean="0"/>
              <a:t> Например, в сложных глазах рака около 3 тыс. простых глазков. Простые глазки отделены друг от друга клетками с чёрным веществом. Каждый глазок воспринимает какую – то часть предмета, а вместе – весь предмет. Зрение членистоногих называют мозаичным: изображение предмета складывается из отдельных частичных изображений. </a:t>
            </a: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  <a:defRPr/>
            </a:pPr>
            <a:r>
              <a:rPr lang="ru-RU" sz="1800" smtClean="0"/>
              <a:t>Некоторые членистоногие (например, пчёлы) наряду со сложными глазами имеют простые глаза, а другие (например, паук – крестовик) – только простые. У ряда представителей глаза отсутствуют.</a:t>
            </a:r>
          </a:p>
        </p:txBody>
      </p:sp>
      <p:graphicFrame>
        <p:nvGraphicFramePr>
          <p:cNvPr id="5122" name="Object 7"/>
          <p:cNvGraphicFramePr>
            <a:graphicFrameLocks noGrp="1" noChangeAspect="1"/>
          </p:cNvGraphicFramePr>
          <p:nvPr>
            <p:ph sz="quarter" idx="2"/>
          </p:nvPr>
        </p:nvGraphicFramePr>
        <p:xfrm>
          <a:off x="5305425" y="0"/>
          <a:ext cx="3838575" cy="1847850"/>
        </p:xfrm>
        <a:graphic>
          <a:graphicData uri="http://schemas.openxmlformats.org/presentationml/2006/ole">
            <p:oleObj spid="_x0000_s15362" name="Bitmap Image" r:id="rId4" imgW="3839111" imgH="1848108" progId="PBrush">
              <p:embed/>
            </p:oleObj>
          </a:graphicData>
        </a:graphic>
      </p:graphicFrame>
      <p:graphicFrame>
        <p:nvGraphicFramePr>
          <p:cNvPr id="124936" name="Object 8"/>
          <p:cNvGraphicFramePr>
            <a:graphicFrameLocks noChangeAspect="1"/>
          </p:cNvGraphicFramePr>
          <p:nvPr>
            <p:ph sz="quarter" idx="3"/>
          </p:nvPr>
        </p:nvGraphicFramePr>
        <p:xfrm>
          <a:off x="5003800" y="2492375"/>
          <a:ext cx="3771900" cy="3187700"/>
        </p:xfrm>
        <a:graphic>
          <a:graphicData uri="http://schemas.openxmlformats.org/presentationml/2006/ole">
            <p:oleObj spid="_x0000_s15363" name="Bitmap Image" r:id="rId5" imgW="3877216" imgH="3277057" progId="PBrush">
              <p:embed/>
            </p:oleObj>
          </a:graphicData>
        </a:graphic>
      </p:graphicFrame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custDataLst>
      <p:tags r:id="rId2"/>
    </p:custDataLst>
  </p:cSld>
  <p:clrMapOvr>
    <a:masterClrMapping/>
  </p:clrMapOvr>
  <p:transition advTm="27552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249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49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249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249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249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2493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49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770" decel="100000"/>
                                        <p:tgtEl>
                                          <p:spTgt spid="12493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2" dur="770" decel="100000"/>
                                        <p:tgtEl>
                                          <p:spTgt spid="124936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4936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4" dur="770" fill="hold"/>
                                        <p:tgtEl>
                                          <p:spTgt spid="1249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49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6" dur="770" fill="hold"/>
                                        <p:tgtEl>
                                          <p:spTgt spid="1249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249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493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3666" name="Rectangle 2"/>
          <p:cNvSpPr>
            <a:spLocks noGrp="1" noChangeArrowheads="1"/>
          </p:cNvSpPr>
          <p:nvPr>
            <p:ph type="title"/>
          </p:nvPr>
        </p:nvSpPr>
        <p:spPr>
          <a:xfrm flipV="1">
            <a:off x="457200" y="188913"/>
            <a:ext cx="8229600" cy="88900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1800" smtClean="0"/>
              <a:t> </a:t>
            </a:r>
            <a:br>
              <a:rPr lang="ru-RU" sz="1800" smtClean="0"/>
            </a:br>
            <a:endParaRPr lang="ru-RU" sz="1800" smtClean="0"/>
          </a:p>
        </p:txBody>
      </p:sp>
      <p:sp>
        <p:nvSpPr>
          <p:cNvPr id="113667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88913"/>
            <a:ext cx="5051425" cy="6480175"/>
          </a:xfrm>
        </p:spPr>
        <p:txBody>
          <a:bodyPr/>
          <a:lstStyle/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000" smtClean="0"/>
              <a:t>Мы видим двумя глазами, и зрительный анализатор состоит из двух совершенно одинаковых симметричных отделов.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00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000" smtClean="0"/>
              <a:t>Важнейшим преимуществом зрения двумя глазами является способность воспринимать предметы в объёмном изображении и оценивать их относительную удалённость в пространстве. Такая способность получила название стереоскопического зрения.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00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000" smtClean="0"/>
              <a:t>Один и тот же предмет внешнего мира один глаз воспринимает под одним углом, а другой – под другим.</a:t>
            </a:r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00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endParaRPr lang="ru-RU" sz="2000" smtClean="0"/>
          </a:p>
          <a:p>
            <a:pPr eaLnBrk="1" hangingPunct="1">
              <a:lnSpc>
                <a:spcPct val="90000"/>
              </a:lnSpc>
              <a:buFont typeface="Wingdings" pitchFamily="2" charset="2"/>
              <a:buNone/>
              <a:defRPr/>
            </a:pPr>
            <a:r>
              <a:rPr lang="ru-RU" sz="2000" i="1" smtClean="0"/>
              <a:t>Таким кажется палец левому и правому глазу, если держать руку недалеко от лица.</a:t>
            </a:r>
          </a:p>
        </p:txBody>
      </p:sp>
      <p:graphicFrame>
        <p:nvGraphicFramePr>
          <p:cNvPr id="10242" name="Object 4"/>
          <p:cNvGraphicFramePr>
            <a:graphicFrameLocks noChangeAspect="1"/>
          </p:cNvGraphicFramePr>
          <p:nvPr>
            <p:ph sz="half" idx="2"/>
          </p:nvPr>
        </p:nvGraphicFramePr>
        <p:xfrm>
          <a:off x="5724525" y="1628775"/>
          <a:ext cx="2705100" cy="2876550"/>
        </p:xfrm>
        <a:graphic>
          <a:graphicData uri="http://schemas.openxmlformats.org/presentationml/2006/ole">
            <p:oleObj spid="_x0000_s29698" name="Bitmap Image" r:id="rId4" imgW="2704762" imgH="2876190" progId="PBrush">
              <p:embed/>
            </p:oleObj>
          </a:graphicData>
        </a:graphic>
      </p:graphicFrame>
      <p:graphicFrame>
        <p:nvGraphicFramePr>
          <p:cNvPr id="116743" name="Object 7"/>
          <p:cNvGraphicFramePr>
            <a:graphicFrameLocks noChangeAspect="1"/>
          </p:cNvGraphicFramePr>
          <p:nvPr/>
        </p:nvGraphicFramePr>
        <p:xfrm>
          <a:off x="468313" y="3933825"/>
          <a:ext cx="4038600" cy="2159000"/>
        </p:xfrm>
        <a:graphic>
          <a:graphicData uri="http://schemas.openxmlformats.org/presentationml/2006/ole">
            <p:oleObj spid="_x0000_s29699" name="Bitmap Image" r:id="rId5" imgW="2676899" imgH="1095528" progId="PBrush">
              <p:embed/>
            </p:oleObj>
          </a:graphicData>
        </a:graphic>
      </p:graphicFrame>
      <p:graphicFrame>
        <p:nvGraphicFramePr>
          <p:cNvPr id="2" name="Object 7"/>
          <p:cNvGraphicFramePr>
            <a:graphicFrameLocks noChangeAspect="1"/>
          </p:cNvGraphicFramePr>
          <p:nvPr/>
        </p:nvGraphicFramePr>
        <p:xfrm>
          <a:off x="684213" y="4149725"/>
          <a:ext cx="4038600" cy="2159000"/>
        </p:xfrm>
        <a:graphic>
          <a:graphicData uri="http://schemas.openxmlformats.org/presentationml/2006/ole">
            <p:oleObj spid="_x0000_s29700" name="Bitmap Image" r:id="rId6" imgW="2676899" imgH="1095528" progId="PBrush">
              <p:embed/>
            </p:oleObj>
          </a:graphicData>
        </a:graphic>
      </p:graphicFrame>
    </p:spTree>
    <p:custDataLst>
      <p:tags r:id="rId2"/>
    </p:custDataLst>
  </p:cSld>
  <p:clrMapOvr>
    <a:masterClrMapping/>
  </p:clrMapOvr>
  <p:transition advTm="11376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36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136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1136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1136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113667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770" decel="100000"/>
                                        <p:tgtEl>
                                          <p:spTgt spid="11674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3" dur="770" decel="100000"/>
                                        <p:tgtEl>
                                          <p:spTgt spid="11674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674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35" dur="770" fill="hold"/>
                                        <p:tgtEl>
                                          <p:spTgt spid="1167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67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7" dur="770" fill="hold"/>
                                        <p:tgtEl>
                                          <p:spTgt spid="1167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67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770" decel="100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4" dur="770" decel="100000"/>
                                        <p:tgtEl>
                                          <p:spTgt spid="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45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6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8" dur="77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3666" grpId="0"/>
      <p:bldP spid="113667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740" name="Rectangle 4"/>
          <p:cNvSpPr>
            <a:spLocks noGrp="1" noChangeArrowheads="1"/>
          </p:cNvSpPr>
          <p:nvPr>
            <p:ph type="title" sz="quarter"/>
          </p:nvPr>
        </p:nvSpPr>
        <p:spPr/>
        <p:txBody>
          <a:bodyPr>
            <a:normAutofit fontScale="90000"/>
          </a:bodyPr>
          <a:lstStyle/>
          <a:p>
            <a:pPr eaLnBrk="1" hangingPunct="1">
              <a:defRPr/>
            </a:pPr>
            <a:r>
              <a:rPr lang="ru-RU" sz="1800" smtClean="0"/>
              <a:t>Благодаря работе мозга два изображения сливаются в одно объёмное.</a:t>
            </a:r>
            <a:br>
              <a:rPr lang="ru-RU" sz="1800" smtClean="0"/>
            </a:br>
            <a:r>
              <a:rPr lang="ru-RU" sz="1800" smtClean="0"/>
              <a:t>Эффект объёмного пространства может возникнуть в тех случаях, когда мы обоими глазами рассматриваем одну плоскую картину.</a:t>
            </a:r>
            <a:br>
              <a:rPr lang="ru-RU" sz="1800" smtClean="0"/>
            </a:br>
            <a:r>
              <a:rPr lang="ru-RU" sz="1800" smtClean="0"/>
              <a:t>В течении нескольких минут рассматривайте рисунок. После некоторых усилий у вас появится объёмное восприятие.</a:t>
            </a:r>
          </a:p>
        </p:txBody>
      </p:sp>
      <p:graphicFrame>
        <p:nvGraphicFramePr>
          <p:cNvPr id="116741" name="Object 5"/>
          <p:cNvGraphicFramePr>
            <a:graphicFrameLocks noChangeAspect="1"/>
          </p:cNvGraphicFramePr>
          <p:nvPr>
            <p:ph sz="quarter" idx="1"/>
          </p:nvPr>
        </p:nvGraphicFramePr>
        <p:xfrm>
          <a:off x="644525" y="1600200"/>
          <a:ext cx="3783013" cy="2189163"/>
        </p:xfrm>
        <a:graphic>
          <a:graphicData uri="http://schemas.openxmlformats.org/presentationml/2006/ole">
            <p:oleObj spid="_x0000_s31746" name="Bitmap Image" r:id="rId4" imgW="1609524" imgH="961905" progId="PBrush">
              <p:embed/>
            </p:oleObj>
          </a:graphicData>
        </a:graphic>
      </p:graphicFrame>
      <p:graphicFrame>
        <p:nvGraphicFramePr>
          <p:cNvPr id="116742" name="Object 6"/>
          <p:cNvGraphicFramePr>
            <a:graphicFrameLocks noChangeAspect="1"/>
          </p:cNvGraphicFramePr>
          <p:nvPr>
            <p:ph sz="quarter" idx="2"/>
          </p:nvPr>
        </p:nvGraphicFramePr>
        <p:xfrm>
          <a:off x="4660900" y="1600200"/>
          <a:ext cx="4013200" cy="2189163"/>
        </p:xfrm>
        <a:graphic>
          <a:graphicData uri="http://schemas.openxmlformats.org/presentationml/2006/ole">
            <p:oleObj spid="_x0000_s31747" name="Bitmap Image" r:id="rId5" imgW="2200582" imgH="1200318" progId="PBrush">
              <p:embed/>
            </p:oleObj>
          </a:graphicData>
        </a:graphic>
      </p:graphicFrame>
      <p:graphicFrame>
        <p:nvGraphicFramePr>
          <p:cNvPr id="116743" name="Object 7"/>
          <p:cNvGraphicFramePr>
            <a:graphicFrameLocks noChangeAspect="1"/>
          </p:cNvGraphicFramePr>
          <p:nvPr>
            <p:ph sz="quarter" idx="3"/>
          </p:nvPr>
        </p:nvGraphicFramePr>
        <p:xfrm>
          <a:off x="468313" y="3933825"/>
          <a:ext cx="4038600" cy="2159000"/>
        </p:xfrm>
        <a:graphic>
          <a:graphicData uri="http://schemas.openxmlformats.org/presentationml/2006/ole">
            <p:oleObj spid="_x0000_s31748" name="Bitmap Image" r:id="rId6" imgW="2676899" imgH="1095528" progId="PBrush">
              <p:embed/>
            </p:oleObj>
          </a:graphicData>
        </a:graphic>
      </p:graphicFrame>
      <p:graphicFrame>
        <p:nvGraphicFramePr>
          <p:cNvPr id="116744" name="Object 8"/>
          <p:cNvGraphicFramePr>
            <a:graphicFrameLocks noChangeAspect="1"/>
          </p:cNvGraphicFramePr>
          <p:nvPr>
            <p:ph sz="quarter" idx="4"/>
          </p:nvPr>
        </p:nvGraphicFramePr>
        <p:xfrm>
          <a:off x="4652963" y="3941763"/>
          <a:ext cx="4027487" cy="2189162"/>
        </p:xfrm>
        <a:graphic>
          <a:graphicData uri="http://schemas.openxmlformats.org/presentationml/2006/ole">
            <p:oleObj spid="_x0000_s31749" name="Bitmap Image" r:id="rId7" imgW="2400635" imgH="1305107" progId="PBrush">
              <p:embed/>
            </p:oleObj>
          </a:graphicData>
        </a:graphic>
      </p:graphicFrame>
    </p:spTree>
    <p:custDataLst>
      <p:tags r:id="rId2"/>
    </p:custDataLst>
  </p:cSld>
  <p:clrMapOvr>
    <a:masterClrMapping/>
  </p:clrMapOvr>
  <p:transition advTm="14384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67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67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67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167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770" decel="100000"/>
                                        <p:tgtEl>
                                          <p:spTgt spid="116741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6" dur="770" decel="100000"/>
                                        <p:tgtEl>
                                          <p:spTgt spid="116741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6741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8" dur="770" fill="hold"/>
                                        <p:tgtEl>
                                          <p:spTgt spid="1167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67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20" dur="770" fill="hold"/>
                                        <p:tgtEl>
                                          <p:spTgt spid="1167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2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67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770" decel="100000"/>
                                        <p:tgtEl>
                                          <p:spTgt spid="11674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7" dur="770" decel="100000"/>
                                        <p:tgtEl>
                                          <p:spTgt spid="11674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8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674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9" dur="770" fill="hold"/>
                                        <p:tgtEl>
                                          <p:spTgt spid="1167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3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67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1" dur="770" fill="hold"/>
                                        <p:tgtEl>
                                          <p:spTgt spid="1167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67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770" decel="100000"/>
                                        <p:tgtEl>
                                          <p:spTgt spid="11674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8" dur="770" decel="100000"/>
                                        <p:tgtEl>
                                          <p:spTgt spid="116744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3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6744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40" dur="770" fill="hold"/>
                                        <p:tgtEl>
                                          <p:spTgt spid="1167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4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67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42" dur="770" fill="hold"/>
                                        <p:tgtEl>
                                          <p:spTgt spid="1167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4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67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6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770" decel="100000"/>
                                        <p:tgtEl>
                                          <p:spTgt spid="116742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9" dur="770" decel="100000"/>
                                        <p:tgtEl>
                                          <p:spTgt spid="116742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50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6742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51" dur="770" fill="hold"/>
                                        <p:tgtEl>
                                          <p:spTgt spid="1167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5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67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53" dur="770" fill="hold"/>
                                        <p:tgtEl>
                                          <p:spTgt spid="1167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5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1167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674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8788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277813"/>
            <a:ext cx="8229600" cy="79375"/>
          </a:xfrm>
        </p:spPr>
        <p:txBody>
          <a:bodyPr>
            <a:normAutofit fontScale="90000"/>
          </a:bodyPr>
          <a:lstStyle/>
          <a:p>
            <a:pPr eaLnBrk="1" hangingPunct="1">
              <a:defRPr/>
            </a:pPr>
            <a:endParaRPr lang="ru-RU" sz="4000" smtClean="0"/>
          </a:p>
        </p:txBody>
      </p:sp>
      <p:sp>
        <p:nvSpPr>
          <p:cNvPr id="118789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765175"/>
            <a:ext cx="4038600" cy="5759450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1800" smtClean="0"/>
              <a:t>Одной из важнейших характеристик зрения является острота зрения. Острота зрения зависит от общей освещённости, контраста деталей изображения на определённом фоне и других причин.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1800" smtClean="0"/>
              <a:t>Наиболее часто встречающиеся нарушения зрения – это близорукость и дальнозоркость.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1800" smtClean="0"/>
              <a:t>Близорукость бывает врождённой и приобретённой. При врождённой близорукости глазное яблоко имеет удлинённую форму. Изображение предметов, расположенных далеко от глаз, возникает не на сетчатке, а как бы впереди неё</a:t>
            </a:r>
          </a:p>
        </p:txBody>
      </p:sp>
      <p:graphicFrame>
        <p:nvGraphicFramePr>
          <p:cNvPr id="118790" name="Object 6"/>
          <p:cNvGraphicFramePr>
            <a:graphicFrameLocks noChangeAspect="1"/>
          </p:cNvGraphicFramePr>
          <p:nvPr>
            <p:ph sz="quarter" idx="2"/>
          </p:nvPr>
        </p:nvGraphicFramePr>
        <p:xfrm>
          <a:off x="5292725" y="549275"/>
          <a:ext cx="2230438" cy="1943100"/>
        </p:xfrm>
        <a:graphic>
          <a:graphicData uri="http://schemas.openxmlformats.org/presentationml/2006/ole">
            <p:oleObj spid="_x0000_s33794" name="Bitmap Image" r:id="rId4" imgW="5028571" imgH="4382112" progId="Paint.Picture">
              <p:embed/>
            </p:oleObj>
          </a:graphicData>
        </a:graphic>
      </p:graphicFrame>
      <p:sp>
        <p:nvSpPr>
          <p:cNvPr id="118791" name="Rectangle 7"/>
          <p:cNvSpPr>
            <a:spLocks noGrp="1" noChangeArrowheads="1"/>
          </p:cNvSpPr>
          <p:nvPr>
            <p:ph sz="quarter" idx="3"/>
          </p:nvPr>
        </p:nvSpPr>
        <p:spPr>
          <a:xfrm>
            <a:off x="4648200" y="2565400"/>
            <a:ext cx="4100513" cy="4103688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  <a:defRPr/>
            </a:pPr>
            <a:r>
              <a:rPr lang="ru-RU" sz="1800" smtClean="0"/>
              <a:t>Приобретённая близорукость развивается из – за увеличения кривизны хрусталика, которое может возникнуть при неправильном обмене веществ или нарушении гигиены зрения. Близорукие люди видят</a:t>
            </a:r>
            <a:r>
              <a:rPr lang="ru-RU" sz="2400" smtClean="0"/>
              <a:t> </a:t>
            </a:r>
            <a:r>
              <a:rPr lang="ru-RU" sz="1800" smtClean="0"/>
              <a:t>удалённые предметы расплывчатыми.</a:t>
            </a:r>
          </a:p>
          <a:p>
            <a:pPr eaLnBrk="1" hangingPunct="1">
              <a:buFont typeface="Wingdings" pitchFamily="2" charset="2"/>
              <a:buNone/>
              <a:defRPr/>
            </a:pPr>
            <a:r>
              <a:rPr lang="ru-RU" sz="1800" smtClean="0"/>
              <a:t>Очки с двояковогнутыми линзами помогают тому, чтобы отчётливые изображения предметов возникали точно на сетчатке.</a:t>
            </a:r>
          </a:p>
        </p:txBody>
      </p:sp>
    </p:spTree>
    <p:custDataLst>
      <p:tags r:id="rId2"/>
    </p:custDataLst>
  </p:cSld>
  <p:clrMapOvr>
    <a:masterClrMapping/>
  </p:clrMapOvr>
  <p:transition advTm="34128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878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878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1878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187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187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87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87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87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187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187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187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1878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187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187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187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1878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39" dur="80"/>
                                        <p:tgtEl>
                                          <p:spTgt spid="11879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0" dur="80"/>
                                        <p:tgtEl>
                                          <p:spTgt spid="11879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1" dur="80"/>
                                        <p:tgtEl>
                                          <p:spTgt spid="11879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87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46" dur="500"/>
                                        <p:tgtEl>
                                          <p:spTgt spid="1187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8788" grpId="0"/>
      <p:bldP spid="118789" grpId="0" build="p"/>
      <p:bldP spid="11879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7.2|11.6|5.7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|3.|2.8|2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3.5|2.8|2.6|2.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8|7.7|3.9|8.1|12.4"/>
</p:tagLst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295</Words>
  <Application>Microsoft Office PowerPoint</Application>
  <PresentationFormat>Экран (4:3)</PresentationFormat>
  <Paragraphs>18</Paragraphs>
  <Slides>4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6" baseType="lpstr">
      <vt:lpstr>Тема Office</vt:lpstr>
      <vt:lpstr>Bitmap Image</vt:lpstr>
      <vt:lpstr>                               Мозаичное зрение. Многие членистоногие имеют хорошо  развитые органы зрения. Глаза у них, как правило сложные:  состоят из большого числа простых глазков. </vt:lpstr>
      <vt:lpstr>  </vt:lpstr>
      <vt:lpstr>Благодаря работе мозга два изображения сливаются в одно объёмное. Эффект объёмного пространства может возникнуть в тех случаях, когда мы обоими глазами рассматриваем одну плоскую картину. В течении нескольких минут рассматривайте рисунок. После некоторых усилий у вас появится объёмное восприятие.</vt:lpstr>
      <vt:lpstr>Слайд 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Межпредметные связи: физика и биология.</dc:title>
  <dc:creator>Admin</dc:creator>
  <cp:lastModifiedBy>Admin</cp:lastModifiedBy>
  <cp:revision>17</cp:revision>
  <dcterms:created xsi:type="dcterms:W3CDTF">2012-08-29T18:20:10Z</dcterms:created>
  <dcterms:modified xsi:type="dcterms:W3CDTF">2012-08-29T19:01:14Z</dcterms:modified>
</cp:coreProperties>
</file>