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ags/tag4.xml" ContentType="application/vnd.openxmlformats-officedocument.presentationml.tag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gif" ContentType="image/gif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5" r:id="rId2"/>
    <p:sldId id="267" r:id="rId3"/>
    <p:sldId id="268" r:id="rId4"/>
    <p:sldId id="269" r:id="rId5"/>
    <p:sldId id="270" r:id="rId6"/>
    <p:sldId id="271" r:id="rId7"/>
    <p:sldId id="27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5" d="100"/>
          <a:sy n="105" d="100"/>
        </p:scale>
        <p:origin x="-15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5860DA-2849-46D6-8184-D3121F6108DF}" type="datetimeFigureOut">
              <a:rPr lang="ru-RU" smtClean="0"/>
              <a:pPr/>
              <a:t>29.08.2012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3BD6E7-5778-409A-9B46-8696372A810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5860DA-2849-46D6-8184-D3121F6108DF}" type="datetimeFigureOut">
              <a:rPr lang="ru-RU" smtClean="0"/>
              <a:pPr/>
              <a:t>29.08.2012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3BD6E7-5778-409A-9B46-8696372A810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5860DA-2849-46D6-8184-D3121F6108DF}" type="datetimeFigureOut">
              <a:rPr lang="ru-RU" smtClean="0"/>
              <a:pPr/>
              <a:t>29.08.2012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3BD6E7-5778-409A-9B46-8696372A810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>
  <p:cSld name="Заголовок, 2 маленьких объекта и 1 большой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91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57200" y="3941763"/>
            <a:ext cx="4038600" cy="218916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half" idx="3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7FDB81-934C-48C3-BABD-89AB05663DE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25AF3E-01EF-4771-A33B-9F386DA01F6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Заголовок, текст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91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3941763"/>
            <a:ext cx="4038600" cy="218916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AE1165-F7EA-4157-878B-6580819AEF4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>
  <p:cSld name="Заголовок и текст над объек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8229600" cy="21891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3941763"/>
            <a:ext cx="8229600" cy="218916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AF72C7-839A-4511-843C-375442D5726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277813"/>
            <a:ext cx="8229600" cy="58531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EF5904-CB27-4933-8272-3B8FB645109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5860DA-2849-46D6-8184-D3121F6108DF}" type="datetimeFigureOut">
              <a:rPr lang="ru-RU" smtClean="0"/>
              <a:pPr/>
              <a:t>29.08.2012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3BD6E7-5778-409A-9B46-8696372A810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5860DA-2849-46D6-8184-D3121F6108DF}" type="datetimeFigureOut">
              <a:rPr lang="ru-RU" smtClean="0"/>
              <a:pPr/>
              <a:t>29.08.2012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3BD6E7-5778-409A-9B46-8696372A810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5860DA-2849-46D6-8184-D3121F6108DF}" type="datetimeFigureOut">
              <a:rPr lang="ru-RU" smtClean="0"/>
              <a:pPr/>
              <a:t>29.08.2012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3BD6E7-5778-409A-9B46-8696372A810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5860DA-2849-46D6-8184-D3121F6108DF}" type="datetimeFigureOut">
              <a:rPr lang="ru-RU" smtClean="0"/>
              <a:pPr/>
              <a:t>29.08.2012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3BD6E7-5778-409A-9B46-8696372A810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5860DA-2849-46D6-8184-D3121F6108DF}" type="datetimeFigureOut">
              <a:rPr lang="ru-RU" smtClean="0"/>
              <a:pPr/>
              <a:t>29.08.2012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3BD6E7-5778-409A-9B46-8696372A810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5860DA-2849-46D6-8184-D3121F6108DF}" type="datetimeFigureOut">
              <a:rPr lang="ru-RU" smtClean="0"/>
              <a:pPr/>
              <a:t>29.08.2012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3BD6E7-5778-409A-9B46-8696372A810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5860DA-2849-46D6-8184-D3121F6108DF}" type="datetimeFigureOut">
              <a:rPr lang="ru-RU" smtClean="0"/>
              <a:pPr/>
              <a:t>29.08.2012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3BD6E7-5778-409A-9B46-8696372A810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5860DA-2849-46D6-8184-D3121F6108DF}" type="datetimeFigureOut">
              <a:rPr lang="ru-RU" smtClean="0"/>
              <a:pPr/>
              <a:t>29.08.2012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3BD6E7-5778-409A-9B46-8696372A810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5860DA-2849-46D6-8184-D3121F6108DF}" type="datetimeFigureOut">
              <a:rPr lang="ru-RU" smtClean="0"/>
              <a:pPr/>
              <a:t>29.08.2012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3BD6E7-5778-409A-9B46-8696372A810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tags" Target="../tags/tag1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1.bin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slideLayout" Target="../slideLayouts/slideLayout14.xml"/><Relationship Id="rId1" Type="http://schemas.openxmlformats.org/officeDocument/2006/relationships/tags" Target="../tags/tag3.xml"/><Relationship Id="rId4" Type="http://schemas.openxmlformats.org/officeDocument/2006/relationships/image" Target="../media/image4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Layout" Target="../slideLayouts/slideLayout15.xml"/><Relationship Id="rId1" Type="http://schemas.openxmlformats.org/officeDocument/2006/relationships/tags" Target="../tags/tag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1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60" name="Rectangle 4"/>
          <p:cNvSpPr>
            <a:spLocks noGrp="1" noChangeArrowheads="1"/>
          </p:cNvSpPr>
          <p:nvPr>
            <p:ph type="title"/>
          </p:nvPr>
        </p:nvSpPr>
        <p:spPr>
          <a:xfrm flipV="1">
            <a:off x="457200" y="0"/>
            <a:ext cx="8229600" cy="277813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endParaRPr lang="ru-RU" sz="4000" smtClean="0"/>
          </a:p>
        </p:txBody>
      </p:sp>
      <p:sp>
        <p:nvSpPr>
          <p:cNvPr id="121861" name="Rectangle 5"/>
          <p:cNvSpPr>
            <a:spLocks noGrp="1" noChangeArrowheads="1"/>
          </p:cNvSpPr>
          <p:nvPr>
            <p:ph sz="quarter" idx="1"/>
          </p:nvPr>
        </p:nvSpPr>
        <p:spPr>
          <a:xfrm>
            <a:off x="323850" y="0"/>
            <a:ext cx="8496300" cy="299720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ru-RU" sz="1800" smtClean="0"/>
              <a:t>Дальнозоркость также бывает врождённой и приобретённой. 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1800" smtClean="0"/>
              <a:t>При врождённой дальнозоркости глазное яблоко укороченное. Поэтому чёткое изображение предметов, расположенных близко к глазам, возникает как бы позади сетчатки.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1800" smtClean="0"/>
              <a:t>Приобретённая дальнозоркость возникает вследствие уменьшения выпуклости хрусталика и наиболее характерна для людей пожилого возраста.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1800" smtClean="0"/>
              <a:t>Дальнозоркие люди видят близкие предметы расплывчатыми, не могут читать текст.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ru-RU" sz="1800" smtClean="0"/>
          </a:p>
        </p:txBody>
      </p:sp>
      <p:graphicFrame>
        <p:nvGraphicFramePr>
          <p:cNvPr id="121862" name="Object 6"/>
          <p:cNvGraphicFramePr>
            <a:graphicFrameLocks noChangeAspect="1"/>
          </p:cNvGraphicFramePr>
          <p:nvPr>
            <p:ph sz="quarter" idx="2"/>
          </p:nvPr>
        </p:nvGraphicFramePr>
        <p:xfrm>
          <a:off x="868363" y="3213100"/>
          <a:ext cx="3214687" cy="2917825"/>
        </p:xfrm>
        <a:graphic>
          <a:graphicData uri="http://schemas.openxmlformats.org/presentationml/2006/ole">
            <p:oleObj spid="_x0000_s72706" name="Bitmap Image" r:id="rId4" imgW="4944165" imgH="4486901" progId="PBrush">
              <p:embed/>
            </p:oleObj>
          </a:graphicData>
        </a:graphic>
      </p:graphicFrame>
      <p:sp>
        <p:nvSpPr>
          <p:cNvPr id="121863" name="Rectangle 7"/>
          <p:cNvSpPr>
            <a:spLocks noGrp="1" noChangeArrowheads="1"/>
          </p:cNvSpPr>
          <p:nvPr>
            <p:ph sz="half" idx="3"/>
          </p:nvPr>
        </p:nvSpPr>
        <p:spPr>
          <a:xfrm>
            <a:off x="4648200" y="4005263"/>
            <a:ext cx="4038600" cy="151130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ru-RU" sz="1800" smtClean="0"/>
              <a:t>Очки с двояковыпуклыми линзами помогают возникновению изображения близкого объекта точно на сетчатке.</a:t>
            </a:r>
          </a:p>
        </p:txBody>
      </p:sp>
    </p:spTree>
    <p:custDataLst>
      <p:tags r:id="rId2"/>
    </p:custDataLst>
  </p:cSld>
  <p:clrMapOvr>
    <a:masterClrMapping/>
  </p:clrMapOvr>
  <p:transition advTm="23296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2186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2186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2186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12186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12186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12186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1" dur="500"/>
                                        <p:tgtEl>
                                          <p:spTgt spid="1218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1861" grpId="0"/>
      <p:bldP spid="12186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b="1" i="1" u="sng" smtClean="0">
                <a:latin typeface="Arbat-Bold" pitchFamily="2" charset="0"/>
              </a:rPr>
              <a:t>В н и м а н и е !</a:t>
            </a:r>
          </a:p>
        </p:txBody>
      </p:sp>
      <p:sp>
        <p:nvSpPr>
          <p:cNvPr id="132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412875"/>
            <a:ext cx="8229600" cy="471805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1400" smtClean="0"/>
              <a:t> У некоторых школьников, особенно в старших классах, развивается близорукость. Если же выполнять несложные правила, то в большинстве случаев можно предотвратить это нарушение зрения.</a:t>
            </a:r>
          </a:p>
          <a:p>
            <a:pPr eaLnBrk="1" hangingPunct="1">
              <a:lnSpc>
                <a:spcPct val="90000"/>
              </a:lnSpc>
              <a:buFontTx/>
              <a:buChar char="•"/>
              <a:defRPr/>
            </a:pPr>
            <a:r>
              <a:rPr lang="ru-RU" sz="1400" smtClean="0"/>
              <a:t>Очень вредно держать книги и тетради на расстоянии ближе 30 см от глаз. Когда мы рассматриваем предметы на близком расстоянии, мышечный аппарат глаза напрягается, меняется кривизна хрусталика, возникает быстрое утомление и ухудшение зрительного восприятия. </a:t>
            </a:r>
          </a:p>
          <a:p>
            <a:pPr eaLnBrk="1" hangingPunct="1">
              <a:lnSpc>
                <a:spcPct val="90000"/>
              </a:lnSpc>
              <a:buFontTx/>
              <a:buChar char="•"/>
              <a:defRPr/>
            </a:pPr>
            <a:r>
              <a:rPr lang="ru-RU" sz="1400" smtClean="0"/>
              <a:t>При постоянном плохом освещении и неправильной посадке вырабатывается привычка рассматривать всё вблизи. В результате развивается близорукость.</a:t>
            </a:r>
          </a:p>
          <a:p>
            <a:pPr eaLnBrk="1" hangingPunct="1">
              <a:lnSpc>
                <a:spcPct val="90000"/>
              </a:lnSpc>
              <a:buFontTx/>
              <a:buChar char="•"/>
              <a:defRPr/>
            </a:pPr>
            <a:r>
              <a:rPr lang="ru-RU" sz="1400" smtClean="0"/>
              <a:t>Пребывание на природе, где обеспечен большой кругозор, - прекрасный отдых для глаз.</a:t>
            </a:r>
          </a:p>
          <a:p>
            <a:pPr eaLnBrk="1" hangingPunct="1">
              <a:lnSpc>
                <a:spcPct val="90000"/>
              </a:lnSpc>
              <a:buFontTx/>
              <a:buChar char="•"/>
              <a:defRPr/>
            </a:pPr>
            <a:r>
              <a:rPr lang="ru-RU" sz="1400" smtClean="0"/>
              <a:t>Для нормальной работы глаз важно хорошее освещение. Стол для занятий нужно ставить более ближе к окну и так, чтобы свет падал слева.</a:t>
            </a:r>
          </a:p>
          <a:p>
            <a:pPr eaLnBrk="1" hangingPunct="1">
              <a:lnSpc>
                <a:spcPct val="90000"/>
              </a:lnSpc>
              <a:buFontTx/>
              <a:buChar char="•"/>
              <a:defRPr/>
            </a:pPr>
            <a:r>
              <a:rPr lang="ru-RU" sz="1400" smtClean="0"/>
              <a:t>Вредно читать в движущемся транспорте.</a:t>
            </a:r>
          </a:p>
          <a:p>
            <a:pPr eaLnBrk="1" hangingPunct="1">
              <a:lnSpc>
                <a:spcPct val="90000"/>
              </a:lnSpc>
              <a:buFontTx/>
              <a:buChar char="•"/>
              <a:defRPr/>
            </a:pPr>
            <a:r>
              <a:rPr lang="ru-RU" sz="1400" smtClean="0"/>
              <a:t>Привычка читать лёжа наносит вред зрению.</a:t>
            </a:r>
          </a:p>
          <a:p>
            <a:pPr eaLnBrk="1" hangingPunct="1">
              <a:lnSpc>
                <a:spcPct val="90000"/>
              </a:lnSpc>
              <a:buFontTx/>
              <a:buChar char="•"/>
              <a:defRPr/>
            </a:pPr>
            <a:r>
              <a:rPr lang="ru-RU" sz="1400" smtClean="0"/>
              <a:t>Глаза следует беречь от травм</a:t>
            </a:r>
          </a:p>
          <a:p>
            <a:pPr eaLnBrk="1" hangingPunct="1">
              <a:lnSpc>
                <a:spcPct val="90000"/>
              </a:lnSpc>
              <a:buFontTx/>
              <a:buChar char="•"/>
              <a:defRPr/>
            </a:pPr>
            <a:r>
              <a:rPr lang="ru-RU" sz="1400" smtClean="0"/>
              <a:t>Очень вредное действие на зрение оказывает курение, употребление алкогольных напитков, наркотиков, особенно в детском и подростковом возрасте.</a:t>
            </a:r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endParaRPr lang="ru-RU" sz="2400" smtClean="0"/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r>
              <a:rPr lang="ru-RU" sz="2400" smtClean="0"/>
              <a:t>                Ухаживайте за глазами, берегите их!</a:t>
            </a:r>
          </a:p>
          <a:p>
            <a:pPr eaLnBrk="1" hangingPunct="1">
              <a:lnSpc>
                <a:spcPct val="90000"/>
              </a:lnSpc>
              <a:buFontTx/>
              <a:buChar char="•"/>
              <a:defRPr/>
            </a:pPr>
            <a:endParaRPr lang="ru-RU" sz="2400" smtClean="0"/>
          </a:p>
        </p:txBody>
      </p:sp>
    </p:spTree>
    <p:custDataLst>
      <p:tags r:id="rId1"/>
    </p:custDataLst>
  </p:cSld>
  <p:clrMapOvr>
    <a:masterClrMapping/>
  </p:clrMapOvr>
  <p:transition advTm="56720"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32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32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30000">
                                          <p:val>
                                            <p:strVal val="#ppt_h/2"/>
                                          </p:val>
                                        </p:tav>
                                        <p:tav tm="40000">
                                          <p:val>
                                            <p:strVal val="#ppt_h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"/>
                                          </p:val>
                                        </p:tav>
                                        <p:tav tm="60000">
                                          <p:val>
                                            <p:strVal val="#ppt_h"/>
                                          </p:val>
                                        </p:tav>
                                        <p:tav tm="69900">
                                          <p:val>
                                            <p:strVal val="#ppt_h/2"/>
                                          </p:val>
                                        </p:tav>
                                        <p:tav tm="8000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32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132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5"/>
                                          </p:val>
                                        </p:tav>
                                        <p:tav tm="20000">
                                          <p:val>
                                            <p:strVal val="#ppt_y-.2"/>
                                          </p:val>
                                        </p:tav>
                                        <p:tav tm="30000">
                                          <p:val>
                                            <p:strVal val="#ppt_y"/>
                                          </p:val>
                                        </p:tav>
                                        <p:tav tm="40000">
                                          <p:val>
                                            <p:strVal val="#ppt_y-.15"/>
                                          </p:val>
                                        </p:tav>
                                        <p:tav tm="50000">
                                          <p:val>
                                            <p:strVal val="#ppt_y"/>
                                          </p:val>
                                        </p:tav>
                                        <p:tav tm="60000">
                                          <p:val>
                                            <p:strVal val="#ppt_y-.1"/>
                                          </p:val>
                                        </p:tav>
                                        <p:tav tm="69900">
                                          <p:val>
                                            <p:strVal val="#ppt_y"/>
                                          </p:val>
                                        </p:tav>
                                        <p:tav tm="80000">
                                          <p:val>
                                            <p:strVal val="#ppt_y-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0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0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0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0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09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09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09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09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09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09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09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09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09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09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09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09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09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09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09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09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2098" grpId="0"/>
      <p:bldP spid="132099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/>
              <a:t>Реши задачи.</a:t>
            </a:r>
          </a:p>
        </p:txBody>
      </p:sp>
      <p:sp>
        <p:nvSpPr>
          <p:cNvPr id="13517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5051425" cy="4530725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400" smtClean="0"/>
              <a:t>  1.   </a:t>
            </a:r>
            <a:r>
              <a:rPr lang="ru-RU" sz="2400" b="1" i="1" smtClean="0"/>
              <a:t>Дед Мазай на рыбалке.</a:t>
            </a:r>
            <a:endParaRPr lang="ru-RU" sz="2400" smtClean="0"/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400" smtClean="0"/>
              <a:t>     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400" smtClean="0"/>
              <a:t>       Дед Мазай рыбачил с лодки.                                                            Чтоб измерить глубину,                                                          Отклонил он на полметра                                                          В реке тросточку одну.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400" smtClean="0"/>
              <a:t>      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400" smtClean="0"/>
              <a:t>                                                          На ладонь тростинка эта                                                          Погрузилась в бездну вод,                                                           А теперь скажите: можно ль                                                      Перейти ту речку вброд?</a:t>
            </a:r>
          </a:p>
        </p:txBody>
      </p:sp>
      <p:pic>
        <p:nvPicPr>
          <p:cNvPr id="18436" name="Picture 6" descr="ab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6122988" y="1844675"/>
            <a:ext cx="2409825" cy="3529013"/>
          </a:xfrm>
          <a:noFill/>
        </p:spPr>
      </p:pic>
    </p:spTree>
  </p:cSld>
  <p:clrMapOvr>
    <a:masterClrMapping/>
  </p:clrMapOvr>
  <p:transition advTm="11344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48" name="Rectangle 8"/>
          <p:cNvSpPr>
            <a:spLocks noGrp="1" noChangeArrowheads="1"/>
          </p:cNvSpPr>
          <p:nvPr>
            <p:ph type="title"/>
          </p:nvPr>
        </p:nvSpPr>
        <p:spPr>
          <a:xfrm>
            <a:off x="317500" y="-100013"/>
            <a:ext cx="69850" cy="100013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endParaRPr lang="ru-RU" sz="4000" smtClean="0"/>
          </a:p>
        </p:txBody>
      </p:sp>
      <p:sp>
        <p:nvSpPr>
          <p:cNvPr id="13824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333375"/>
            <a:ext cx="4038600" cy="579755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ru-RU" sz="1600" smtClean="0"/>
              <a:t>2.</a:t>
            </a:r>
          </a:p>
        </p:txBody>
      </p:sp>
      <p:pic>
        <p:nvPicPr>
          <p:cNvPr id="19460" name="Picture 4" descr="f00701"/>
          <p:cNvPicPr>
            <a:picLocks noGrp="1" noChangeAspect="1" noChangeArrowheads="1" noCrop="1"/>
          </p:cNvPicPr>
          <p:nvPr>
            <p:ph sz="quarter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971550" y="476250"/>
            <a:ext cx="2644775" cy="3384550"/>
          </a:xfrm>
          <a:noFill/>
        </p:spPr>
      </p:pic>
      <p:pic>
        <p:nvPicPr>
          <p:cNvPr id="19461" name="Picture 7" descr="newy47"/>
          <p:cNvPicPr>
            <a:picLocks noGrp="1" noChangeAspect="1" noChangeArrowheads="1" noCrop="1"/>
          </p:cNvPicPr>
          <p:nvPr>
            <p:ph sz="quarter" idx="3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2374900" y="3933825"/>
            <a:ext cx="557213" cy="574675"/>
          </a:xfrm>
          <a:noFill/>
        </p:spPr>
      </p:pic>
      <p:pic>
        <p:nvPicPr>
          <p:cNvPr id="19462" name="Picture 11" descr="f00701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87750" y="1395413"/>
            <a:ext cx="2098675" cy="308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3" name="Picture 10" descr="newy47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321175" y="4365625"/>
            <a:ext cx="746125" cy="77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64" name="Rectangle 12"/>
          <p:cNvSpPr>
            <a:spLocks noChangeArrowheads="1"/>
          </p:cNvSpPr>
          <p:nvPr/>
        </p:nvSpPr>
        <p:spPr bwMode="auto">
          <a:xfrm>
            <a:off x="0" y="12779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9465" name="Rectangle 13"/>
          <p:cNvSpPr>
            <a:spLocks noChangeArrowheads="1"/>
          </p:cNvSpPr>
          <p:nvPr/>
        </p:nvSpPr>
        <p:spPr bwMode="auto">
          <a:xfrm>
            <a:off x="5364163" y="258763"/>
            <a:ext cx="3600450" cy="350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en-US">
                <a:cs typeface="Times New Roman" pitchFamily="18" charset="0"/>
              </a:rPr>
              <a:t>                         </a:t>
            </a:r>
            <a:r>
              <a:rPr lang="en-US" sz="2400" b="1" i="1">
                <a:cs typeface="Times New Roman" pitchFamily="18" charset="0"/>
              </a:rPr>
              <a:t>Новогодняя.</a:t>
            </a:r>
            <a:endParaRPr lang="en-US" sz="2400"/>
          </a:p>
          <a:p>
            <a:pPr eaLnBrk="0" hangingPunct="0"/>
            <a:r>
              <a:rPr lang="en-US" sz="2000">
                <a:cs typeface="Times New Roman" pitchFamily="18" charset="0"/>
              </a:rPr>
              <a:t>Зеркальный шар – серьга упал           </a:t>
            </a:r>
            <a:endParaRPr lang="en-US" sz="2000"/>
          </a:p>
          <a:p>
            <a:pPr eaLnBrk="0" hangingPunct="0"/>
            <a:r>
              <a:rPr lang="en-US" sz="2000">
                <a:cs typeface="Times New Roman" pitchFamily="18" charset="0"/>
              </a:rPr>
              <a:t>У ёлочки «из уха».</a:t>
            </a:r>
            <a:endParaRPr lang="en-US" sz="2000"/>
          </a:p>
          <a:p>
            <a:pPr eaLnBrk="0" hangingPunct="0"/>
            <a:r>
              <a:rPr lang="en-US" sz="2000">
                <a:cs typeface="Times New Roman" pitchFamily="18" charset="0"/>
              </a:rPr>
              <a:t>На осколок вскоре села </a:t>
            </a:r>
            <a:endParaRPr lang="en-US" sz="2000"/>
          </a:p>
          <a:p>
            <a:pPr eaLnBrk="0" hangingPunct="0"/>
            <a:r>
              <a:rPr lang="en-US" sz="2000">
                <a:cs typeface="Times New Roman" pitchFamily="18" charset="0"/>
              </a:rPr>
              <a:t>Муха – Цокотуха.</a:t>
            </a:r>
            <a:endParaRPr lang="ru-RU" sz="2000"/>
          </a:p>
          <a:p>
            <a:pPr eaLnBrk="0" hangingPunct="0"/>
            <a:endParaRPr lang="en-US" sz="2000"/>
          </a:p>
          <a:p>
            <a:pPr eaLnBrk="0" hangingPunct="0"/>
            <a:r>
              <a:rPr lang="en-US" sz="2000">
                <a:cs typeface="Times New Roman" pitchFamily="18" charset="0"/>
              </a:rPr>
              <a:t>Себе в сфере показалась </a:t>
            </a:r>
            <a:endParaRPr lang="en-US" sz="2000"/>
          </a:p>
          <a:p>
            <a:pPr eaLnBrk="0" hangingPunct="0"/>
            <a:r>
              <a:rPr lang="en-US" sz="2000">
                <a:cs typeface="Times New Roman" pitchFamily="18" charset="0"/>
              </a:rPr>
              <a:t>Вдвое увеличенной,</a:t>
            </a:r>
            <a:endParaRPr lang="en-US" sz="2000"/>
          </a:p>
          <a:p>
            <a:pPr eaLnBrk="0" hangingPunct="0"/>
            <a:r>
              <a:rPr lang="en-US" sz="2000">
                <a:cs typeface="Times New Roman" pitchFamily="18" charset="0"/>
              </a:rPr>
              <a:t>Над собой расхохоталась </a:t>
            </a:r>
            <a:endParaRPr lang="en-US" sz="2000"/>
          </a:p>
          <a:p>
            <a:pPr eaLnBrk="0" hangingPunct="0"/>
            <a:r>
              <a:rPr lang="en-US" sz="2000">
                <a:cs typeface="Times New Roman" pitchFamily="18" charset="0"/>
              </a:rPr>
              <a:t>Аж до неприличия!</a:t>
            </a:r>
            <a:endParaRPr lang="en-US" sz="2000"/>
          </a:p>
          <a:p>
            <a:pPr eaLnBrk="0" hangingPunct="0"/>
            <a:endParaRPr lang="en-US" sz="2000"/>
          </a:p>
        </p:txBody>
      </p:sp>
      <p:sp>
        <p:nvSpPr>
          <p:cNvPr id="19466" name="Rectangle 14"/>
          <p:cNvSpPr>
            <a:spLocks noChangeArrowheads="1"/>
          </p:cNvSpPr>
          <p:nvPr/>
        </p:nvSpPr>
        <p:spPr bwMode="auto">
          <a:xfrm>
            <a:off x="5364163" y="3697288"/>
            <a:ext cx="3600450" cy="161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en-US" sz="2000">
                <a:cs typeface="Times New Roman" pitchFamily="18" charset="0"/>
              </a:rPr>
              <a:t>Взлёт, посадка – перед нею                   </a:t>
            </a:r>
            <a:endParaRPr lang="en-US" sz="2000"/>
          </a:p>
          <a:p>
            <a:pPr eaLnBrk="0" hangingPunct="0"/>
            <a:r>
              <a:rPr lang="en-US" sz="2000">
                <a:cs typeface="Times New Roman" pitchFamily="18" charset="0"/>
              </a:rPr>
              <a:t>Сторона обратная.                                            </a:t>
            </a:r>
            <a:endParaRPr lang="en-US" sz="2000"/>
          </a:p>
          <a:p>
            <a:pPr eaLnBrk="0" hangingPunct="0"/>
            <a:r>
              <a:rPr lang="en-US" sz="2000">
                <a:cs typeface="Times New Roman" pitchFamily="18" charset="0"/>
              </a:rPr>
              <a:t>Какой себя увидела?</a:t>
            </a:r>
            <a:endParaRPr lang="en-US" sz="2000"/>
          </a:p>
          <a:p>
            <a:pPr eaLnBrk="0" hangingPunct="0"/>
            <a:r>
              <a:rPr lang="en-US" sz="2000">
                <a:cs typeface="Times New Roman" pitchFamily="18" charset="0"/>
              </a:rPr>
              <a:t>Вот задачка знатная.</a:t>
            </a:r>
            <a:endParaRPr lang="en-US" sz="2000"/>
          </a:p>
          <a:p>
            <a:pPr eaLnBrk="0" hangingPunct="0"/>
            <a:endParaRPr lang="en-US" sz="2000"/>
          </a:p>
        </p:txBody>
      </p:sp>
    </p:spTree>
    <p:custDataLst>
      <p:tags r:id="rId1"/>
    </p:custDataLst>
  </p:cSld>
  <p:clrMapOvr>
    <a:masterClrMapping/>
  </p:clrMapOvr>
  <p:transition advTm="1744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8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8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8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824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34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/>
              <a:t>Оптический обман.</a:t>
            </a:r>
          </a:p>
        </p:txBody>
      </p:sp>
      <p:sp>
        <p:nvSpPr>
          <p:cNvPr id="142341" name="Rectangle 5"/>
          <p:cNvSpPr>
            <a:spLocks noGrp="1" noChangeArrowheads="1"/>
          </p:cNvSpPr>
          <p:nvPr>
            <p:ph sz="half" idx="1"/>
          </p:nvPr>
        </p:nvSpPr>
        <p:spPr>
          <a:xfrm>
            <a:off x="457200" y="1557338"/>
            <a:ext cx="4475163" cy="4967287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ru-RU" smtClean="0"/>
              <a:t>    </a:t>
            </a:r>
            <a:r>
              <a:rPr lang="ru-RU" sz="2400" smtClean="0"/>
              <a:t>Купила мама Лёшке                                             Отличные сапожки –                                              Восемь дюймов высотой                                             И с подошвою литой.                                             В них Алёше целый день                                             Лужи измерять не лень.                                             Ворчала мама: «Ай – ай – ай,                                             Ведь залилось же через край!»                                             В чём же Лёшина вина?                                             Казалась меньше глубина!</a:t>
            </a:r>
          </a:p>
        </p:txBody>
      </p:sp>
      <p:sp>
        <p:nvSpPr>
          <p:cNvPr id="142343" name="Rectangle 7"/>
          <p:cNvSpPr>
            <a:spLocks noChangeArrowheads="1"/>
          </p:cNvSpPr>
          <p:nvPr/>
        </p:nvSpPr>
        <p:spPr bwMode="auto">
          <a:xfrm>
            <a:off x="468313" y="1628775"/>
            <a:ext cx="4038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90000"/>
              <a:buFont typeface="Wingdings" pitchFamily="2" charset="2"/>
              <a:buBlip>
                <a:blip r:embed="rId2"/>
              </a:buBlip>
              <a:defRPr/>
            </a:pPr>
            <a:endParaRPr lang="ru-RU" sz="280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42344" name="Rectangle 8"/>
          <p:cNvSpPr>
            <a:spLocks noChangeArrowheads="1"/>
          </p:cNvSpPr>
          <p:nvPr/>
        </p:nvSpPr>
        <p:spPr bwMode="auto">
          <a:xfrm>
            <a:off x="468313" y="1916113"/>
            <a:ext cx="4608512" cy="4465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90000"/>
              <a:buFont typeface="Wingdings" pitchFamily="2" charset="2"/>
              <a:buBlip>
                <a:blip r:embed="rId2"/>
              </a:buBlip>
              <a:defRPr/>
            </a:pPr>
            <a:endParaRPr lang="ru-RU" sz="280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pic>
        <p:nvPicPr>
          <p:cNvPr id="20486" name="Picture 10" descr="bb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5516563" y="2060575"/>
            <a:ext cx="2771775" cy="3744913"/>
          </a:xfrm>
          <a:noFill/>
        </p:spPr>
      </p:pic>
    </p:spTree>
  </p:cSld>
  <p:clrMapOvr>
    <a:masterClrMapping/>
  </p:clrMapOvr>
  <p:transition advTm="13328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3.61111E-6 3.33333E-6  C 0.06892 3.33333E-6  0.125 0.02847  0.125 0.06389  C 0.125 0.09907  0.06892 0.12777  3.61111E-6 0.12777  C -0.0691 0.12777  -0.125 0.09907  -0.125 0.06389  C -0.125 0.02847  -0.0691 3.33333E-6  3.61111E-6 3.33333E-6  Z " pathEditMode="relative">
                                      <p:cBhvr>
                                        <p:cTn id="6" dur="2000" fill="hold"/>
                                        <p:tgtEl>
                                          <p:spTgt spid="1423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234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38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/>
              <a:t>Очки.</a:t>
            </a:r>
          </a:p>
        </p:txBody>
      </p:sp>
      <p:sp>
        <p:nvSpPr>
          <p:cNvPr id="144389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8229600" cy="1757363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1600" smtClean="0"/>
              <a:t>     </a:t>
            </a:r>
            <a:r>
              <a:rPr lang="ru-RU" sz="2000" smtClean="0"/>
              <a:t>В дневник мой папа, сняв очки,    А у меня что за очки,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000" smtClean="0"/>
              <a:t>     Глядит с протянутой руки.            Коли, на папины сменив их,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000" smtClean="0"/>
              <a:t>     А ну – ка, дети, оцените,               Я вижу самый мелкий шрифт,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000" smtClean="0"/>
              <a:t>     Какие у него очки?                         Когда листок на дециметр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000" smtClean="0"/>
              <a:t>                                                             От носа отодвину?</a:t>
            </a:r>
          </a:p>
        </p:txBody>
      </p:sp>
      <p:pic>
        <p:nvPicPr>
          <p:cNvPr id="21508" name="Picture 7" descr="ОЧКИ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2051050" y="3284538"/>
            <a:ext cx="5184775" cy="3221037"/>
          </a:xfrm>
          <a:noFill/>
        </p:spPr>
      </p:pic>
    </p:spTree>
    <p:custDataLst>
      <p:tags r:id="rId1"/>
    </p:custDataLst>
  </p:cSld>
  <p:clrMapOvr>
    <a:masterClrMapping/>
  </p:clrMapOvr>
  <p:transition advTm="17168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43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43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98" decel="100000" fill="hold"/>
                                        <p:tgtEl>
                                          <p:spTgt spid="1443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1443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3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443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443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98" decel="100000" fill="hold"/>
                                        <p:tgtEl>
                                          <p:spTgt spid="1443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1443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38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4438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4438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898" decel="100000" fill="hold"/>
                                        <p:tgtEl>
                                          <p:spTgt spid="14438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14438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38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4438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4438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898" decel="100000" fill="hold"/>
                                        <p:tgtEl>
                                          <p:spTgt spid="14438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14438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38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4438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4438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898" decel="100000" fill="hold"/>
                                        <p:tgtEl>
                                          <p:spTgt spid="14438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14438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38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4438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4438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898" decel="100000" fill="hold"/>
                                        <p:tgtEl>
                                          <p:spTgt spid="14438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14438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4388" grpId="0"/>
      <p:bldP spid="144389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WordArt 5"/>
          <p:cNvSpPr>
            <a:spLocks noChangeArrowheads="1" noChangeShapeType="1" noTextEdit="1"/>
          </p:cNvSpPr>
          <p:nvPr/>
        </p:nvSpPr>
        <p:spPr bwMode="auto">
          <a:xfrm>
            <a:off x="468313" y="1125538"/>
            <a:ext cx="8207375" cy="4103687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6500"/>
                <a:gd name="adj2" fmla="val -1407"/>
              </a:avLst>
            </a:prstTxWarp>
          </a:bodyPr>
          <a:lstStyle/>
          <a:p>
            <a:pPr algn="ctr"/>
            <a:r>
              <a:rPr lang="ru-RU" sz="3600" kern="10" spc="-36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33CC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Благодарим за внимание.</a:t>
            </a:r>
          </a:p>
          <a:p>
            <a:pPr algn="ctr"/>
            <a:r>
              <a:rPr lang="ru-RU" sz="3600" kern="10" spc="-36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33CC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Спасибо за работу!</a:t>
            </a:r>
          </a:p>
        </p:txBody>
      </p:sp>
      <p:pic>
        <p:nvPicPr>
          <p:cNvPr id="22531" name="Picture 6" descr="ani_bells001"/>
          <p:cNvPicPr>
            <a:picLocks noGrp="1" noChangeAspect="1" noChangeArrowheads="1" noCrop="1"/>
          </p:cNvPicPr>
          <p:nvPr>
            <p:ph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6948488" y="5170488"/>
            <a:ext cx="2016125" cy="1511300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6|15.9|4.2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7|9.1|11.9|7.2|4.4|6.4|2.7|2.8|2.3|7.3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5.9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6|1.5|1.5|1.4|1.4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E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485</Words>
  <Application>Microsoft Office PowerPoint</Application>
  <PresentationFormat>Экран (4:3)</PresentationFormat>
  <Paragraphs>48</Paragraphs>
  <Slides>7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9" baseType="lpstr">
      <vt:lpstr>Тема Office</vt:lpstr>
      <vt:lpstr>Bitmap Image</vt:lpstr>
      <vt:lpstr>Слайд 1</vt:lpstr>
      <vt:lpstr>В н и м а н и е !</vt:lpstr>
      <vt:lpstr>Реши задачи.</vt:lpstr>
      <vt:lpstr>Слайд 4</vt:lpstr>
      <vt:lpstr>Оптический обман.</vt:lpstr>
      <vt:lpstr>Очки.</vt:lpstr>
      <vt:lpstr>Слайд 7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Межпредметные связи: физика и биология.</dc:title>
  <dc:creator>Admin</dc:creator>
  <cp:lastModifiedBy>Admin</cp:lastModifiedBy>
  <cp:revision>20</cp:revision>
  <dcterms:created xsi:type="dcterms:W3CDTF">2012-08-29T18:20:10Z</dcterms:created>
  <dcterms:modified xsi:type="dcterms:W3CDTF">2012-08-29T19:07:34Z</dcterms:modified>
</cp:coreProperties>
</file>