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6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A98D5-197B-4854-8187-7E121433FA20}" type="datetimeFigureOut">
              <a:rPr lang="ru-RU" smtClean="0"/>
              <a:pPr/>
              <a:t>29.08.2012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DCEAC-C3FD-4F01-92A4-24C4C6765F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A98D5-197B-4854-8187-7E121433FA20}" type="datetimeFigureOut">
              <a:rPr lang="ru-RU" smtClean="0"/>
              <a:pPr/>
              <a:t>29.08.2012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DCEAC-C3FD-4F01-92A4-24C4C6765F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A98D5-197B-4854-8187-7E121433FA20}" type="datetimeFigureOut">
              <a:rPr lang="ru-RU" smtClean="0"/>
              <a:pPr/>
              <a:t>29.08.2012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DCEAC-C3FD-4F01-92A4-24C4C6765F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A98D5-197B-4854-8187-7E121433FA20}" type="datetimeFigureOut">
              <a:rPr lang="ru-RU" smtClean="0"/>
              <a:pPr/>
              <a:t>29.08.2012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DCEAC-C3FD-4F01-92A4-24C4C6765F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A98D5-197B-4854-8187-7E121433FA20}" type="datetimeFigureOut">
              <a:rPr lang="ru-RU" smtClean="0"/>
              <a:pPr/>
              <a:t>29.08.2012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DCEAC-C3FD-4F01-92A4-24C4C6765F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A98D5-197B-4854-8187-7E121433FA20}" type="datetimeFigureOut">
              <a:rPr lang="ru-RU" smtClean="0"/>
              <a:pPr/>
              <a:t>29.08.2012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DCEAC-C3FD-4F01-92A4-24C4C6765F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A98D5-197B-4854-8187-7E121433FA20}" type="datetimeFigureOut">
              <a:rPr lang="ru-RU" smtClean="0"/>
              <a:pPr/>
              <a:t>29.08.2012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DCEAC-C3FD-4F01-92A4-24C4C6765F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A98D5-197B-4854-8187-7E121433FA20}" type="datetimeFigureOut">
              <a:rPr lang="ru-RU" smtClean="0"/>
              <a:pPr/>
              <a:t>29.08.2012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DCEAC-C3FD-4F01-92A4-24C4C6765F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A98D5-197B-4854-8187-7E121433FA20}" type="datetimeFigureOut">
              <a:rPr lang="ru-RU" smtClean="0"/>
              <a:pPr/>
              <a:t>29.08.2012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DCEAC-C3FD-4F01-92A4-24C4C6765F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A98D5-197B-4854-8187-7E121433FA20}" type="datetimeFigureOut">
              <a:rPr lang="ru-RU" smtClean="0"/>
              <a:pPr/>
              <a:t>29.08.2012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DCEAC-C3FD-4F01-92A4-24C4C6765F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A98D5-197B-4854-8187-7E121433FA20}" type="datetimeFigureOut">
              <a:rPr lang="ru-RU" smtClean="0"/>
              <a:pPr/>
              <a:t>29.08.2012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9EDCEAC-C3FD-4F01-92A4-24C4C6765F2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E2A98D5-197B-4854-8187-7E121433FA20}" type="datetimeFigureOut">
              <a:rPr lang="ru-RU" smtClean="0"/>
              <a:pPr/>
              <a:t>29.08.2012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9EDCEAC-C3FD-4F01-92A4-24C4C6765F22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ПЕРВАЯ ДОВРАЧЕБНАЯ ПОМОЩЬ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Презентация для учащихся 3-х классов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sz="2000" dirty="0" smtClean="0"/>
              <a:t>Учитель начальных классов </a:t>
            </a:r>
            <a:r>
              <a:rPr lang="ru-RU" sz="2000" dirty="0" err="1" smtClean="0"/>
              <a:t>Биткова</a:t>
            </a:r>
            <a:r>
              <a:rPr lang="ru-RU" sz="2000" dirty="0" smtClean="0"/>
              <a:t> Лариса Викторовна</a:t>
            </a:r>
            <a:endParaRPr lang="ru-RU" sz="2000" dirty="0"/>
          </a:p>
        </p:txBody>
      </p:sp>
    </p:spTree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71438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/>
              <a:t>ПЕРВАЯ ПОМОЩЬ ПРИ ПОРАЖЕНИИ ЭЛЕКТРИЧЕСКИМ ТОКОМ</a:t>
            </a:r>
            <a:endParaRPr lang="ru-RU" sz="3200" dirty="0"/>
          </a:p>
        </p:txBody>
      </p:sp>
      <p:pic>
        <p:nvPicPr>
          <p:cNvPr id="717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1142984"/>
            <a:ext cx="3786214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1500166" y="2967335"/>
            <a:ext cx="535783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 algn="ctr"/>
            <a:r>
              <a:rPr lang="ru-RU" sz="2800" dirty="0" smtClean="0"/>
              <a:t>Отодвигание пострадавшего от источника электрического тока с помощью сухой палки</a:t>
            </a:r>
            <a:endParaRPr lang="ru-RU" sz="28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143008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ПЕРВАЯ ПОМОЩЬ ПРИ ТЕПЛОВОМ (СОЛНЕЧНОМ) УДАРЕ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sz="2400" dirty="0" smtClean="0"/>
              <a:t>Неотложная помощь должна быть направлена на скорейшее охлаждение организма. С этой целью используют как общую (погружение в ванну с водой 18-20°, смачивание кожи пострадавшего водой комнатной температуры с обдуванием теплым воздухом), так и местную гипотермию (лед на голову, подмышечные и паховые области, обтирание губками, смоченными спиртом). При охлаждении у пострадавшего часто возникает двигательное и психическое возбуждение.</a:t>
            </a:r>
          </a:p>
          <a:p>
            <a:r>
              <a:rPr lang="ru-RU" sz="2400" dirty="0" smtClean="0"/>
              <a:t>          При прекращении дыхания или резком его расстройстве необходимо приступить к искусственной вентиляции легких. Когда больной придет в себя, дать ему прохладное обильное питье (крепко заваренный холодный чай).</a:t>
            </a:r>
          </a:p>
          <a:p>
            <a:r>
              <a:rPr lang="ru-RU" sz="2400" dirty="0" smtClean="0"/>
              <a:t>          Лечение пострадавшего должно проводиться в специализированном лечебном учреждении, но мероприятия, направленные на охлаждение организма, необходимо начинать во время транспортировки пораженного.</a:t>
            </a:r>
            <a:endParaRPr lang="ru-RU" sz="24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571504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ПЕРВАЯ ПОМОЩЬ ПРИ РАНЕНИИ</a:t>
            </a:r>
            <a:endParaRPr lang="ru-RU" sz="2800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428736"/>
            <a:ext cx="3000396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785786" y="3643314"/>
            <a:ext cx="6072214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Виды кровотечения: </a:t>
            </a:r>
          </a:p>
          <a:p>
            <a:r>
              <a:rPr lang="ru-RU" dirty="0" smtClean="0"/>
              <a:t> а – артериальное;</a:t>
            </a:r>
          </a:p>
          <a:p>
            <a:r>
              <a:rPr lang="ru-RU" dirty="0" smtClean="0"/>
              <a:t> б – венозное</a:t>
            </a:r>
          </a:p>
          <a:p>
            <a:endParaRPr lang="ru-RU" dirty="0"/>
          </a:p>
          <a:p>
            <a:pPr algn="ctr"/>
            <a:r>
              <a:rPr lang="ru-RU" sz="2400" dirty="0" smtClean="0"/>
              <a:t>После наложения жгута надежно прикрепить к нему записку с указанием времени, даты наложения, фамилии и должности спасателя.</a:t>
            </a:r>
          </a:p>
          <a:p>
            <a:endParaRPr lang="ru-RU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0" y="714356"/>
            <a:ext cx="3571900" cy="41814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Жгут может накладываться на конечность не более чем на 1,5 - 2 часа, а в холодное время года – 0,5 - 1 час. Периодически через 30 - 60 минут жгут следует ослабить, распустить на несколько минут (на это время пережать сосуд выше жгута пальцем), помассировать (легко) борозду от жгута, предварительно возобновив пальцевое прижатие артерии, и наложить вновь, но уже с большим натяжением. При отсутствии фабричного жгута его можно заменить импровизированным – резиновой трубкой, галстуком, ремнем, поясом, платком, бинтом и т.п. (рис. 5.3.), </a:t>
            </a:r>
            <a:r>
              <a:rPr lang="ru-RU" b="1" dirty="0" smtClean="0"/>
              <a:t>но не следует использовать проволоку. </a:t>
            </a:r>
            <a:r>
              <a:rPr lang="ru-RU" dirty="0" smtClean="0"/>
              <a:t>Для остановки кровотечения с помощью подручных средств используют так называемую закрутку, которую затем фиксируют отдельным бинтом.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81772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/>
              <a:t>Наложение жгута, ремня</a:t>
            </a:r>
            <a:endParaRPr lang="ru-RU" sz="4000" b="1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1785926"/>
            <a:ext cx="4500594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000132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Методы остановки кровотечения из сосудов конечностей путем их форсированного сгибания</a:t>
            </a:r>
            <a:endParaRPr lang="ru-RU" sz="2800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26" y="1935163"/>
            <a:ext cx="3044036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571504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СЕРДЕЧНО-ЛЕГОЧНАЯ РЕАНИМАЦИЯ.</a:t>
            </a:r>
            <a:endParaRPr lang="ru-RU" sz="3200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000108"/>
            <a:ext cx="2000264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500034" y="2828836"/>
            <a:ext cx="242889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Положение головы больного при проведении искусственной вентиляции легких по способу изо рта в рот или изо рта в нос.</a:t>
            </a:r>
            <a:endParaRPr lang="ru-RU" sz="2400" dirty="0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7620" y="1071546"/>
            <a:ext cx="4857784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3643306" y="3000372"/>
            <a:ext cx="521497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Подготовка к проведению искусственного дыхания: выдвигают нижнюю челюсть вперед (а), затем переводят пальцы на подбородок и, оттягивая его вниз, раскрывают рот; второй рукой, помещенной на лоб, запрокидывают голову назад (б).</a:t>
            </a:r>
            <a:endParaRPr lang="ru-RU" sz="24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</a:t>
            </a:r>
            <a:r>
              <a:rPr lang="ru-RU" sz="2000" dirty="0" smtClean="0"/>
              <a:t>Положение головы больного                              </a:t>
            </a:r>
          </a:p>
          <a:p>
            <a:pPr>
              <a:buNone/>
            </a:pPr>
            <a:r>
              <a:rPr lang="ru-RU" sz="2000" dirty="0" smtClean="0"/>
              <a:t> при проведении искусственной</a:t>
            </a:r>
          </a:p>
          <a:p>
            <a:pPr>
              <a:buNone/>
            </a:pPr>
            <a:r>
              <a:rPr lang="ru-RU" sz="2000" dirty="0" smtClean="0"/>
              <a:t>вентиляции легких по способу</a:t>
            </a:r>
          </a:p>
          <a:p>
            <a:pPr>
              <a:buNone/>
            </a:pPr>
            <a:r>
              <a:rPr lang="ru-RU" sz="2000" dirty="0" smtClean="0"/>
              <a:t> изо рта в рот или изо рта в нос. </a:t>
            </a:r>
          </a:p>
          <a:p>
            <a:pPr>
              <a:buNone/>
            </a:pPr>
            <a:endParaRPr lang="ru-RU" sz="2000" dirty="0" smtClean="0"/>
          </a:p>
          <a:p>
            <a:pPr algn="r"/>
            <a:r>
              <a:rPr lang="ru-RU" sz="2000" dirty="0" smtClean="0"/>
              <a:t>Подготовка к проведению искусственного дыхания: выдвигают нижнюю челюсть вперед (а), затем переводят пальцы на подбородок и, оттягивая его вниз, раскрывают рот; второй рукой, помещенной на лоб, запрокидывают голову назад (б).</a:t>
            </a:r>
            <a:endParaRPr lang="ru-RU" sz="2000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85728"/>
            <a:ext cx="2286016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54" y="428604"/>
            <a:ext cx="4786346" cy="2514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642942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Непрямой массаж сердца.</a:t>
            </a:r>
            <a:endParaRPr lang="ru-RU" sz="3200" dirty="0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071546"/>
            <a:ext cx="3000396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4744" y="1071546"/>
            <a:ext cx="3714776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3571868" y="3286124"/>
            <a:ext cx="421484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              </a:t>
            </a:r>
          </a:p>
          <a:p>
            <a:r>
              <a:rPr lang="ru-RU" sz="2400" dirty="0" smtClean="0"/>
              <a:t>Положение больного и оказывающего помощь при непрямом массаже сердца.</a:t>
            </a:r>
            <a:endParaRPr lang="ru-RU" sz="24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71546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Следует проводить один вдох пострадавшему на каждые 4-5 сдавливания грудной клетки.</a:t>
            </a:r>
            <a:endParaRPr lang="ru-RU" sz="2800" dirty="0"/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1928802"/>
            <a:ext cx="6786610" cy="2858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2286000" y="4929198"/>
            <a:ext cx="4572000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Необходимо периодически освобождать желудок пострадавшего от воздуха, надавливая на подложечную область.</a:t>
            </a:r>
          </a:p>
          <a:p>
            <a:endParaRPr lang="ru-RU" dirty="0" smtClean="0"/>
          </a:p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155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7148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ОБМОРОК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681682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ОБМОРОК – внезапная кратковременная потеря сознания, сопровождающаяся ослаблением деятельности сердца и дыхания. Возникает при быстро развивающемся малокровии головного мозга и продолжается от нескольких секунд до 5-10 минут и более.</a:t>
            </a:r>
          </a:p>
          <a:p>
            <a:r>
              <a:rPr lang="ru-RU" dirty="0" smtClean="0"/>
              <a:t>ПЕРВАЯ ПОМОЩЬ. Прежде всего, необходимо пострадавшего уложить на спину так, чтобы голова была несколько опущена, а ноги приподняты. Для облегчения дыхания освободить шею и грудь от стесняющей одежды. Тепло укройте пострадавшего, положите грелку к его ногам.</a:t>
            </a:r>
          </a:p>
          <a:p>
            <a:endParaRPr lang="ru-RU" dirty="0" smtClean="0"/>
          </a:p>
          <a:p>
            <a:r>
              <a:rPr lang="ru-RU" dirty="0" smtClean="0"/>
              <a:t>    Натрите нашатырным спиртом виски больного и поднесите к носу ватку, смоченную нашатырем, а лицо обрызгайте холодной водой. При затянувшемся обмороке показано искусственное дыхание. После прихода в сознание дайте ему горячий кофе.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71438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Доврачебная помощь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39593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dirty="0" smtClean="0"/>
              <a:t>ПЕРВАЯ ПОМОЩЬ ПРИ УШИБАХ, РАСТЯЖЕНИЯХ И ПЕРЕЛОМАХ</a:t>
            </a:r>
          </a:p>
          <a:p>
            <a:pPr algn="just">
              <a:buNone/>
            </a:pPr>
            <a:endParaRPr lang="ru-RU" sz="2400" dirty="0" smtClean="0"/>
          </a:p>
          <a:p>
            <a:pPr algn="just">
              <a:buNone/>
            </a:pPr>
            <a:endParaRPr lang="ru-RU" sz="2400" dirty="0" smtClean="0"/>
          </a:p>
          <a:p>
            <a:pPr algn="just">
              <a:buNone/>
            </a:pPr>
            <a:endParaRPr lang="ru-RU" sz="2400" dirty="0" smtClean="0"/>
          </a:p>
          <a:p>
            <a:pPr algn="just">
              <a:buNone/>
            </a:pPr>
            <a:endParaRPr lang="ru-RU" sz="2400" dirty="0" smtClean="0"/>
          </a:p>
          <a:p>
            <a:pPr algn="ctr">
              <a:buNone/>
            </a:pPr>
            <a:endParaRPr lang="ru-RU" sz="2400" dirty="0" smtClean="0"/>
          </a:p>
          <a:p>
            <a:pPr algn="ctr">
              <a:buNone/>
            </a:pPr>
            <a:endParaRPr lang="ru-RU" sz="2400" dirty="0" smtClean="0"/>
          </a:p>
          <a:p>
            <a:pPr algn="ctr">
              <a:buNone/>
            </a:pPr>
            <a:r>
              <a:rPr lang="ru-RU" sz="2400" dirty="0" smtClean="0"/>
              <a:t>Полиэтиленовый пакет со льдом, </a:t>
            </a:r>
          </a:p>
          <a:p>
            <a:pPr algn="ctr">
              <a:buNone/>
            </a:pPr>
            <a:r>
              <a:rPr lang="ru-RU" sz="2400" dirty="0" smtClean="0"/>
              <a:t>наложенный на голеностопный</a:t>
            </a:r>
          </a:p>
          <a:p>
            <a:pPr algn="ctr">
              <a:buNone/>
            </a:pPr>
            <a:r>
              <a:rPr lang="ru-RU" sz="2400" dirty="0" smtClean="0"/>
              <a:t> сустав при растяжении связок</a:t>
            </a:r>
          </a:p>
          <a:p>
            <a:pPr>
              <a:buNone/>
            </a:pPr>
            <a:endParaRPr lang="ru-RU" sz="1200" dirty="0" smtClean="0"/>
          </a:p>
          <a:p>
            <a:pPr algn="just">
              <a:buNone/>
            </a:pPr>
            <a:endParaRPr lang="ru-RU" sz="2800" dirty="0" smtClean="0"/>
          </a:p>
          <a:p>
            <a:pPr algn="just">
              <a:buNone/>
            </a:pPr>
            <a:endParaRPr lang="ru-RU" sz="2400" dirty="0" smtClean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1857364"/>
            <a:ext cx="3357586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Растяжения и разрывы связок, сухожилий, мышц 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2000240"/>
            <a:ext cx="3500462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2286000" y="3929066"/>
            <a:ext cx="45720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Иммобилизация верхней конечности при повреждении (вывихе) плечевого сустава с помощью косынки: а, б — этапы иммобилизации.</a:t>
            </a:r>
            <a:endParaRPr lang="ru-RU" sz="2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642918"/>
            <a:ext cx="3071834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2286000" y="3500438"/>
            <a:ext cx="4572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/>
              <a:t>Иммобилизация пострадавшего при ранении в грудь.</a:t>
            </a:r>
            <a:endParaRPr lang="ru-RU" sz="36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algn="ctr">
              <a:buNone/>
            </a:pPr>
            <a:r>
              <a:rPr lang="ru-RU" dirty="0" smtClean="0"/>
              <a:t>Иммобилизация при помощи подручных средств: </a:t>
            </a:r>
          </a:p>
          <a:p>
            <a:r>
              <a:rPr lang="ru-RU" dirty="0" smtClean="0"/>
              <a:t> а, б - при переломе позвоночника;</a:t>
            </a:r>
          </a:p>
          <a:p>
            <a:r>
              <a:rPr lang="ru-RU" dirty="0" smtClean="0"/>
              <a:t> в, г - иммобилизация бедра; </a:t>
            </a:r>
          </a:p>
          <a:p>
            <a:r>
              <a:rPr lang="ru-RU" dirty="0" err="1" smtClean="0"/>
              <a:t>д</a:t>
            </a:r>
            <a:r>
              <a:rPr lang="ru-RU" dirty="0" smtClean="0"/>
              <a:t> - предплечья; </a:t>
            </a:r>
          </a:p>
          <a:p>
            <a:r>
              <a:rPr lang="ru-RU" dirty="0" smtClean="0"/>
              <a:t>е - ключицы; </a:t>
            </a:r>
          </a:p>
          <a:p>
            <a:r>
              <a:rPr lang="ru-RU" dirty="0" smtClean="0"/>
              <a:t>ж - голени.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285728"/>
            <a:ext cx="5143536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8177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Способы транспортировки пострадавших </a:t>
            </a: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43050"/>
            <a:ext cx="4357686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6578" y="1571612"/>
            <a:ext cx="2119314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9124" y="1714488"/>
            <a:ext cx="2143140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71438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 ПЕРВАЯ ПОМОЩЬ ПРИ ОТМОРОЖЕНИЯХ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253054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Большое значение при оказании первой помощи имеют мероприятия по общему согреванию пострадавшего (горячий кофе, чай, молоко).</a:t>
            </a:r>
          </a:p>
          <a:p>
            <a:r>
              <a:rPr lang="ru-RU" sz="2000" dirty="0" smtClean="0"/>
              <a:t>Главное не допустить согревания переохлажденных участков тела снаружи.</a:t>
            </a:r>
          </a:p>
          <a:p>
            <a:r>
              <a:rPr lang="ru-RU" sz="2000" dirty="0" smtClean="0"/>
              <a:t> Повязка должна закрывать только область с пораженным побледнением кожи.</a:t>
            </a:r>
          </a:p>
          <a:p>
            <a:r>
              <a:rPr lang="ru-RU" sz="2000" dirty="0" smtClean="0"/>
              <a:t>Повязку оставляют до тех пор, пока не появится чувство жара и не восстановится чувствительность в пальцах рук или ног.</a:t>
            </a:r>
          </a:p>
          <a:p>
            <a:r>
              <a:rPr lang="ru-RU" sz="2000" dirty="0" smtClean="0"/>
              <a:t> Очень важно обеспечить неподвижность переохлажденных пальцев кистей и стоп.</a:t>
            </a:r>
          </a:p>
          <a:p>
            <a:r>
              <a:rPr lang="ru-RU" sz="2000" dirty="0" smtClean="0"/>
              <a:t>При общем переохлаждении с потерей сознания тело укутывают ватным или шерстяным одеялом. </a:t>
            </a:r>
            <a:endParaRPr lang="ru-RU" sz="2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642942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 ПЕРВАЯ ПОМОЩЬ ПРИ ОЖОГАХ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395930"/>
          </a:xfrm>
        </p:spPr>
        <p:txBody>
          <a:bodyPr>
            <a:normAutofit lnSpcReduction="10000"/>
          </a:bodyPr>
          <a:lstStyle/>
          <a:p>
            <a:r>
              <a:rPr lang="ru-RU" sz="2400" dirty="0" smtClean="0"/>
              <a:t>При химических ожогах (кроме ожогов негашеной известью) пораженную поверхность как можно быстрее обильно промывают водой из-под крана. </a:t>
            </a:r>
          </a:p>
          <a:p>
            <a:r>
              <a:rPr lang="ru-RU" sz="2400" dirty="0" smtClean="0"/>
              <a:t>В случае пропитывания химически активным веществом одежды нужно стремиться быстро удалить ее.</a:t>
            </a:r>
          </a:p>
          <a:p>
            <a:r>
              <a:rPr lang="ru-RU" sz="2400" dirty="0" smtClean="0"/>
              <a:t>При больших ожогах пострадавший принимает 2-3 таблетки ацетилсалициловой кислоты (аспирина) и 1 таблетку </a:t>
            </a:r>
            <a:r>
              <a:rPr lang="ru-RU" sz="2400" dirty="0" err="1" smtClean="0"/>
              <a:t>димедрола</a:t>
            </a:r>
            <a:r>
              <a:rPr lang="ru-RU" sz="2400" dirty="0" smtClean="0"/>
              <a:t>. </a:t>
            </a:r>
          </a:p>
          <a:p>
            <a:r>
              <a:rPr lang="ru-RU" sz="2400" dirty="0" smtClean="0"/>
              <a:t>С целью обезболивания пострадавшему дают анальгин (</a:t>
            </a:r>
            <a:r>
              <a:rPr lang="ru-RU" sz="2400" dirty="0" err="1" smtClean="0"/>
              <a:t>пенталгин</a:t>
            </a:r>
            <a:r>
              <a:rPr lang="ru-RU" sz="2400" dirty="0" smtClean="0"/>
              <a:t>, </a:t>
            </a:r>
            <a:r>
              <a:rPr lang="ru-RU" sz="2400" dirty="0" err="1" smtClean="0"/>
              <a:t>темпалгин</a:t>
            </a:r>
            <a:r>
              <a:rPr lang="ru-RU" sz="2400" dirty="0" smtClean="0"/>
              <a:t>, </a:t>
            </a:r>
            <a:r>
              <a:rPr lang="ru-RU" sz="2400" dirty="0" err="1" smtClean="0"/>
              <a:t>седалгин</a:t>
            </a:r>
            <a:r>
              <a:rPr lang="ru-RU" sz="2400" dirty="0" smtClean="0"/>
              <a:t>).</a:t>
            </a:r>
          </a:p>
          <a:p>
            <a:r>
              <a:rPr lang="ru-RU" sz="2400" dirty="0" smtClean="0"/>
              <a:t>При обширных ожогах пострадавшего завертывают в чистую ткань или простыню и немедленно доставляют в больницу. </a:t>
            </a:r>
            <a:endParaRPr lang="ru-RU" sz="24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203</TotalTime>
  <Words>890</Words>
  <Application>Microsoft Office PowerPoint</Application>
  <PresentationFormat>Экран (4:3)</PresentationFormat>
  <Paragraphs>93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Поток</vt:lpstr>
      <vt:lpstr>ПЕРВАЯ ДОВРАЧЕБНАЯ ПОМОЩЬ</vt:lpstr>
      <vt:lpstr>Слайд 2</vt:lpstr>
      <vt:lpstr>Доврачебная помощь</vt:lpstr>
      <vt:lpstr>Растяжения и разрывы связок, сухожилий, мышц </vt:lpstr>
      <vt:lpstr>Слайд 5</vt:lpstr>
      <vt:lpstr>Слайд 6</vt:lpstr>
      <vt:lpstr>Способы транспортировки пострадавших </vt:lpstr>
      <vt:lpstr> ПЕРВАЯ ПОМОЩЬ ПРИ ОТМОРОЖЕНИЯХ</vt:lpstr>
      <vt:lpstr> ПЕРВАЯ ПОМОЩЬ ПРИ ОЖОГАХ</vt:lpstr>
      <vt:lpstr>ПЕРВАЯ ПОМОЩЬ ПРИ ПОРАЖЕНИИ ЭЛЕКТРИЧЕСКИМ ТОКОМ</vt:lpstr>
      <vt:lpstr>ПЕРВАЯ ПОМОЩЬ ПРИ ТЕПЛОВОМ (СОЛНЕЧНОМ) УДАРЕ</vt:lpstr>
      <vt:lpstr>ПЕРВАЯ ПОМОЩЬ ПРИ РАНЕНИИ</vt:lpstr>
      <vt:lpstr>Слайд 13</vt:lpstr>
      <vt:lpstr>Наложение жгута, ремня</vt:lpstr>
      <vt:lpstr>Методы остановки кровотечения из сосудов конечностей путем их форсированного сгибания</vt:lpstr>
      <vt:lpstr>СЕРДЕЧНО-ЛЕГОЧНАЯ РЕАНИМАЦИЯ.</vt:lpstr>
      <vt:lpstr>Слайд 17</vt:lpstr>
      <vt:lpstr>Непрямой массаж сердца.</vt:lpstr>
      <vt:lpstr>Следует проводить один вдох пострадавшему на каждые 4-5 сдавливания грудной клетки.</vt:lpstr>
      <vt:lpstr>ОБМОРОК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Puerto</dc:creator>
  <cp:lastModifiedBy>Puerto</cp:lastModifiedBy>
  <cp:revision>22</cp:revision>
  <dcterms:created xsi:type="dcterms:W3CDTF">2012-04-23T16:07:51Z</dcterms:created>
  <dcterms:modified xsi:type="dcterms:W3CDTF">2012-08-29T15:48:34Z</dcterms:modified>
</cp:coreProperties>
</file>