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D%D0%BB%D0%B5%D0%BA%D1%82%D1%80%D0%BE%D0%BC%D1%83%D0%B7%D1%8B%D0%BA%D0%B0%D0%BB%D1%8C%D0%BD%D1%8B%D0%B5_%D0%B8%D0%BD%D1%81%D1%82%D1%80%D1%83%D0%BC%D0%B5%D0%BD%D1%82%D1%8B" TargetMode="External"/><Relationship Id="rId2" Type="http://schemas.openxmlformats.org/officeDocument/2006/relationships/hyperlink" Target="http://ru.wikipedia.org/wiki/%D0%9A%D0%BB%D0%B0%D0%B2%D0%B8%D1%88%D0%BD%D1%8B%D0%B5_%D0%BC%D1%83%D0%B7%D1%8B%D0%BA%D0%B0%D0%BB%D1%8C%D0%BD%D1%8B%D0%B5_%D0%B8%D0%BD%D1%81%D1%82%D1%80%D1%83%D0%BC%D0%B5%D0%BD%D1%82%D1%8B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://2.bp.blogspot.com/-NiIzN214B0Q/TV6hVA2oIbI/AAAAAAAAABY/WK2EMenGHYw/s1600/orchestr%5b1%5d.jpg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hyperlink" Target="http://ru.wikipedia.org/wiki/%D0%9F%D0%B5%D1%80%D0%BA%D1%83%D1%81%D1%81%D0%B8%D1%8F_(%D0%BC%D1%83%D0%B7%D1%8B%D0%BA%D0%B0)" TargetMode="External"/><Relationship Id="rId7" Type="http://schemas.openxmlformats.org/officeDocument/2006/relationships/hyperlink" Target="http://2.bp.blogspot.com/-RTwWsjFkpYQ/TV6mzGhC7gI/AAAAAAAAABc/JJQqQYs6o0E/s1600/bpo%5b1%5d.jpg" TargetMode="External"/><Relationship Id="rId2" Type="http://schemas.openxmlformats.org/officeDocument/2006/relationships/hyperlink" Target="http://ru.wikipedia.org/wiki/%D0%A3%D0%B4%D0%B0%D1%80%D0%BD%D0%B0%D1%8F_%D1%83%D1%81%D1%82%D0%B0%D0%BD%D0%BE%D0%B2%D0%BA%D0%B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1%D0%B0%D1%81-%D0%B3%D0%B8%D1%82%D0%B0%D1%80%D0%B0" TargetMode="External"/><Relationship Id="rId5" Type="http://schemas.openxmlformats.org/officeDocument/2006/relationships/hyperlink" Target="http://ru.wikipedia.org/wiki/%D0%93%D0%B8%D1%82%D0%B0%D1%80%D0%B0" TargetMode="External"/><Relationship Id="rId4" Type="http://schemas.openxmlformats.org/officeDocument/2006/relationships/hyperlink" Target="http://ru.wikipedia.org/wiki/%D0%A1%D0%B8%D0%BD%D1%82%D0%B5%D0%B7%D0%B0%D1%82%D0%BE%D1%80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ru.wikipedia.org/wiki/%D0%A2%D0%B5%D0%BF%D0%BB%D0%B8%D1%86%D0%BA%D0%B8%D0%B9,_%D0%9B%D0%B5%D0%BE%D0%BF%D0%BE%D0%BB%D1%8C%D0%B4_%D0%AF%D0%BA%D0%BE%D0%B2%D0%BB%D0%B5%D0%B2%D0%B8%D1%87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s://lh4.googleusercontent.com/-HZDTGXIMvt0/TXp_X-K-sqI/AAAAAAAAABg/l-D9Ow3ImdE/s1600/Glenn%20Miller%20Orchestra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lh5.googleusercontent.com/-rfvil02DL0A/TXqDNJcuwsI/AAAAAAAAABk/fQE_BAiMBdc/s1600/Admiral-baza-01.jpg" TargetMode="External"/><Relationship Id="rId2" Type="http://schemas.openxmlformats.org/officeDocument/2006/relationships/hyperlink" Target="http://ru.wikipedia.org/wiki/%D0%92%D0%BE%D0%B5%D0%BD%D0%BD%D0%B0%D1%8F_%D0%BC%D1%83%D0%B7%D1%8B%D0%BA%D0%B0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1.bp.blogspot.com/_RFIEUc_9Shg/TUQCZCxWmMI/AAAAAAAAABE/MGEjyNFWnzs/s1600/orchestra2009_web%5b1%5d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3%D0%B4%D0%B0%D1%80%D0%BD%D1%8B%D0%B5_%D0%BC%D1%83%D0%B7%D1%8B%D0%BA%D0%B0%D0%BB%D1%8C%D0%BD%D1%8B%D0%B5_%D0%B8%D0%BD%D1%81%D1%82%D1%80%D1%83%D0%BC%D0%B5%D0%BD%D1%82%D1%8B" TargetMode="External"/><Relationship Id="rId5" Type="http://schemas.openxmlformats.org/officeDocument/2006/relationships/hyperlink" Target="http://ru.wikipedia.org/wiki/%D0%9C%D0%B5%D0%B4%D0%BD%D1%8B%D0%B5_%D0%B4%D1%83%D1%85%D0%BE%D0%B2%D1%8B%D0%B5_%D0%B8%D0%BD%D1%81%D1%82%D1%80%D1%83%D0%BC%D0%B5%D0%BD%D1%82%D1%8B" TargetMode="External"/><Relationship Id="rId4" Type="http://schemas.openxmlformats.org/officeDocument/2006/relationships/hyperlink" Target="http://ru.wikipedia.org/wiki/%D0%94%D0%B5%D1%80%D0%B5%D0%B2%D1%8F%D0%BD%D0%BD%D1%8B%D0%B5_%D0%B4%D1%83%D1%85%D0%BE%D0%B2%D1%8B%D0%B5_%D0%B8%D0%BD%D1%81%D1%82%D1%80%D1%83%D0%BC%D0%B5%D0%BD%D1%82%D1%8B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2%D1%80%D1%83%D0%B1%D0%B0_(%D0%BC%D1%83%D0%B7%D1%8B%D0%BA%D0%B0%D0%BB%D1%8C%D0%BD%D1%8B%D0%B9_%D0%B8%D0%BD%D1%81%D1%82%D1%80%D1%83%D0%BC%D0%B5%D0%BD%D1%82)" TargetMode="External"/><Relationship Id="rId13" Type="http://schemas.openxmlformats.org/officeDocument/2006/relationships/hyperlink" Target="http://ru.wikipedia.org/wiki/%D0%9A%D0%BE%D0%BD%D1%82%D1%80%D0%B0%D0%B1%D0%B0%D1%81" TargetMode="External"/><Relationship Id="rId3" Type="http://schemas.openxmlformats.org/officeDocument/2006/relationships/hyperlink" Target="http://ru.wikipedia.org/wiki/%D0%A4%D0%BB%D0%B5%D0%B9%D1%82%D0%B0" TargetMode="External"/><Relationship Id="rId7" Type="http://schemas.openxmlformats.org/officeDocument/2006/relationships/hyperlink" Target="http://ru.wikipedia.org/wiki/%D0%92%D0%B0%D0%BB%D1%82%D0%BE%D1%80%D0%BD%D0%B0" TargetMode="External"/><Relationship Id="rId12" Type="http://schemas.openxmlformats.org/officeDocument/2006/relationships/hyperlink" Target="http://ru.wikipedia.org/wiki/%D0%92%D0%B8%D0%BE%D0%BB%D0%BE%D0%BD%D1%87%D0%B5%D0%BB%D1%8C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4%D0%B0%D0%B3%D0%BE%D1%82" TargetMode="External"/><Relationship Id="rId11" Type="http://schemas.openxmlformats.org/officeDocument/2006/relationships/hyperlink" Target="http://ru.wikipedia.org/wiki/%D0%90%D0%BB%D1%8C%D1%82_(%D1%81%D1%82%D1%80%D1%83%D0%BD%D0%BD%D1%8B%D0%B9_%D0%B8%D0%BD%D1%81%D1%82%D1%80%D1%83%D0%BC%D0%B5%D0%BD%D1%82)" TargetMode="External"/><Relationship Id="rId5" Type="http://schemas.openxmlformats.org/officeDocument/2006/relationships/hyperlink" Target="http://ru.wikipedia.org/wiki/%D0%9A%D0%BB%D0%B0%D1%80%D0%BD%D0%B5%D1%82" TargetMode="External"/><Relationship Id="rId10" Type="http://schemas.openxmlformats.org/officeDocument/2006/relationships/hyperlink" Target="http://ru.wikipedia.org/wiki/%D0%A1%D0%BA%D1%80%D0%B8%D0%BF%D0%BA%D0%B0" TargetMode="External"/><Relationship Id="rId4" Type="http://schemas.openxmlformats.org/officeDocument/2006/relationships/hyperlink" Target="http://ru.wikipedia.org/wiki/%D0%93%D0%BE%D0%B1%D0%BE%D0%B9" TargetMode="External"/><Relationship Id="rId9" Type="http://schemas.openxmlformats.org/officeDocument/2006/relationships/hyperlink" Target="http://ru.wikipedia.org/wiki/%D0%9B%D0%B8%D1%82%D0%B0%D0%B2%D1%80%D1%8B" TargetMode="External"/><Relationship Id="rId1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2%D1%80%D0%BE%D0%BC%D0%B1%D0%BE%D0%BD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ru.wikipedia.org/wiki/%D0%A2%D1%83%D0%B1%D0%B0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0%D0%BB%D1%8C%D1%82%D0%B3%D0%BE%D1%80%D0%BD" TargetMode="External"/><Relationship Id="rId3" Type="http://schemas.openxmlformats.org/officeDocument/2006/relationships/image" Target="../media/image7.jpeg"/><Relationship Id="rId7" Type="http://schemas.openxmlformats.org/officeDocument/2006/relationships/hyperlink" Target="http://ru.wikipedia.org/wiki/%D0%9A%D0%BE%D1%80%D0%BD%D0%B5%D1%82_(%D0%BC%D1%83%D0%B7%D1%8B%D0%BA%D0%B0%D0%BB%D1%8C%D0%BD%D1%8B%D0%B9_%D0%B8%D0%BD%D1%81%D1%82%D1%80%D1%83%D0%BC%D0%B5%D0%BD%D1%82)" TargetMode="External"/><Relationship Id="rId2" Type="http://schemas.openxmlformats.org/officeDocument/2006/relationships/hyperlink" Target="http://4.bp.blogspot.com/_RFIEUc_9Shg/TUw6PzzKjJI/AAAAAAAAABM/F5WR5o5w34w/s1600/dushovoy%5b1%5d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A4%D0%BB%D1%8E%D0%B3%D0%B5%D0%BB%D1%8C%D0%B3%D0%BE%D1%80%D0%BD" TargetMode="External"/><Relationship Id="rId5" Type="http://schemas.openxmlformats.org/officeDocument/2006/relationships/hyperlink" Target="http://ru.wikipedia.org/wiki/%D0%9C%D0%B5%D0%B4%D0%BD%D1%8B%D0%B5_%D0%B4%D1%83%D1%85%D0%BE%D0%B2%D1%8B%D0%B5_%D0%B8%D0%BD%D1%81%D1%82%D1%80%D1%83%D0%BC%D0%B5%D0%BD%D1%82%D1%8B" TargetMode="External"/><Relationship Id="rId4" Type="http://schemas.openxmlformats.org/officeDocument/2006/relationships/hyperlink" Target="http://ru.wikipedia.org/wiki/%D0%94%D1%83%D1%85%D0%BE%D0%B2%D1%8B%D0%B5_%D0%BC%D1%83%D0%B7%D1%8B%D0%BA%D0%B0%D0%BB%D1%8C%D0%BD%D1%8B%D0%B5_%D0%B8%D0%BD%D1%81%D1%82%D1%80%D1%83%D0%BC%D0%B5%D0%BD%D1%82%D1%8B" TargetMode="External"/><Relationship Id="rId9" Type="http://schemas.openxmlformats.org/officeDocument/2006/relationships/hyperlink" Target="http://ru.wikipedia.org/wiki/%D0%AD%D1%83%D1%84%D0%BE%D0%BD%D0%B8%D1%83%D0%BC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.wikipedia.org/wiki/%D0%94%D0%B5%D1%80%D0%B5%D0%B2%D1%8F%D0%BD%D0%BD%D1%8B%D0%B5_%D0%B4%D1%83%D1%85%D0%BE%D0%B2%D1%8B%D0%B5_%D0%B8%D0%BD%D1%81%D1%82%D1%80%D1%83%D0%BC%D0%B5%D0%BD%D1%82%D1%8B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1%83%D0%B1%D0%B5%D0%BD" TargetMode="External"/><Relationship Id="rId2" Type="http://schemas.openxmlformats.org/officeDocument/2006/relationships/hyperlink" Target="http://ru.wikipedia.org/wiki/%D0%9C%D1%83%D0%B7%D1%8B%D0%BA%D0%B0%D0%BB%D1%8C%D0%BD%D1%8B%D0%B9_%D0%B0%D0%BD%D1%81%D0%B0%D0%BC%D0%B1%D0%BB%D1%8C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hyperlink" Target="http://ru.wikipedia.org/wiki/%D0%A2%D0%B0%D0%BC-%D1%82%D0%B0%D0%BC" TargetMode="External"/><Relationship Id="rId4" Type="http://schemas.openxmlformats.org/officeDocument/2006/relationships/hyperlink" Target="http://ru.wikipedia.org/wiki/%D0%9A%D0%B0%D1%81%D1%82%D0%B0%D0%BD%D1%8C%D0%B5%D1%82%D1%8B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0%D0%BD%D0%B4%D1%80%D0%B5%D0%B5%D0%B2,_%D0%92%D0%B0%D1%81%D0%B8%D0%BB%D0%B8%D0%B9_%D0%92%D0%B0%D1%81%D0%B8%D0%BB%D1%8C%D0%B5%D0%B2%D0%B8%D1%87" TargetMode="External"/><Relationship Id="rId3" Type="http://schemas.openxmlformats.org/officeDocument/2006/relationships/hyperlink" Target="http://ru.wikipedia.org/wiki/%D0%94%D0%BE%D0%BC%D1%80%D0%B0" TargetMode="External"/><Relationship Id="rId7" Type="http://schemas.openxmlformats.org/officeDocument/2006/relationships/hyperlink" Target="http://ru.wikipedia.org/wiki/%D0%96%D0%B0%D0%BB%D0%B5%D0%B9%D0%BA%D0%B0" TargetMode="External"/><Relationship Id="rId2" Type="http://schemas.openxmlformats.org/officeDocument/2006/relationships/hyperlink" Target="http://ru.wikipedia.org/wiki/%D0%9E%D1%80%D0%BA%D0%B5%D1%81%D1%82%D1%80_%D1%80%D1%83%D1%81%D1%81%D0%BA%D0%B8%D1%85_%D0%BD%D0%B0%D1%80%D0%BE%D0%B4%D0%BD%D1%8B%D1%85_%D0%B8%D0%BD%D1%81%D1%82%D1%80%D1%83%D0%BC%D0%B5%D0%BD%D1%82%D0%BE%D0%B2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1%D0%B0%D1%8F%D0%BD" TargetMode="External"/><Relationship Id="rId5" Type="http://schemas.openxmlformats.org/officeDocument/2006/relationships/hyperlink" Target="http://ru.wikipedia.org/wiki/%D0%93%D1%83%D1%81%D0%BB%D0%B8" TargetMode="External"/><Relationship Id="rId10" Type="http://schemas.openxmlformats.org/officeDocument/2006/relationships/image" Target="../media/image13.jpeg"/><Relationship Id="rId4" Type="http://schemas.openxmlformats.org/officeDocument/2006/relationships/hyperlink" Target="http://ru.wikipedia.org/wiki/%D0%91%D0%B0%D0%BB%D0%B0%D0%BB%D0%B0%D0%B9%D0%BA%D0%B0" TargetMode="External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3500494" y="3643314"/>
            <a:ext cx="8229600" cy="1843102"/>
          </a:xfrm>
        </p:spPr>
        <p:txBody>
          <a:bodyPr/>
          <a:lstStyle/>
          <a:p>
            <a:r>
              <a:rPr lang="ru-RU" dirty="0" smtClean="0"/>
              <a:t>Разновидности </a:t>
            </a:r>
            <a:r>
              <a:rPr lang="ru-RU" dirty="0" err="1" smtClean="0"/>
              <a:t>оркесторов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6202834"/>
            <a:ext cx="6400800" cy="655166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Выполнила ученица 7 класса Б  </a:t>
            </a:r>
          </a:p>
          <a:p>
            <a:r>
              <a:rPr lang="ru-RU" sz="2000" b="1" dirty="0" smtClean="0"/>
              <a:t>Федоровых Вероника</a:t>
            </a:r>
            <a:endParaRPr lang="ru-RU" sz="2000" b="1" dirty="0"/>
          </a:p>
        </p:txBody>
      </p:sp>
      <p:pic>
        <p:nvPicPr>
          <p:cNvPr id="5" name="Рисунок 4" descr="19_small_12834381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714876" cy="3300413"/>
          </a:xfrm>
          <a:prstGeom prst="rect">
            <a:avLst/>
          </a:prstGeom>
        </p:spPr>
      </p:pic>
      <p:pic>
        <p:nvPicPr>
          <p:cNvPr id="6" name="Рисунок 5" descr="orchestra2009_web[1]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3143248"/>
            <a:ext cx="4429124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0" y="0"/>
            <a:ext cx="8929718" cy="2095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                   Эстрадный оркестр</a:t>
            </a:r>
            <a:endParaRPr kumimoji="0" lang="ru-RU" sz="2400" b="1" i="1" u="none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30" b="1" i="1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Эстрадный оркестр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— коллектив музыкантов, исполняющих эстрадную и джазовую музыку. Эстрадный оркестр состоит из струнных, духовых (в том числе саксофонов), 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Calibri" pitchFamily="34" charset="0"/>
                <a:hlinkClick r:id="rId2"/>
              </a:rPr>
              <a:t>клавишных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ударных и 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Calibri" pitchFamily="34" charset="0"/>
                <a:hlinkClick r:id="rId3"/>
              </a:rPr>
              <a:t>электромузыкальных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инструментов.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Описание: http://2.bp.blogspot.com/-NiIzN214B0Q/TV6hVA2oIbI/AAAAAAAAABY/WK2EMenGHYw/s640/orchestr%255B1%255D.jpg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1714488"/>
            <a:ext cx="8429684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3643306" cy="6923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30" b="1" i="1" dirty="0" smtClean="0">
                <a:latin typeface="Arial" pitchFamily="34" charset="0"/>
              </a:rPr>
              <a:t>Эстрадно-симфонический оркестр</a:t>
            </a:r>
            <a:r>
              <a:rPr lang="ru-RU" sz="1930" dirty="0" smtClean="0">
                <a:latin typeface="Arial" pitchFamily="34" charset="0"/>
              </a:rPr>
              <a:t> — большой инструментальный состав, способный объединить исполнительские принципы различных видов музыкального искусства. Эстрадная часть представлена в таких составах </a:t>
            </a:r>
            <a:r>
              <a:rPr lang="ru-RU" sz="1930" i="1" dirty="0" err="1" smtClean="0">
                <a:latin typeface="Arial" pitchFamily="34" charset="0"/>
              </a:rPr>
              <a:t>ритм-группой</a:t>
            </a:r>
            <a:r>
              <a:rPr lang="ru-RU" sz="1930" dirty="0" smtClean="0">
                <a:latin typeface="Arial" pitchFamily="34" charset="0"/>
              </a:rPr>
              <a:t> (</a:t>
            </a:r>
            <a:r>
              <a:rPr lang="ru-RU" sz="1930" u="sng" dirty="0" smtClean="0">
                <a:latin typeface="Arial" pitchFamily="34" charset="0"/>
                <a:hlinkClick r:id="rId2"/>
              </a:rPr>
              <a:t>ударная установка</a:t>
            </a:r>
            <a:r>
              <a:rPr lang="ru-RU" sz="1930" dirty="0" smtClean="0">
                <a:latin typeface="Arial" pitchFamily="34" charset="0"/>
              </a:rPr>
              <a:t>, </a:t>
            </a:r>
            <a:r>
              <a:rPr lang="ru-RU" sz="1930" u="sng" dirty="0" smtClean="0">
                <a:latin typeface="Arial" pitchFamily="34" charset="0"/>
                <a:hlinkClick r:id="rId3"/>
              </a:rPr>
              <a:t>перкуссия</a:t>
            </a:r>
            <a:r>
              <a:rPr lang="ru-RU" sz="1930" dirty="0" smtClean="0">
                <a:latin typeface="Arial" pitchFamily="34" charset="0"/>
              </a:rPr>
              <a:t>, фортепиано, </a:t>
            </a:r>
            <a:r>
              <a:rPr lang="ru-RU" sz="1930" u="sng" dirty="0" err="1" smtClean="0">
                <a:latin typeface="Arial" pitchFamily="34" charset="0"/>
                <a:hlinkClick r:id="rId4"/>
              </a:rPr>
              <a:t>синтезатор</a:t>
            </a:r>
            <a:r>
              <a:rPr lang="ru-RU" sz="1930" dirty="0" err="1" smtClean="0">
                <a:latin typeface="Arial" pitchFamily="34" charset="0"/>
              </a:rPr>
              <a:t>,</a:t>
            </a:r>
            <a:r>
              <a:rPr lang="ru-RU" sz="1930" u="sng" dirty="0" err="1" smtClean="0">
                <a:latin typeface="Arial" pitchFamily="34" charset="0"/>
                <a:hlinkClick r:id="rId5"/>
              </a:rPr>
              <a:t>гитара</a:t>
            </a:r>
            <a:r>
              <a:rPr lang="ru-RU" sz="1930" dirty="0" smtClean="0">
                <a:latin typeface="Arial" pitchFamily="34" charset="0"/>
              </a:rPr>
              <a:t>, </a:t>
            </a:r>
            <a:r>
              <a:rPr lang="ru-RU" sz="1930" u="sng" dirty="0" smtClean="0">
                <a:latin typeface="Arial" pitchFamily="34" charset="0"/>
                <a:hlinkClick r:id="rId6"/>
              </a:rPr>
              <a:t>бас-гитара</a:t>
            </a:r>
            <a:r>
              <a:rPr lang="ru-RU" sz="1930" dirty="0" smtClean="0">
                <a:latin typeface="Arial" pitchFamily="34" charset="0"/>
              </a:rPr>
              <a:t>) и полным </a:t>
            </a:r>
            <a:r>
              <a:rPr lang="ru-RU" sz="1930" i="1" dirty="0" err="1" smtClean="0">
                <a:latin typeface="Arial" pitchFamily="34" charset="0"/>
              </a:rPr>
              <a:t>биг-бэндом</a:t>
            </a:r>
            <a:r>
              <a:rPr lang="ru-RU" sz="1930" dirty="0" smtClean="0">
                <a:latin typeface="Arial" pitchFamily="34" charset="0"/>
              </a:rPr>
              <a:t> (группы труб, тромбонов и саксофонов); </a:t>
            </a:r>
            <a:r>
              <a:rPr lang="ru-RU" sz="1930" i="1" dirty="0" smtClean="0">
                <a:latin typeface="Arial" pitchFamily="34" charset="0"/>
              </a:rPr>
              <a:t>симфоническая</a:t>
            </a:r>
            <a:r>
              <a:rPr lang="ru-RU" sz="1930" dirty="0" smtClean="0">
                <a:latin typeface="Arial" pitchFamily="34" charset="0"/>
              </a:rPr>
              <a:t> — большой группой струнных смычковых инструментов, группой деревянных духовых, литаврами, арфой и прочих.</a:t>
            </a:r>
            <a:br>
              <a:rPr lang="ru-RU" sz="1930" dirty="0" smtClean="0">
                <a:latin typeface="Arial" pitchFamily="34" charset="0"/>
              </a:rPr>
            </a:br>
            <a:endParaRPr lang="ru-RU" sz="1930" dirty="0">
              <a:latin typeface="Arial" pitchFamily="34" charset="0"/>
            </a:endParaRPr>
          </a:p>
        </p:txBody>
      </p:sp>
      <p:pic>
        <p:nvPicPr>
          <p:cNvPr id="3" name="Рисунок 2" descr="Описание: http://2.bp.blogspot.com/-RTwWsjFkpYQ/TV6mzGhC7gI/AAAAAAAAABc/JJQqQYs6o0E/s640/bpo%255B1%255D.jpg">
            <a:hlinkClick r:id="rId7"/>
          </p:cNvPr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00430" y="0"/>
            <a:ext cx="5643570" cy="407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0" cy="425039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930" dirty="0" smtClean="0">
                <a:latin typeface="Arial" pitchFamily="34" charset="0"/>
              </a:rPr>
              <a:t>Предшественником </a:t>
            </a:r>
            <a:r>
              <a:rPr lang="ru-RU" sz="1930" dirty="0" smtClean="0">
                <a:latin typeface="Arial" pitchFamily="34" charset="0"/>
              </a:rPr>
              <a:t>эстрадно-симфонического оркестра был симфоджаз, возникший в США в 20-х гг. и создавший концертный стиль популярно-развлекательной и танцевально-джазовой музыки. В русле симфоджаза выступали отечественные </a:t>
            </a:r>
            <a:r>
              <a:rPr lang="ru-RU" sz="1930" dirty="0" smtClean="0">
                <a:latin typeface="Arial" pitchFamily="34" charset="0"/>
              </a:rPr>
              <a:t>оркестры                           </a:t>
            </a:r>
            <a:r>
              <a:rPr lang="ru-RU" sz="1930" i="1" dirty="0" smtClean="0">
                <a:latin typeface="Arial" pitchFamily="34" charset="0"/>
                <a:hlinkClick r:id="rId2"/>
              </a:rPr>
              <a:t>Л</a:t>
            </a:r>
            <a:r>
              <a:rPr lang="ru-RU" sz="1930" i="1" dirty="0" smtClean="0">
                <a:latin typeface="Arial" pitchFamily="34" charset="0"/>
                <a:hlinkClick r:id="rId2"/>
              </a:rPr>
              <a:t>. Теплицкого</a:t>
            </a:r>
            <a:r>
              <a:rPr lang="ru-RU" sz="1930" dirty="0" smtClean="0">
                <a:latin typeface="Arial" pitchFamily="34" charset="0"/>
              </a:rPr>
              <a:t> («Концертный джаз-банд», 1927), Государственный </a:t>
            </a:r>
            <a:r>
              <a:rPr lang="ru-RU" sz="1930" dirty="0" smtClean="0">
                <a:latin typeface="Arial" pitchFamily="34" charset="0"/>
              </a:rPr>
              <a:t>джазовый </a:t>
            </a:r>
            <a:r>
              <a:rPr lang="ru-RU" sz="1930" dirty="0" smtClean="0">
                <a:latin typeface="Arial" pitchFamily="34" charset="0"/>
              </a:rPr>
              <a:t>оркестр под руководством </a:t>
            </a:r>
            <a:endParaRPr lang="ru-RU" sz="1930" dirty="0" smtClean="0">
              <a:latin typeface="Arial" pitchFamily="34" charset="0"/>
            </a:endParaRPr>
          </a:p>
          <a:p>
            <a:r>
              <a:rPr lang="ru-RU" sz="1930" dirty="0" smtClean="0">
                <a:latin typeface="Arial" pitchFamily="34" charset="0"/>
              </a:rPr>
              <a:t>В</a:t>
            </a:r>
            <a:r>
              <a:rPr lang="ru-RU" sz="1930" dirty="0" smtClean="0">
                <a:latin typeface="Arial" pitchFamily="34" charset="0"/>
              </a:rPr>
              <a:t>. </a:t>
            </a:r>
            <a:r>
              <a:rPr lang="ru-RU" sz="1930" dirty="0" err="1" smtClean="0">
                <a:latin typeface="Arial" pitchFamily="34" charset="0"/>
              </a:rPr>
              <a:t>Крушевицкого</a:t>
            </a:r>
            <a:r>
              <a:rPr lang="ru-RU" sz="1930" dirty="0" smtClean="0">
                <a:latin typeface="Arial" pitchFamily="34" charset="0"/>
              </a:rPr>
              <a:t> (1937). Термин Эстрадно-симфонический оркестр появился в 1954. </a:t>
            </a:r>
            <a:endParaRPr lang="ru-RU" sz="1930" dirty="0">
              <a:latin typeface="Arial" pitchFamily="34" charset="0"/>
            </a:endParaRPr>
          </a:p>
        </p:txBody>
      </p:sp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2143116"/>
            <a:ext cx="4857752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0"/>
            <a:ext cx="4714876" cy="447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   Джазовый оркестр</a:t>
            </a:r>
            <a:endParaRPr kumimoji="0" lang="ru-RU" sz="2400" b="1" i="0" u="none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3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Джазовый оркестр один из самых интересных и своеобразных явлений современной музыки. Возникший позже всех других оркестров, он стал воздействовать на другие формы музыки - камерную, симфоническую, музыку духовых оркестров. Джаз использует многие из инструментов симфонического оркестра, но имеет качество радикально его отличающее от всех других форм оркестровой музыки.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Описание: https://lh4.googleusercontent.com/-HZDTGXIMvt0/TXp_X-K-sqI/AAAAAAAAABg/l-D9Ow3ImdE/s640/Glenn%252520Miller%252520Orchestra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429000"/>
            <a:ext cx="521494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429720" cy="365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30" dirty="0" smtClean="0">
                <a:latin typeface="Arial" pitchFamily="34" charset="0"/>
              </a:rPr>
              <a:t>Главное качество, отличающее джаз от европейской музыки - это </a:t>
            </a:r>
            <a:r>
              <a:rPr lang="ru-RU" sz="1930" dirty="0" err="1" smtClean="0">
                <a:latin typeface="Arial" pitchFamily="34" charset="0"/>
              </a:rPr>
              <a:t>бо́льшая</a:t>
            </a:r>
            <a:r>
              <a:rPr lang="ru-RU" sz="1930" dirty="0" smtClean="0">
                <a:latin typeface="Arial" pitchFamily="34" charset="0"/>
              </a:rPr>
              <a:t> роль ритма (намного </a:t>
            </a:r>
            <a:r>
              <a:rPr lang="ru-RU" sz="1930" dirty="0" err="1" smtClean="0">
                <a:latin typeface="Arial" pitchFamily="34" charset="0"/>
              </a:rPr>
              <a:t>бо́льшая</a:t>
            </a:r>
            <a:r>
              <a:rPr lang="ru-RU" sz="1930" dirty="0" smtClean="0">
                <a:latin typeface="Arial" pitchFamily="34" charset="0"/>
              </a:rPr>
              <a:t>, чем в военном марше или вальсе). В связи с этим в </a:t>
            </a:r>
            <a:r>
              <a:rPr lang="ru-RU" sz="1930" dirty="0" err="1" smtClean="0">
                <a:latin typeface="Arial" pitchFamily="34" charset="0"/>
              </a:rPr>
              <a:t>либом</a:t>
            </a:r>
            <a:r>
              <a:rPr lang="ru-RU" sz="1930" dirty="0" smtClean="0">
                <a:latin typeface="Arial" pitchFamily="34" charset="0"/>
              </a:rPr>
              <a:t> джазовом оркестре есть особая группа инструментов - ритм-секция. Джазовый оркестр имеет ещё одну особенность - джазовая импровизация приводит к расплывчатости его состава. Однако есть несколько видов джазовых оркестров (примерно 7-8): камерное </a:t>
            </a:r>
            <a:r>
              <a:rPr lang="ru-RU" sz="1930" dirty="0" err="1" smtClean="0">
                <a:latin typeface="Arial" pitchFamily="34" charset="0"/>
              </a:rPr>
              <a:t>комбо</a:t>
            </a:r>
            <a:r>
              <a:rPr lang="ru-RU" sz="1930" dirty="0" smtClean="0">
                <a:latin typeface="Arial" pitchFamily="34" charset="0"/>
              </a:rPr>
              <a:t> (хотя это область ансамбля, но его необходимо указать, так как в нём суть действия </a:t>
            </a:r>
            <a:r>
              <a:rPr lang="ru-RU" sz="1930" dirty="0" err="1" smtClean="0">
                <a:latin typeface="Arial" pitchFamily="34" charset="0"/>
              </a:rPr>
              <a:t>ритм-секции</a:t>
            </a:r>
            <a:r>
              <a:rPr lang="ru-RU" sz="1930" dirty="0" smtClean="0">
                <a:latin typeface="Arial" pitchFamily="34" charset="0"/>
              </a:rPr>
              <a:t>), камерный ансамбль диксиленд, </a:t>
            </a:r>
            <a:r>
              <a:rPr lang="ru-RU" sz="1930" dirty="0" err="1" smtClean="0">
                <a:latin typeface="Arial" pitchFamily="34" charset="0"/>
              </a:rPr>
              <a:t>иалый</a:t>
            </a:r>
            <a:r>
              <a:rPr lang="ru-RU" sz="1930" dirty="0" smtClean="0">
                <a:latin typeface="Arial" pitchFamily="34" charset="0"/>
              </a:rPr>
              <a:t> джазовый оркестр - </a:t>
            </a:r>
            <a:r>
              <a:rPr lang="ru-RU" sz="1930" dirty="0" err="1" smtClean="0">
                <a:latin typeface="Arial" pitchFamily="34" charset="0"/>
              </a:rPr>
              <a:t>биг-бэнд</a:t>
            </a:r>
            <a:r>
              <a:rPr lang="ru-RU" sz="1930" dirty="0" smtClean="0">
                <a:latin typeface="Arial" pitchFamily="34" charset="0"/>
              </a:rPr>
              <a:t> малого состава, большой джазовый оркестр без струнных - </a:t>
            </a:r>
            <a:r>
              <a:rPr lang="ru-RU" sz="1930" dirty="0" err="1" smtClean="0">
                <a:latin typeface="Arial" pitchFamily="34" charset="0"/>
              </a:rPr>
              <a:t>биг-бэнд</a:t>
            </a:r>
            <a:r>
              <a:rPr lang="ru-RU" sz="1930" dirty="0" smtClean="0">
                <a:latin typeface="Arial" pitchFamily="34" charset="0"/>
              </a:rPr>
              <a:t>, большой джазовый оркестр со струнными (не симфонического типа) - расширенный </a:t>
            </a:r>
            <a:r>
              <a:rPr lang="ru-RU" sz="1930" dirty="0" err="1" smtClean="0">
                <a:latin typeface="Arial" pitchFamily="34" charset="0"/>
              </a:rPr>
              <a:t>биг-бэнд</a:t>
            </a:r>
            <a:r>
              <a:rPr lang="ru-RU" sz="1930" dirty="0" smtClean="0">
                <a:latin typeface="Arial" pitchFamily="34" charset="0"/>
              </a:rPr>
              <a:t>, </a:t>
            </a:r>
            <a:r>
              <a:rPr lang="ru-RU" sz="1930" dirty="0" err="1" smtClean="0">
                <a:latin typeface="Arial" pitchFamily="34" charset="0"/>
              </a:rPr>
              <a:t>симфоджазовый</a:t>
            </a:r>
            <a:r>
              <a:rPr lang="ru-RU" sz="1930" dirty="0" smtClean="0">
                <a:latin typeface="Arial" pitchFamily="34" charset="0"/>
              </a:rPr>
              <a:t> оркестр.</a:t>
            </a:r>
            <a:br>
              <a:rPr lang="ru-RU" sz="1930" dirty="0" smtClean="0">
                <a:latin typeface="Arial" pitchFamily="34" charset="0"/>
              </a:rPr>
            </a:br>
            <a:endParaRPr lang="ru-RU" sz="1930" dirty="0">
              <a:latin typeface="Arial" pitchFamily="34" charset="0"/>
            </a:endParaRPr>
          </a:p>
        </p:txBody>
      </p:sp>
      <p:pic>
        <p:nvPicPr>
          <p:cNvPr id="3" name="Рисунок 2" descr="STG609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01" y="3333562"/>
            <a:ext cx="3350029" cy="3310148"/>
          </a:xfrm>
          <a:prstGeom prst="rect">
            <a:avLst/>
          </a:prstGeom>
        </p:spPr>
      </p:pic>
      <p:pic>
        <p:nvPicPr>
          <p:cNvPr id="4" name="Рисунок 3" descr="Big-Band-Butman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3054641"/>
            <a:ext cx="4714908" cy="38033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930" dirty="0" smtClean="0">
                <a:latin typeface="Arial" pitchFamily="34" charset="0"/>
              </a:rPr>
              <a:t>В </a:t>
            </a:r>
            <a:r>
              <a:rPr lang="ru-RU" sz="1930" dirty="0" smtClean="0">
                <a:latin typeface="Arial" pitchFamily="34" charset="0"/>
              </a:rPr>
              <a:t>ритм-секцию всех видов джазового оркестра обычно входят ударные, струнные щипковые и клавишные инструменты. Это джазовая ударная установка (1 исполнитель), состоящая из нескольких тарелок ритма, нескольких акцентных тарелок, нескольких </a:t>
            </a:r>
            <a:r>
              <a:rPr lang="ru-RU" sz="1930" dirty="0" err="1" smtClean="0">
                <a:latin typeface="Arial" pitchFamily="34" charset="0"/>
              </a:rPr>
              <a:t>том-томов</a:t>
            </a:r>
            <a:r>
              <a:rPr lang="ru-RU" sz="1930" dirty="0" smtClean="0">
                <a:latin typeface="Arial" pitchFamily="34" charset="0"/>
              </a:rPr>
              <a:t> (либо китайских, либо африканских), педальных тарелок, малого барабана и особого вида большого барабана африканского происхождения - "эфиопской (кенийской) бочки" (ее звук намного мягче турецкого большого барабана). </a:t>
            </a:r>
            <a:endParaRPr lang="ru-RU" sz="1930" dirty="0">
              <a:latin typeface="Arial" pitchFamily="34" charset="0"/>
            </a:endParaRPr>
          </a:p>
        </p:txBody>
      </p:sp>
      <p:pic>
        <p:nvPicPr>
          <p:cNvPr id="3" name="Рисунок 2" descr="252c891a82bd80270320dc5810300f87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1086" y="1214422"/>
            <a:ext cx="4772914" cy="4559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0" y="0"/>
            <a:ext cx="9144000" cy="283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Военный оркестр</a:t>
            </a:r>
            <a:endParaRPr kumimoji="0" lang="ru-RU" sz="2400" b="1" i="0" u="none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3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Военный оркестр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— специальное штатное воинское подразделение, предназначенное для исполнения 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Calibri" pitchFamily="34" charset="0"/>
                <a:hlinkClick r:id="rId2" tooltip="Военная музыка"/>
              </a:rPr>
              <a:t>военной музыки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то есть музыкальных произведений при строевом обучении войск, во время отправления воинских ритуалов, торжественных церемоний, а также для концертной деятельности.</a:t>
            </a:r>
            <a:br>
              <a:rPr kumimoji="0" lang="ru-RU" sz="193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93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Существуют военные оркестры однородные, состоящие из медных и ударных инструментов, и смешанные, включающие также группу деревянных духовых инструментов. Руководство военным оркестром осуществляет военный дирижёр.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3" name="Рисунок 2" descr="Описание: https://lh5.googleusercontent.com/-rfvil02DL0A/TXqDNJcuwsI/AAAAAAAAABk/fQE_BAiMBdc/s640/Admiral-baza-01.jpg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2" y="2500306"/>
            <a:ext cx="6024562" cy="414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6572264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Западе устройство более или менее организованных военных оркестров относится к XVII стол. При Людовике XIV оркестр состоял из дудок, гобоев, фаготов, труб, литавр, барабанов. Все эти инструменты делились на три группы, редко соединявшиеся вместе: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дудки и барабаны,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трубы и литавры,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гобои и фаготы.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 XVIII веке вводится в военный оркестр кларнет, и военная музыка получает мелодическое значение. До начала XIX ст. военные оркестры как во Франции, так и в Германии заключали в себе, кроме вышеупомянутых инструментов, валторны, серпенты, тромбоны и турецкую музыку, то есть большой барабан, тарелки, треугольник. Изобретение </a:t>
            </a: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пистонов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(род вентиля, или так называемый стоячий вентиль, кнопка, приводящая в действие механизм, открывающий запасные трубки, или кроны, прикрепленные к духовому медному инструменту) для медных инструментов (1816) имело большое влияние на развитие военного оркестра: явились трубы, корнеты, 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бюгельгорны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офиклеиды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 пистонами, тубы, саксофоны. Следует упомянуть еще об оркестре, состоящем только из медных инструментов (фанфары). Таким оркестром пользуются в кавалерийских полках. Новая организация военных оркестров с Запада перешла и в Россию.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571744"/>
            <a:ext cx="8229600" cy="1399032"/>
          </a:xfrm>
        </p:spPr>
        <p:txBody>
          <a:bodyPr>
            <a:noAutofit/>
          </a:bodyPr>
          <a:lstStyle/>
          <a:p>
            <a:r>
              <a:rPr lang="ru-RU" sz="9600" b="1" dirty="0" smtClean="0"/>
              <a:t>Спасибо за внимание!</a:t>
            </a:r>
            <a:endParaRPr lang="ru-RU" sz="9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4357686" cy="215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1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61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Симфонический оркестр</a:t>
            </a:r>
            <a:endParaRPr kumimoji="0" lang="ru-RU" sz="2610" b="0" i="1" u="none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30" b="0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Симфоническим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называется оркестр, составленный из нескольких разнородных групп инструментов — семейства скрипок, духовых и ударных. Принцип такого объединения сложился в Европе в XVIII веке.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Описание: http://1.bp.blogspot.com/_RFIEUc_9Shg/TUQCZCxWmMI/AAAAAAAAABE/MGEjyNFWnzs/s640/orchestra2009_web%255B1%255D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0"/>
            <a:ext cx="4643438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2071678"/>
            <a:ext cx="4572000" cy="276537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Первоначально в симфонический оркестр входили группы смычковых инструментов, </a:t>
            </a:r>
            <a:r>
              <a:rPr lang="ru-RU" sz="1930" u="sng" dirty="0" smtClean="0">
                <a:solidFill>
                  <a:schemeClr val="bg1"/>
                </a:solidFill>
                <a:latin typeface="Arial" pitchFamily="34" charset="0"/>
                <a:hlinkClick r:id="rId4" tooltip="Деревянные духовые инструменты"/>
              </a:rPr>
              <a:t>деревянных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 и </a:t>
            </a:r>
            <a:r>
              <a:rPr lang="ru-RU" sz="1930" u="sng" dirty="0" smtClean="0">
                <a:solidFill>
                  <a:schemeClr val="bg1"/>
                </a:solidFill>
                <a:latin typeface="Arial" pitchFamily="34" charset="0"/>
                <a:hlinkClick r:id="rId5" tooltip="Медные духовые инструменты"/>
              </a:rPr>
              <a:t>медных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 духовых инструментов, к которым примыкали немногочисленные </a:t>
            </a:r>
            <a:r>
              <a:rPr lang="ru-RU" sz="1930" u="sng" dirty="0" smtClean="0">
                <a:solidFill>
                  <a:schemeClr val="bg1"/>
                </a:solidFill>
                <a:latin typeface="Arial" pitchFamily="34" charset="0"/>
                <a:hlinkClick r:id="rId6" tooltip="Ударные музыкальные инструменты"/>
              </a:rPr>
              <a:t>Ударные музыкальные инструменты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. Впоследствии состав каждой из этих 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      групп 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расширялся и 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разнообразился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.</a:t>
            </a: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714884"/>
            <a:ext cx="4572000" cy="157735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В 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настоящее время среди ряда разновидностей симфонических оркестров принято 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различать </a:t>
            </a:r>
            <a:r>
              <a:rPr lang="ru-RU" sz="1930" i="1" dirty="0" smtClean="0">
                <a:solidFill>
                  <a:schemeClr val="bg1"/>
                </a:solidFill>
                <a:latin typeface="Arial" pitchFamily="34" charset="0"/>
              </a:rPr>
              <a:t>малый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 и </a:t>
            </a:r>
            <a:r>
              <a:rPr lang="ru-RU" sz="1930" i="1" dirty="0" smtClean="0">
                <a:solidFill>
                  <a:schemeClr val="bg1"/>
                </a:solidFill>
                <a:latin typeface="Arial" pitchFamily="34" charset="0"/>
              </a:rPr>
              <a:t>большой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 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симфонический оркестр.</a:t>
            </a:r>
            <a:endParaRPr lang="ru-RU" sz="1930" dirty="0">
              <a:solidFill>
                <a:schemeClr val="bg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0430" y="0"/>
            <a:ext cx="5643570" cy="389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 </a:t>
            </a:r>
            <a:endParaRPr lang="ru-RU" sz="1930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5" name="Рисунок 4" descr="orc_1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7887" y="0"/>
            <a:ext cx="4586113" cy="371475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4572000" cy="36563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 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Малый 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симфонический оркестр - это оркестр преимущественно классического состава (играющий музыку конца 18 - начала XIX века, или современные стилизации). В его составе 2 </a:t>
            </a:r>
            <a:r>
              <a:rPr lang="ru-RU" sz="1930" u="sng" dirty="0" smtClean="0">
                <a:solidFill>
                  <a:schemeClr val="bg1"/>
                </a:solidFill>
                <a:latin typeface="Arial" pitchFamily="34" charset="0"/>
                <a:hlinkClick r:id="rId3"/>
              </a:rPr>
              <a:t>флейты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 (редко малая флейта), 2</a:t>
            </a:r>
            <a:r>
              <a:rPr lang="ru-RU" sz="1930" u="sng" dirty="0" smtClean="0">
                <a:solidFill>
                  <a:schemeClr val="bg1"/>
                </a:solidFill>
                <a:latin typeface="Arial" pitchFamily="34" charset="0"/>
                <a:hlinkClick r:id="rId4"/>
              </a:rPr>
              <a:t>гобоя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, 2 </a:t>
            </a:r>
            <a:r>
              <a:rPr lang="ru-RU" sz="1930" u="sng" dirty="0" smtClean="0">
                <a:solidFill>
                  <a:schemeClr val="bg1"/>
                </a:solidFill>
                <a:latin typeface="Arial" pitchFamily="34" charset="0"/>
                <a:hlinkClick r:id="rId5"/>
              </a:rPr>
              <a:t>кларнета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, 2 </a:t>
            </a:r>
            <a:r>
              <a:rPr lang="ru-RU" sz="1930" u="sng" dirty="0" smtClean="0">
                <a:solidFill>
                  <a:schemeClr val="bg1"/>
                </a:solidFill>
                <a:latin typeface="Arial" pitchFamily="34" charset="0"/>
                <a:hlinkClick r:id="rId6"/>
              </a:rPr>
              <a:t>фагота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, 2 (редко 4) </a:t>
            </a:r>
            <a:r>
              <a:rPr lang="ru-RU" sz="1930" u="sng" dirty="0" smtClean="0">
                <a:solidFill>
                  <a:schemeClr val="bg1"/>
                </a:solidFill>
                <a:latin typeface="Arial" pitchFamily="34" charset="0"/>
                <a:hlinkClick r:id="rId7"/>
              </a:rPr>
              <a:t>валторны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, иногда 2 </a:t>
            </a:r>
            <a:r>
              <a:rPr lang="ru-RU" sz="1930" u="sng" dirty="0" smtClean="0">
                <a:solidFill>
                  <a:schemeClr val="bg1"/>
                </a:solidFill>
                <a:latin typeface="Arial" pitchFamily="34" charset="0"/>
                <a:hlinkClick r:id="rId8"/>
              </a:rPr>
              <a:t>трубы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 </a:t>
            </a:r>
            <a:r>
              <a:rPr lang="ru-RU" sz="1930" dirty="0" err="1" smtClean="0">
                <a:solidFill>
                  <a:schemeClr val="bg1"/>
                </a:solidFill>
                <a:latin typeface="Arial" pitchFamily="34" charset="0"/>
              </a:rPr>
              <a:t>и</a:t>
            </a:r>
            <a:r>
              <a:rPr lang="ru-RU" sz="1930" u="sng" dirty="0" err="1" smtClean="0">
                <a:solidFill>
                  <a:schemeClr val="bg1"/>
                </a:solidFill>
                <a:latin typeface="Arial" pitchFamily="34" charset="0"/>
                <a:hlinkClick r:id="rId9"/>
              </a:rPr>
              <a:t>литавры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, струнная группа не более 20 инструментов (5 первых и 4 вторых </a:t>
            </a:r>
            <a:r>
              <a:rPr lang="ru-RU" sz="1930" u="sng" dirty="0" smtClean="0">
                <a:solidFill>
                  <a:schemeClr val="bg1"/>
                </a:solidFill>
                <a:latin typeface="Arial" pitchFamily="34" charset="0"/>
                <a:hlinkClick r:id="rId10"/>
              </a:rPr>
              <a:t>скрипок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, 4 </a:t>
            </a:r>
            <a:r>
              <a:rPr lang="ru-RU" sz="1930" u="sng" dirty="0" smtClean="0">
                <a:solidFill>
                  <a:schemeClr val="bg1"/>
                </a:solidFill>
                <a:latin typeface="Arial" pitchFamily="34" charset="0"/>
                <a:hlinkClick r:id="rId11"/>
              </a:rPr>
              <a:t>альта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, 3 </a:t>
            </a:r>
            <a:r>
              <a:rPr lang="ru-RU" sz="1930" u="sng" dirty="0" smtClean="0">
                <a:solidFill>
                  <a:schemeClr val="bg1"/>
                </a:solidFill>
                <a:latin typeface="Arial" pitchFamily="34" charset="0"/>
                <a:hlinkClick r:id="rId12"/>
              </a:rPr>
              <a:t>виолончели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, 2 </a:t>
            </a:r>
            <a:r>
              <a:rPr lang="ru-RU" sz="1930" u="sng" dirty="0" smtClean="0">
                <a:solidFill>
                  <a:schemeClr val="bg1"/>
                </a:solidFill>
                <a:latin typeface="Arial" pitchFamily="34" charset="0"/>
                <a:hlinkClick r:id="rId13"/>
              </a:rPr>
              <a:t>контрабаса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). </a:t>
            </a:r>
            <a:endParaRPr lang="ru-RU" sz="1930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8" name="Рисунок 7" descr="orc_3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3571874"/>
            <a:ext cx="4929190" cy="32861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s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1934" y="714356"/>
            <a:ext cx="4848225" cy="3733800"/>
          </a:xfrm>
          <a:prstGeom prst="rect">
            <a:avLst/>
          </a:prstGeom>
        </p:spPr>
      </p:pic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0" y="0"/>
            <a:ext cx="4143372" cy="6032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Большой симфонический оркестр включает в медную группу </a:t>
            </a:r>
            <a:r>
              <a:rPr kumimoji="0" lang="ru-RU" sz="193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обязательные</a:t>
            </a:r>
            <a:r>
              <a:rPr kumimoji="0" lang="ru-RU" sz="1930" b="0" i="0" u="sng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  <a:hlinkClick r:id="rId3"/>
              </a:rPr>
              <a:t>тромбоны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и может иметь любой состав. Часто деревянные инструменты (флейты, гобои, кларнеты и фаготы) доходят до 5 инструментов каждого семейства (кларнетов иногда и больше) и включают разновидности (малая и альтовая флейты, амур-гобой и английский гобой, малый, альтовый и басовый кларнеты, контрафагот). Медная группа может включать до 8 валторн (в т.ч. и особые тубы Вагнера), 5 труб (включая малую, альтовую, басовую), 3-5 тромбонов (теноровых и </a:t>
            </a:r>
            <a:r>
              <a:rPr kumimoji="0" lang="ru-RU" sz="193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тенорбасовых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sz="193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930" b="0" i="0" u="sng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  <a:hlinkClick r:id="rId4"/>
              </a:rPr>
              <a:t>тубу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93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писание: http://4.bp.blogspot.com/_RFIEUc_9Shg/TUw6PzzKjJI/AAAAAAAAABM/F5WR5o5w34w/s640/dushovoy%255B1%255D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57166"/>
            <a:ext cx="5357818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0"/>
            <a:ext cx="3929058" cy="63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8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Духовой оркестр</a:t>
            </a:r>
            <a:endParaRPr kumimoji="0" lang="ru-RU" sz="2380" b="1" i="0" u="none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Духовым оркестром называют оркестр, состоящий исключительно из 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  <a:hlinkClick r:id="rId4" tooltip="Духовые музыкальные инструменты"/>
              </a:rPr>
              <a:t>духовых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и ударных инструментов. Основу духового оркестра составляют 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  <a:hlinkClick r:id="rId5" tooltip="Медные духовые инструменты"/>
              </a:rPr>
              <a:t>Медные духовые инструменты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ведущую роль в духовом оркестре среди медных духовых инструментов имеют </a:t>
            </a:r>
            <a:r>
              <a:rPr kumimoji="0" lang="ru-RU" sz="193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широкомензурные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медные духовые инструменты </a:t>
            </a:r>
            <a:r>
              <a:rPr kumimoji="0" lang="ru-RU" sz="193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группы</a:t>
            </a:r>
            <a:r>
              <a:rPr kumimoji="0" lang="ru-RU" sz="1930" b="0" i="0" u="none" strike="noStrike" cap="none" normalizeH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  <a:hlinkClick r:id="rId6"/>
              </a:rPr>
              <a:t>флюгельгорнов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— </a:t>
            </a:r>
            <a:r>
              <a:rPr kumimoji="0" lang="ru-RU" sz="193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сопрано-флюгельгорны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 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  <a:hlinkClick r:id="rId7"/>
              </a:rPr>
              <a:t>корнеты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 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  <a:hlinkClick r:id="rId8"/>
              </a:rPr>
              <a:t>альтгорны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93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теноргорны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 </a:t>
            </a:r>
            <a:r>
              <a:rPr kumimoji="0" lang="ru-RU" sz="1930" b="0" i="0" u="none" strike="noStrike" cap="none" normalizeH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  <a:hlinkClick r:id="rId9"/>
              </a:rPr>
              <a:t>баритон-эуфониумы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басовая и контрабасовая тубы, (в симфоническом оркестре используется только одна контрабасовая туба). </a:t>
            </a:r>
            <a:endParaRPr kumimoji="0" lang="ru-RU" sz="193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4286248" cy="6329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На их основу накладываются партии </a:t>
            </a:r>
            <a:r>
              <a:rPr lang="ru-RU" sz="1930" dirty="0" err="1" smtClean="0">
                <a:solidFill>
                  <a:schemeClr val="bg1"/>
                </a:solidFill>
                <a:latin typeface="Arial" pitchFamily="34" charset="0"/>
              </a:rPr>
              <a:t>узкомензурных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 медных духовых инструментов трубы, 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валторны,</a:t>
            </a:r>
          </a:p>
          <a:p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тромбоны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. Также в духовых оркестрах используются </a:t>
            </a:r>
            <a:r>
              <a:rPr lang="ru-RU" sz="1930" u="sng" dirty="0" smtClean="0">
                <a:solidFill>
                  <a:schemeClr val="bg1"/>
                </a:solidFill>
                <a:latin typeface="Arial" pitchFamily="34" charset="0"/>
                <a:hlinkClick r:id="rId2" tooltip="Деревянные духовые инструменты"/>
              </a:rPr>
              <a:t>деревянные духовые инструменты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: флейты, кларнеты, саксофоны, в больших составах — гобои и фаготы. В больших духовых оркестрах деревянные инструменты многократно удваиваются (наподобие струнных в симфоническом оркестре), используются разновидности (особенно малые флейты и кларнеты, английский гобой, альт и бас-кларнет, иногда контрабас-кларнет и контрафагот, довольно редко используются альтовая флейта и </a:t>
            </a:r>
            <a:r>
              <a:rPr lang="ru-RU" sz="1930" dirty="0" err="1" smtClean="0">
                <a:solidFill>
                  <a:schemeClr val="bg1"/>
                </a:solidFill>
                <a:latin typeface="Arial" pitchFamily="34" charset="0"/>
              </a:rPr>
              <a:t>амургобой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).</a:t>
            </a:r>
            <a:endParaRPr lang="ru-RU" sz="1930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3" name="Рисунок 2" descr="images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0"/>
            <a:ext cx="4786314" cy="3121529"/>
          </a:xfrm>
          <a:prstGeom prst="rect">
            <a:avLst/>
          </a:prstGeom>
        </p:spPr>
      </p:pic>
      <p:pic>
        <p:nvPicPr>
          <p:cNvPr id="4" name="Рисунок 3" descr="Оркестр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3206157"/>
            <a:ext cx="4429124" cy="33661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286248" cy="662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Деревянная группа делится на две подгруппы, подобные двум подгруппам медных духовых: </a:t>
            </a:r>
            <a:r>
              <a:rPr lang="ru-RU" sz="1930" dirty="0" err="1" smtClean="0">
                <a:solidFill>
                  <a:schemeClr val="bg1"/>
                </a:solidFill>
                <a:latin typeface="Arial" pitchFamily="34" charset="0"/>
              </a:rPr>
              <a:t>кларнетно-саксофоновую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 (яркие по звуку </a:t>
            </a:r>
            <a:r>
              <a:rPr lang="ru-RU" sz="1930" dirty="0" err="1" smtClean="0">
                <a:solidFill>
                  <a:schemeClr val="bg1"/>
                </a:solidFill>
                <a:latin typeface="Arial" pitchFamily="34" charset="0"/>
              </a:rPr>
              <a:t>одноязычковые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 инструменты - их немного больше по количеству) и группу флейт, гобоев и фаготов (более слабых по звуку, чем кларнеты, </a:t>
            </a:r>
            <a:r>
              <a:rPr lang="ru-RU" sz="1930" dirty="0" err="1" smtClean="0">
                <a:solidFill>
                  <a:schemeClr val="bg1"/>
                </a:solidFill>
                <a:latin typeface="Arial" pitchFamily="34" charset="0"/>
              </a:rPr>
              <a:t>двухъязычковые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 и свистковые инструменты). Группа валторн, труб и тромбонов часто делится на </a:t>
            </a:r>
            <a:r>
              <a:rPr lang="ru-RU" sz="1930" u="sng" dirty="0" smtClean="0">
                <a:solidFill>
                  <a:schemeClr val="bg1"/>
                </a:solidFill>
                <a:latin typeface="Arial" pitchFamily="34" charset="0"/>
                <a:hlinkClick r:id="rId2"/>
              </a:rPr>
              <a:t>ансамбли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, используются видовые трубы (малая, редко альтовая и басовая) и тромбоны (бас). В таких оркестрах имеется большая группа ударных, основу которых составляют все те же литавры и "янычарская группа" малый, цилиндрический и большой барабаны, тарелки, треугольник, а также </a:t>
            </a:r>
            <a:r>
              <a:rPr lang="ru-RU" sz="1930" u="sng" dirty="0" err="1" smtClean="0">
                <a:solidFill>
                  <a:schemeClr val="bg1"/>
                </a:solidFill>
                <a:latin typeface="Arial" pitchFamily="34" charset="0"/>
                <a:hlinkClick r:id="rId3"/>
              </a:rPr>
              <a:t>бубен</a:t>
            </a:r>
            <a:r>
              <a:rPr lang="ru-RU" sz="1930" dirty="0" err="1" smtClean="0">
                <a:solidFill>
                  <a:schemeClr val="bg1"/>
                </a:solidFill>
                <a:latin typeface="Arial" pitchFamily="34" charset="0"/>
              </a:rPr>
              <a:t>,</a:t>
            </a:r>
            <a:r>
              <a:rPr lang="ru-RU" sz="1930" u="sng" dirty="0" err="1" smtClean="0">
                <a:solidFill>
                  <a:schemeClr val="bg1"/>
                </a:solidFill>
                <a:latin typeface="Arial" pitchFamily="34" charset="0"/>
                <a:hlinkClick r:id="rId4"/>
              </a:rPr>
              <a:t>кастаньеты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 и </a:t>
            </a:r>
            <a:r>
              <a:rPr lang="ru-RU" sz="1930" u="sng" dirty="0" smtClean="0">
                <a:solidFill>
                  <a:schemeClr val="bg1"/>
                </a:solidFill>
                <a:latin typeface="Arial" pitchFamily="34" charset="0"/>
                <a:hlinkClick r:id="rId5"/>
              </a:rPr>
              <a:t>там-там</a:t>
            </a:r>
            <a:r>
              <a:rPr lang="ru-RU" sz="1930" dirty="0" smtClean="0">
                <a:solidFill>
                  <a:schemeClr val="bg1"/>
                </a:solidFill>
                <a:latin typeface="Arial" pitchFamily="34" charset="0"/>
              </a:rPr>
              <a:t>. </a:t>
            </a:r>
            <a:endParaRPr lang="ru-RU" sz="1930" dirty="0">
              <a:solidFill>
                <a:schemeClr val="bg1"/>
              </a:solidFill>
              <a:latin typeface="Arial" pitchFamily="34" charset="0"/>
            </a:endParaRPr>
          </a:p>
        </p:txBody>
      </p:sp>
      <p:pic>
        <p:nvPicPr>
          <p:cNvPr id="4" name="Рисунок 3" descr="images (2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6249" y="0"/>
            <a:ext cx="4857752" cy="385762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0"/>
            <a:ext cx="9144000" cy="2243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                                   Струнный оркестр</a:t>
            </a:r>
            <a:endParaRPr kumimoji="0" lang="ru-RU" sz="2400" b="1" i="0" u="none" strike="noStrike" cap="none" normalizeH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Струнный оркестр по сути представляет собой группу смычковых струнных инструментов оркестра симфонического. В струнный оркестр входят две группы скрипок (</a:t>
            </a:r>
            <a:r>
              <a:rPr kumimoji="0" lang="ru-RU" sz="1930" b="0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первые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 скрипки и </a:t>
            </a:r>
            <a:r>
              <a:rPr kumimoji="0" lang="ru-RU" sz="1930" b="0" i="1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вторые</a:t>
            </a:r>
            <a:r>
              <a:rPr kumimoji="0" lang="ru-RU" sz="193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скрипки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), а также альты, виолончели и контрабасы. Такой тип оркестра известен с XVI—XVII века.</a:t>
            </a:r>
            <a:endParaRPr kumimoji="0" lang="ru-RU" sz="193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93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Описание: http://3.bp.blogspot.com/-jgVjqCI5vao/TV6ejfH8pCI/AAAAAAAAABU/oeG6F_JzOgU/s640/st_martin_lg%255B1%255D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928802"/>
            <a:ext cx="678661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0" y="0"/>
            <a:ext cx="4429124" cy="7072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различных странах получили распространение оркестры, составленные из народных инструментов, исполняющие как переложения произведений, написанных для других составов, так и оригинальные сочинения. В качестве примера можно </a:t>
            </a:r>
            <a:r>
              <a:rPr kumimoji="0" lang="ru-RU" sz="193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назвать</a:t>
            </a:r>
            <a:r>
              <a:rPr kumimoji="0" lang="ru-RU" sz="1930" b="0" i="0" u="none" strike="noStrike" cap="none" normalizeH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  <a:hlinkClick r:id="rId2" tooltip="Оркестр русских народных инструментов"/>
              </a:rPr>
              <a:t>оркестр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  <a:hlinkClick r:id="rId2" tooltip="Оркестр русских народных инструментов"/>
              </a:rPr>
              <a:t> русских народных инструментов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включающий в свой состав инструменты семейства 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  <a:hlinkClick r:id="rId3" tooltip="Домра"/>
              </a:rPr>
              <a:t>домр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и 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  <a:hlinkClick r:id="rId4" tooltip="Балалайка"/>
              </a:rPr>
              <a:t>балалаек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а также </a:t>
            </a:r>
            <a:r>
              <a:rPr kumimoji="0" lang="ru-RU" sz="1930" b="0" i="0" u="none" strike="noStrike" cap="none" normalizeH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5" tooltip="Гусли"/>
              </a:rPr>
              <a:t>гусли</a:t>
            </a:r>
            <a:r>
              <a:rPr kumimoji="0" lang="ru-RU" sz="193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kumimoji="0" lang="ru-RU" sz="1930" b="0" i="0" u="none" strike="noStrike" cap="none" normalizeH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  <a:hlinkClick r:id="rId6" tooltip="Баян"/>
              </a:rPr>
              <a:t>баяны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 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  <a:hlinkClick r:id="rId7" tooltip="Жалейка"/>
              </a:rPr>
              <a:t>жалейки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и другие инструменты. Идея создать такой оркестр была предложена в конце XIX века балалаечником </a:t>
            </a:r>
            <a:r>
              <a:rPr kumimoji="0" lang="ru-RU" sz="1930" b="0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Calibri" pitchFamily="34" charset="0"/>
                <a:hlinkClick r:id="rId8" tooltip="Андреев, Василий Васильевич"/>
              </a:rPr>
              <a:t>Василием Андреевым</a:t>
            </a:r>
            <a: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В ряде случаев в такой оркестр дополнительно вводят инструменты, фактически не относящиеся к народным: флейты, гобои, различные ударные.</a:t>
            </a:r>
            <a:br>
              <a:rPr kumimoji="0" lang="ru-RU" sz="193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vyatka_chamber_orchestra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29123" y="0"/>
            <a:ext cx="4714877" cy="3143251"/>
          </a:xfrm>
          <a:prstGeom prst="rect">
            <a:avLst/>
          </a:prstGeom>
        </p:spPr>
      </p:pic>
      <p:pic>
        <p:nvPicPr>
          <p:cNvPr id="5" name="Рисунок 4" descr="hqdefault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72000" y="3143248"/>
            <a:ext cx="4572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216</TotalTime>
  <Words>520</Words>
  <PresentationFormat>Экран (4:3)</PresentationFormat>
  <Paragraphs>35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Яркая</vt:lpstr>
      <vt:lpstr>Разновидности оркесторов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Разновидности оркесторов</dc:title>
  <dc:creator>Ника</dc:creator>
  <cp:lastModifiedBy>Ника</cp:lastModifiedBy>
  <cp:revision>24</cp:revision>
  <dcterms:created xsi:type="dcterms:W3CDTF">2012-04-20T11:05:44Z</dcterms:created>
  <dcterms:modified xsi:type="dcterms:W3CDTF">2012-04-20T15:00:37Z</dcterms:modified>
</cp:coreProperties>
</file>