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8" r:id="rId3"/>
    <p:sldId id="262" r:id="rId4"/>
    <p:sldId id="264" r:id="rId5"/>
    <p:sldId id="261" r:id="rId6"/>
    <p:sldId id="267" r:id="rId7"/>
    <p:sldId id="268" r:id="rId8"/>
    <p:sldId id="265" r:id="rId9"/>
    <p:sldId id="266" r:id="rId10"/>
    <p:sldId id="269" r:id="rId11"/>
    <p:sldId id="270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4612" autoAdjust="0"/>
  </p:normalViewPr>
  <p:slideViewPr>
    <p:cSldViewPr>
      <p:cViewPr varScale="1">
        <p:scale>
          <a:sx n="79" d="100"/>
          <a:sy n="79" d="100"/>
        </p:scale>
        <p:origin x="-81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alpha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0/03/Adelie_Penguin.jpg" TargetMode="External"/><Relationship Id="rId13" Type="http://schemas.openxmlformats.org/officeDocument/2006/relationships/hyperlink" Target="http://upload.wikimedia.org/wikipedia/commons/6/61/Oceanites_oceanicusPCCA20070623-3634B.jpg" TargetMode="External"/><Relationship Id="rId18" Type="http://schemas.openxmlformats.org/officeDocument/2006/relationships/hyperlink" Target="http://www.pro-kitov.info/images2/siniy-kit-4.jpg" TargetMode="External"/><Relationship Id="rId3" Type="http://schemas.openxmlformats.org/officeDocument/2006/relationships/hyperlink" Target="http://upload.wikimedia.org/wikipedia/commons/b/bc/Lisaj-sa-Stare-planine4.jpg" TargetMode="External"/><Relationship Id="rId7" Type="http://schemas.openxmlformats.org/officeDocument/2006/relationships/hyperlink" Target="http://upload.wikimedia.org/wikipedia/commons/2/28/Kaiserpinguine_mit_Jungen.jpg" TargetMode="External"/><Relationship Id="rId12" Type="http://schemas.openxmlformats.org/officeDocument/2006/relationships/hyperlink" Target="http://upload.wikimedia.org/wikipedia/commons/c/c6/Sterna_paradisaea-Norderoog.jpg" TargetMode="External"/><Relationship Id="rId17" Type="http://schemas.openxmlformats.org/officeDocument/2006/relationships/hyperlink" Target="http://www.pro-kitov.info/images2/kosatka-orca-5.jpg" TargetMode="External"/><Relationship Id="rId2" Type="http://schemas.openxmlformats.org/officeDocument/2006/relationships/hyperlink" Target="http://upload.wikimedia.org/wikipedia/commons/0/08/Moss_snow.jpg" TargetMode="External"/><Relationship Id="rId16" Type="http://schemas.openxmlformats.org/officeDocument/2006/relationships/hyperlink" Target="http://upload.wikimedia.org/wikipedia/commons/c/ca/Hydrurga_leptonyx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8/8d/Emperor_penguin.jpg" TargetMode="External"/><Relationship Id="rId11" Type="http://schemas.openxmlformats.org/officeDocument/2006/relationships/hyperlink" Target="http://upload.wikimedia.org/wikipedia/commons/b/bf/Arcticskua.jpg" TargetMode="External"/><Relationship Id="rId5" Type="http://schemas.openxmlformats.org/officeDocument/2006/relationships/hyperlink" Target="http://upload.wikimedia.org/wikipedia/ru/5/53/Cetraria_centrifuga.JPG" TargetMode="External"/><Relationship Id="rId15" Type="http://schemas.openxmlformats.org/officeDocument/2006/relationships/hyperlink" Target="http://upload.wikimedia.org/wikipedia/commons/e/e2/Krabbenfresser.jpg" TargetMode="External"/><Relationship Id="rId10" Type="http://schemas.openxmlformats.org/officeDocument/2006/relationships/hyperlink" Target="http://upload.wikimedia.org/wikipedia/commons/d/d1/P&#233;trel_des_neiges_-_Snow_Petrel.jpg" TargetMode="External"/><Relationship Id="rId19" Type="http://schemas.openxmlformats.org/officeDocument/2006/relationships/hyperlink" Target="http://www.cetacea.ru/galery/Sperm10.jpg" TargetMode="External"/><Relationship Id="rId4" Type="http://schemas.openxmlformats.org/officeDocument/2006/relationships/hyperlink" Target="http://upload.wikimedia.org/wikipedia/commons/3/38/Diploschistes_scruposu3.jpg" TargetMode="External"/><Relationship Id="rId9" Type="http://schemas.openxmlformats.org/officeDocument/2006/relationships/hyperlink" Target="http://upload.wikimedia.org/wikipedia/commons/a/ab/Giant_petrel_with_chicks.jpg" TargetMode="External"/><Relationship Id="rId14" Type="http://schemas.openxmlformats.org/officeDocument/2006/relationships/hyperlink" Target="http://live.1001chudo.ru/antarctica_2875_gallery.html?show=704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714348" y="714356"/>
            <a:ext cx="7572375" cy="2928958"/>
          </a:xfrm>
          <a:solidFill>
            <a:schemeClr val="bg1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857232"/>
            <a:ext cx="719014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Растительный и животный мир Антарктиды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4071942"/>
            <a:ext cx="36787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 география, 8 класс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4929198"/>
            <a:ext cx="8429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j-lt"/>
              </a:rPr>
              <a:t>Шмидт Елена Петровна, учитель географии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+mj-lt"/>
              </a:rPr>
              <a:t>КОУ «Полтавская  специальная (коррекционная)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+mj-lt"/>
              </a:rPr>
              <a:t> общеобразовательная школа-интернат  </a:t>
            </a:r>
            <a:r>
              <a:rPr lang="en-US" b="1" dirty="0" smtClean="0">
                <a:solidFill>
                  <a:schemeClr val="bg1"/>
                </a:solidFill>
                <a:latin typeface="+mj-lt"/>
              </a:rPr>
              <a:t>VIII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вида»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AppData\Local\Microsoft\Windows\Temporary Internet Files\Content.Word\Phoque_de_Weddell_-_Weddell_Sea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4929222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928926" y="214290"/>
            <a:ext cx="35475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Морской леопард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3504" y="1071546"/>
            <a:ext cx="33575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+mj-lt"/>
              </a:rPr>
              <a:t>Морской леопард  -пятнистый тюлень -хищник, который охотится за рыбами, морскими птицами и небольшими пингвинами. Самец достигает длины около 3 м, самки несколько крупнее с длиной до 4 м. Вес самцов составляет около 270 кг, а у самок он достигает 400 кг. Окраска в верхней части тела тёмно-серая, а внизу серебристо-белая.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+mj-lt"/>
              </a:rPr>
              <a:t>На голове и по бокам виднеются серые пятна.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Documents\siniy-kit-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39290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Users\admin\Documents\Sperm10.jpg"/>
          <p:cNvPicPr/>
          <p:nvPr/>
        </p:nvPicPr>
        <p:blipFill>
          <a:blip r:embed="rId3"/>
          <a:srcRect b="9720"/>
          <a:stretch>
            <a:fillRect/>
          </a:stretch>
        </p:blipFill>
        <p:spPr bwMode="auto">
          <a:xfrm>
            <a:off x="357158" y="3571876"/>
            <a:ext cx="550072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admin\Documents\kosatka-orca-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42852"/>
            <a:ext cx="39290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14348" y="428604"/>
            <a:ext cx="1354858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Синий кит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072330" y="428604"/>
            <a:ext cx="1073564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Касатка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786190"/>
            <a:ext cx="1169359" cy="369332"/>
          </a:xfrm>
          <a:prstGeom prst="rect">
            <a:avLst/>
          </a:prstGeom>
          <a:solidFill>
            <a:schemeClr val="bg2"/>
          </a:solidFill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Кашалот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6072198" y="3643314"/>
            <a:ext cx="2571768" cy="2786082"/>
            <a:chOff x="6072198" y="3643314"/>
            <a:chExt cx="2571768" cy="2786082"/>
          </a:xfrm>
        </p:grpSpPr>
        <p:pic>
          <p:nvPicPr>
            <p:cNvPr id="8" name="Рисунок 7" descr="C:\Users\admin\AppData\Local\Microsoft\Windows\Temporary Internet Files\Content.Word\Diaptomus_GLERL_1.jpg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072198" y="3643314"/>
              <a:ext cx="2571768" cy="235745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Прямоугольник 8"/>
            <p:cNvSpPr/>
            <p:nvPr/>
          </p:nvSpPr>
          <p:spPr>
            <a:xfrm>
              <a:off x="6215074" y="5929330"/>
              <a:ext cx="2286016" cy="500066"/>
            </a:xfrm>
            <a:prstGeom prst="rect">
              <a:avLst/>
            </a:prstGeom>
            <a:gradFill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Криль</a:t>
              </a:r>
              <a:endParaRPr lang="ru-RU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785794"/>
            <a:ext cx="84296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Мхи  </a:t>
            </a:r>
            <a:r>
              <a:rPr lang="ru-RU" sz="1400" dirty="0" smtClean="0">
                <a:solidFill>
                  <a:schemeClr val="bg1"/>
                </a:solidFill>
                <a:hlinkClick r:id="rId2"/>
              </a:rPr>
              <a:t>http://upload.wikimedia.org/wikipedia/commons/0/08/Moss_snow.jpg</a:t>
            </a:r>
            <a:endParaRPr lang="ru-RU" sz="1400" dirty="0" smtClean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Лишайники </a:t>
            </a:r>
            <a:r>
              <a:rPr lang="ru-RU" sz="1400" u="sng" dirty="0" smtClean="0">
                <a:solidFill>
                  <a:schemeClr val="bg1"/>
                </a:solidFill>
                <a:hlinkClick r:id="rId3"/>
              </a:rPr>
              <a:t>http://upload.wikimedia.org/wikipedia/commons/b/bc/Lisaj-sa-Stare-planine4.jpg</a:t>
            </a:r>
            <a:endParaRPr lang="ru-RU" sz="1400" dirty="0" smtClean="0">
              <a:solidFill>
                <a:schemeClr val="bg1"/>
              </a:solidFill>
            </a:endParaRPr>
          </a:p>
          <a:p>
            <a:r>
              <a:rPr lang="ru-RU" sz="1400" u="sng" dirty="0" smtClean="0">
                <a:solidFill>
                  <a:schemeClr val="bg1"/>
                </a:solidFill>
                <a:hlinkClick r:id="rId4"/>
              </a:rPr>
              <a:t>http://upload.wikimedia.org/wikipedia/commons/3/38/Diploschistes_scruposu3.jpg</a:t>
            </a:r>
            <a:endParaRPr lang="ru-RU" sz="1400" dirty="0" smtClean="0">
              <a:solidFill>
                <a:schemeClr val="bg1"/>
              </a:solidFill>
            </a:endParaRPr>
          </a:p>
          <a:p>
            <a:r>
              <a:rPr lang="ru-RU" sz="1400" u="sng" dirty="0" smtClean="0">
                <a:solidFill>
                  <a:schemeClr val="bg1"/>
                </a:solidFill>
                <a:hlinkClick r:id="rId5"/>
              </a:rPr>
              <a:t>http://upload.wikimedia.org/wikipedia/ru/5/53/Cetraria_centrifuga.JPG</a:t>
            </a:r>
            <a:endParaRPr lang="ru-RU" sz="1400" dirty="0" smtClean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Императорский пингвин  </a:t>
            </a:r>
            <a:r>
              <a:rPr lang="ru-RU" sz="1400" u="sng" dirty="0" smtClean="0">
                <a:solidFill>
                  <a:schemeClr val="bg1"/>
                </a:solidFill>
                <a:hlinkClick r:id="rId6"/>
              </a:rPr>
              <a:t>http://upload.wikimedia.org/wikipedia/commons/8/8d/Emperor_penguin.jpg</a:t>
            </a:r>
            <a:endParaRPr lang="ru-RU" sz="1400" u="sng" dirty="0" smtClean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Колония императорских  пингвинов вместе с детьми  </a:t>
            </a:r>
            <a:r>
              <a:rPr lang="ru-RU" sz="1400" u="sng" dirty="0" smtClean="0">
                <a:solidFill>
                  <a:schemeClr val="bg1"/>
                </a:solidFill>
                <a:hlinkClick r:id="rId7"/>
              </a:rPr>
              <a:t>http://upload.wikimedia.org/wikipedia/commons/2/28/Kaiserpinguine_mit_Jungen.jpg</a:t>
            </a:r>
            <a:endParaRPr lang="ru-RU" sz="1400" u="sng" dirty="0" smtClean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Пингвин Адели </a:t>
            </a:r>
            <a:r>
              <a:rPr lang="ru-RU" sz="1400" u="sng" dirty="0" smtClean="0">
                <a:solidFill>
                  <a:schemeClr val="bg1"/>
                </a:solidFill>
                <a:hlinkClick r:id="rId8"/>
              </a:rPr>
              <a:t>http://upload.wikimedia.org/wikipedia/commons/0/03/Adelie_Penguin.jpg</a:t>
            </a:r>
            <a:r>
              <a:rPr lang="ru-RU" sz="1400" u="sng" dirty="0" smtClean="0">
                <a:solidFill>
                  <a:schemeClr val="bg1"/>
                </a:solidFill>
              </a:rPr>
              <a:t>  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Южный гигантский буревестник  </a:t>
            </a:r>
            <a:r>
              <a:rPr lang="ru-RU" sz="1400" u="sng" dirty="0" smtClean="0">
                <a:hlinkClick r:id="rId9"/>
              </a:rPr>
              <a:t>http://upload.wikimedia.org/wikipedia/commons/a/ab/Giant_petrel_with_chicks.jpg</a:t>
            </a:r>
            <a:endParaRPr lang="ru-RU" sz="1400" dirty="0" smtClean="0"/>
          </a:p>
          <a:p>
            <a:r>
              <a:rPr lang="ru-RU" sz="1400" dirty="0" smtClean="0">
                <a:solidFill>
                  <a:schemeClr val="bg1"/>
                </a:solidFill>
              </a:rPr>
              <a:t>Снежный буревестник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  </a:t>
            </a:r>
            <a:r>
              <a:rPr lang="ru-RU" sz="1400" dirty="0" smtClean="0">
                <a:hlinkClick r:id="rId10"/>
              </a:rPr>
              <a:t>http://upload.wikimedia.org/wikipedia/commons/d/d1/Pétrel_des_neiges_-_Snow_Petrel.jpg</a:t>
            </a:r>
            <a:endParaRPr lang="ru-RU" sz="1400" dirty="0" smtClean="0"/>
          </a:p>
          <a:p>
            <a:r>
              <a:rPr lang="ru-RU" sz="1400" dirty="0" smtClean="0">
                <a:solidFill>
                  <a:schemeClr val="bg1"/>
                </a:solidFill>
              </a:rPr>
              <a:t>Поморник нападает на чайку </a:t>
            </a:r>
            <a:r>
              <a:rPr lang="ru-RU" sz="1400" u="sng" dirty="0" smtClean="0">
                <a:hlinkClick r:id="rId11"/>
              </a:rPr>
              <a:t>http://upload.wikimedia.org/wikipedia/commons/b/bf/Arcticskua.jpg</a:t>
            </a:r>
            <a:endParaRPr lang="ru-RU" sz="1400" dirty="0" smtClean="0"/>
          </a:p>
          <a:p>
            <a:r>
              <a:rPr lang="ru-RU" sz="1400" dirty="0" smtClean="0">
                <a:solidFill>
                  <a:schemeClr val="bg1"/>
                </a:solidFill>
              </a:rPr>
              <a:t>Полярная крачка 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 </a:t>
            </a:r>
            <a:r>
              <a:rPr lang="ru-RU" sz="1400" u="sng" dirty="0" smtClean="0">
                <a:hlinkClick r:id="rId12"/>
              </a:rPr>
              <a:t>http://upload.wikimedia.org/wikipedia/commons/c/c6/Sterna_paradisaea-Norderoog.jpg</a:t>
            </a:r>
            <a:endParaRPr lang="ru-RU" sz="1400" dirty="0" smtClean="0"/>
          </a:p>
          <a:p>
            <a:r>
              <a:rPr lang="ru-RU" sz="1400" dirty="0" smtClean="0">
                <a:solidFill>
                  <a:schemeClr val="bg1"/>
                </a:solidFill>
              </a:rPr>
              <a:t>Качурка  </a:t>
            </a:r>
            <a:r>
              <a:rPr lang="ru-RU" sz="1400" dirty="0" smtClean="0">
                <a:hlinkClick r:id="rId13"/>
              </a:rPr>
              <a:t>http://upload.wikimedia.org/wikipedia/commons/6/61/Oceanites_oceanicusPCCA20070623-3634B.jpg</a:t>
            </a:r>
            <a:endParaRPr lang="ru-RU" sz="1400" dirty="0" smtClean="0"/>
          </a:p>
          <a:p>
            <a:r>
              <a:rPr lang="ru-RU" sz="1400" dirty="0" smtClean="0">
                <a:solidFill>
                  <a:schemeClr val="bg1"/>
                </a:solidFill>
              </a:rPr>
              <a:t>Тюлень Уэдделла </a:t>
            </a:r>
            <a:r>
              <a:rPr lang="en-US" sz="1400" dirty="0" smtClean="0">
                <a:solidFill>
                  <a:schemeClr val="bg1"/>
                </a:solidFill>
                <a:hlinkClick r:id="rId14"/>
              </a:rPr>
              <a:t>http://live.1001chudo.ru/antarctica_2875_gallery.html?show=7044</a:t>
            </a:r>
            <a:endParaRPr lang="ru-RU" sz="1400" dirty="0" smtClean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Крабоед </a:t>
            </a:r>
            <a:r>
              <a:rPr lang="ru-RU" sz="1400" u="sng" dirty="0" smtClean="0">
                <a:hlinkClick r:id="rId15"/>
              </a:rPr>
              <a:t>http://upload.wikimedia.org/wikipedia/commons/e/e2/Krabbenfresser.jpg</a:t>
            </a:r>
            <a:endParaRPr lang="ru-RU" sz="1400" u="sng" dirty="0" smtClean="0"/>
          </a:p>
          <a:p>
            <a:r>
              <a:rPr lang="ru-RU" sz="1400" dirty="0" smtClean="0">
                <a:solidFill>
                  <a:schemeClr val="bg1"/>
                </a:solidFill>
              </a:rPr>
              <a:t>Морской леопард  </a:t>
            </a:r>
            <a:r>
              <a:rPr lang="ru-RU" sz="1400" u="sng" dirty="0" smtClean="0">
                <a:hlinkClick r:id="rId16"/>
              </a:rPr>
              <a:t>http://upload.wikimedia.org/wikipedia/commons/c/ca/Hydrurga_leptonyx.JPG</a:t>
            </a:r>
            <a:endParaRPr lang="ru-RU" sz="1400" u="sng" dirty="0" smtClean="0"/>
          </a:p>
          <a:p>
            <a:r>
              <a:rPr lang="ru-RU" sz="1400" dirty="0" smtClean="0">
                <a:solidFill>
                  <a:schemeClr val="bg1"/>
                </a:solidFill>
              </a:rPr>
              <a:t>Касатка  </a:t>
            </a:r>
            <a:r>
              <a:rPr lang="en-US" sz="1400" u="sng" dirty="0" smtClean="0">
                <a:solidFill>
                  <a:schemeClr val="bg1"/>
                </a:solidFill>
                <a:hlinkClick r:id="rId17"/>
              </a:rPr>
              <a:t>http://www.pro-kitov.info/images2/kosatka-orca-5.jpg</a:t>
            </a:r>
            <a:endParaRPr lang="ru-RU" sz="1400" u="sng" dirty="0" smtClean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Синий кит  </a:t>
            </a:r>
            <a:r>
              <a:rPr lang="en-US" sz="1400" u="sng" dirty="0" smtClean="0">
                <a:solidFill>
                  <a:schemeClr val="bg1"/>
                </a:solidFill>
                <a:hlinkClick r:id="rId18"/>
              </a:rPr>
              <a:t>http://www.pro-kitov.info/images2/siniy-kit-4.jpg</a:t>
            </a:r>
            <a:endParaRPr lang="ru-RU" sz="1400" u="sng" dirty="0" smtClean="0">
              <a:solidFill>
                <a:schemeClr val="bg1"/>
              </a:solidFill>
            </a:endParaRPr>
          </a:p>
          <a:p>
            <a:r>
              <a:rPr lang="ru-RU" sz="1400" dirty="0" smtClean="0">
                <a:solidFill>
                  <a:schemeClr val="bg1"/>
                </a:solidFill>
              </a:rPr>
              <a:t>Кашалот  </a:t>
            </a:r>
            <a:r>
              <a:rPr lang="en-US" sz="1400" u="sng" dirty="0" smtClean="0">
                <a:solidFill>
                  <a:schemeClr val="bg1"/>
                </a:solidFill>
                <a:hlinkClick r:id="rId19"/>
              </a:rPr>
              <a:t>http://www.cetacea.ru/galery/Sperm10.jpg</a:t>
            </a:r>
            <a:endParaRPr lang="ru-RU" sz="1400" u="sng" dirty="0" smtClean="0">
              <a:solidFill>
                <a:schemeClr val="bg1"/>
              </a:solidFill>
            </a:endParaRPr>
          </a:p>
          <a:p>
            <a:pPr lvl="0"/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42852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rial" pitchFamily="34" charset="0"/>
              </a:rPr>
              <a:t>Список  источников иллюстраций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admin\AppData\Local\Microsoft\Windows\Temporary Internet Files\Content.Word\Moss_snow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857784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000628" y="571480"/>
            <a:ext cx="392909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Мхи и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лишайники</a:t>
            </a:r>
            <a:endParaRPr lang="ru-RU" sz="4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Рисунок 4" descr="C:\Users\admin\AppData\Local\Microsoft\Windows\Temporary Internet Files\Content.Word\Lisaj-sa-Stare-planine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571744"/>
            <a:ext cx="5357850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admin\AppData\Local\Microsoft\Windows\Temporary Internet Files\Content.Word\Cetraria_centrifug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071942"/>
            <a:ext cx="1643074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admin\AppData\Local\Microsoft\Windows\Temporary Internet Files\Content.Word\Peltigera_polydactyla_200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28794" y="5072074"/>
            <a:ext cx="1643074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admin\AppData\Local\Microsoft\Windows\Temporary Internet Files\Content.Word\Adelie_Pengui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928670"/>
            <a:ext cx="4000528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857224" y="1285860"/>
            <a:ext cx="292990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Пингвин Адели -</a:t>
            </a:r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1928802"/>
            <a:ext cx="4071966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птица средних размеров. Длина туловища около 70 см, вес около 6 кг. Верх тела чёрный, брюхо белое. Вокруг глаза белое кольцо. 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    С марта по октябрь пингвин Адели кочует в океане, удаляясь от мест гнездовок на 600—700 км</a:t>
            </a:r>
          </a:p>
          <a:p>
            <a:pPr algn="ctr"/>
            <a:endParaRPr lang="ru-RU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52"/>
            <a:ext cx="86439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На побережье материка живут пингвины</a:t>
            </a:r>
            <a:endParaRPr lang="ru-RU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285728"/>
            <a:ext cx="50473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Императорские пингвины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Рисунок 2" descr="C:\Users\admin\AppData\Local\Microsoft\Windows\Temporary Internet Files\Content.Word\Emperor_penguin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4214842" cy="5643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1071546"/>
            <a:ext cx="38576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0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    Рост императорского пингвина около метра, вес до 40 кг. Это самый крупный из всех современных пингвинов.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   Оперение </a:t>
            </a:r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императорского </a:t>
            </a:r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пингвина на спине чёрное, а на груди белое. Под шеей и на щеках у него жёлто-оранжевая окраска. </a:t>
            </a:r>
          </a:p>
          <a:p>
            <a:pPr algn="just"/>
            <a:endParaRPr lang="ru-RU" sz="20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57224" y="0"/>
            <a:ext cx="742955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На острова и побережье Антарктиды</a:t>
            </a:r>
          </a:p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         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прилетают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разные птицы 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pic>
        <p:nvPicPr>
          <p:cNvPr id="12" name="Рисунок 11" descr="C:\Users\admin\Documents\Giant_petrel_with_chick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214686"/>
            <a:ext cx="4791963" cy="3412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Users\admin\Documents\Pétrel_des_neiges_-_Snow_Petrel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214422"/>
            <a:ext cx="4143404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4286248" y="1785926"/>
            <a:ext cx="4212500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Снежный буревестник</a:t>
            </a:r>
          </a:p>
          <a:p>
            <a:endParaRPr lang="ru-RU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85786" y="4929198"/>
            <a:ext cx="358745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Южный гигантский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 буревестник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AppData\Local\Microsoft\Windows\Temporary Internet Files\Content.Word\Sterna_paradisaea-Norderoo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4572032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628" y="1071546"/>
            <a:ext cx="33151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Полярная крачка </a:t>
            </a:r>
            <a:endParaRPr lang="ru-RU" sz="28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Рисунок 3" descr="C:\Users\admin\Documents\Oceanites_oceanicusPCCA20070623-3634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429124" y="2714620"/>
            <a:ext cx="4429156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00298" y="5214950"/>
            <a:ext cx="16886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Качурка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 </a:t>
            </a:r>
            <a:endParaRPr lang="ru-RU" sz="24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dmin\AppData\Local\Microsoft\Windows\Temporary Internet Files\Content.Word\Arcticsku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714356"/>
            <a:ext cx="7786742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714480" y="142852"/>
            <a:ext cx="58197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Поморник нападает на чайку 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AppData\Local\Microsoft\Windows\Temporary Internet Files\Content.Word\Hydrurga_leptony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928670"/>
            <a:ext cx="44291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14348" y="142852"/>
            <a:ext cx="76321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У побережья Антарктики ж</a:t>
            </a:r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ивут тюлени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Рисунок 5" descr="C:\Users\admin\Documents\iisuspictures.ru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357562"/>
            <a:ext cx="371477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43438" y="1000109"/>
            <a:ext cx="392909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Тюлень Уэдделла</a:t>
            </a:r>
          </a:p>
          <a:p>
            <a:pPr algn="ctr"/>
            <a:endParaRPr lang="ru-RU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+mj-lt"/>
              </a:rPr>
              <a:t>достигает в длину 3,5 метра. Может находиться под водой до 1 часа. Ловит рыбу и моллюсков на глубинах до 800 метров.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endParaRPr lang="ru-RU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35769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+mj-lt"/>
              </a:rPr>
              <a:t>Осенью тюлени Уэдделла прогрызают в молодом льду продушины, через которые дышат, сгрызая новый лёд по мере его </a:t>
            </a:r>
            <a:r>
              <a:rPr lang="ru-RU" b="1" dirty="0" err="1" smtClean="0">
                <a:solidFill>
                  <a:schemeClr val="bg1"/>
                </a:solidFill>
                <a:latin typeface="+mj-lt"/>
              </a:rPr>
              <a:t>намерзания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. Поэтому у старых животных резцы и клыки бывают сломаны.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AppData\Local\Microsoft\Windows\Temporary Internet Files\Content.Word\Krabbenfresser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52"/>
            <a:ext cx="6357982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85720" y="4214818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  <a:latin typeface="+mj-lt"/>
              </a:rPr>
              <a:t>   Размер взрослых самцов — от 2,2 до 2,6 м при весе около 200 кг, самки крупнее — до 3,6 м в длину. После ежегодной линьки (январь-март) мех молодых </a:t>
            </a:r>
            <a:r>
              <a:rPr lang="ru-RU" b="1" dirty="0" err="1" smtClean="0">
                <a:solidFill>
                  <a:schemeClr val="bg1"/>
                </a:solidFill>
                <a:latin typeface="+mj-lt"/>
              </a:rPr>
              <a:t>крабоедов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— тёмно-коричневый на спине, светло-серый на брюхе. Затем мех выцветает, становясь кремово-белым. У старых </a:t>
            </a:r>
            <a:r>
              <a:rPr lang="ru-RU" b="1" dirty="0" err="1" smtClean="0">
                <a:solidFill>
                  <a:schemeClr val="bg1"/>
                </a:solidFill>
                <a:latin typeface="+mj-lt"/>
              </a:rPr>
              <a:t>крабоедов</a:t>
            </a:r>
            <a:r>
              <a:rPr lang="ru-RU" b="1" dirty="0" smtClean="0">
                <a:solidFill>
                  <a:schemeClr val="bg1"/>
                </a:solidFill>
                <a:latin typeface="+mj-lt"/>
              </a:rPr>
              <a:t> мех светлый даже сразу после линьки. Способны быстро передвигаться по суше (до 25 км/ч) и выпрыгивать из воды на высокие льдины. Несмотря на название, питается не крабами, а крилем.</a:t>
            </a:r>
            <a:endParaRPr lang="ru-RU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72132" y="428604"/>
            <a:ext cx="19046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Крабоед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475</Words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46</cp:revision>
  <dcterms:created xsi:type="dcterms:W3CDTF">2011-12-11T11:52:47Z</dcterms:created>
  <dcterms:modified xsi:type="dcterms:W3CDTF">2012-09-04T10:13:01Z</dcterms:modified>
</cp:coreProperties>
</file>