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  <p:sldMasterId id="2147483948" r:id="rId2"/>
    <p:sldMasterId id="2147483960" r:id="rId3"/>
  </p:sldMasterIdLst>
  <p:notesMasterIdLst>
    <p:notesMasterId r:id="rId25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7" r:id="rId11"/>
    <p:sldId id="263" r:id="rId12"/>
    <p:sldId id="270" r:id="rId13"/>
    <p:sldId id="264" r:id="rId14"/>
    <p:sldId id="268" r:id="rId15"/>
    <p:sldId id="269" r:id="rId16"/>
    <p:sldId id="265" r:id="rId17"/>
    <p:sldId id="266" r:id="rId18"/>
    <p:sldId id="274" r:id="rId19"/>
    <p:sldId id="271" r:id="rId20"/>
    <p:sldId id="272" r:id="rId21"/>
    <p:sldId id="273" r:id="rId22"/>
    <p:sldId id="275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AC2F08"/>
    <a:srgbClr val="E2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C6AA18-8E69-4FBA-8B7C-48F50F72B01A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77C12-B91E-4766-B747-08D6039012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77C12-B91E-4766-B747-08D60390122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77C12-B91E-4766-B747-08D60390122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5349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2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7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7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2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1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9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7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1444295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444295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1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3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3" y="6407945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3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30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4" y="274641"/>
            <a:ext cx="1777471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3444903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6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zoom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1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5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5" y="1316038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1" y="1316038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49" y="6019801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49" y="5849118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1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1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9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3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1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1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49" y="1050899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49" y="1057987"/>
            <a:ext cx="8629651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>
    <p:zoom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7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3" y="5791254"/>
            <a:ext cx="3402315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9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9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3" y="6407945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5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>
    <p:zoom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CAFB6-34C9-42EE-A49C-4123C8113597}" type="datetimeFigureOut">
              <a:rPr lang="ru-RU" smtClean="0"/>
              <a:pPr/>
              <a:t>08.09.2012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7CA17-1B74-4C16-86E3-9D052E290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ransition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rys-arhipelag.ucoz.ru/publ/fjodor_fjodorovich_ushakov/24-1-0-1754" TargetMode="External"/><Relationship Id="rId7" Type="http://schemas.openxmlformats.org/officeDocument/2006/relationships/hyperlink" Target="http://vkrimea.blogspot.com/2010/02/vip-ii.html" TargetMode="Externa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Relationship Id="rId6" Type="http://schemas.openxmlformats.org/officeDocument/2006/relationships/hyperlink" Target="http://www.pravoslavie.ru/put/061015142146.htm" TargetMode="External"/><Relationship Id="rId5" Type="http://schemas.openxmlformats.org/officeDocument/2006/relationships/hyperlink" Target="http://www.liveinternet.ru/community/1726655/post118239464/" TargetMode="External"/><Relationship Id="rId4" Type="http://schemas.openxmlformats.org/officeDocument/2006/relationships/hyperlink" Target="http://parus.hobby.ru/gallery/gallery.html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voslavie.ru/put/061015142146.htm" TargetMode="Externa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Relationship Id="rId6" Type="http://schemas.openxmlformats.org/officeDocument/2006/relationships/hyperlink" Target="http://temnikov-city.ru/index/0-69" TargetMode="External"/><Relationship Id="rId5" Type="http://schemas.openxmlformats.org/officeDocument/2006/relationships/hyperlink" Target="http://d-pankratov.livejournal.com/470577.html" TargetMode="External"/><Relationship Id="rId4" Type="http://schemas.openxmlformats.org/officeDocument/2006/relationships/hyperlink" Target="http://islamic.narod.ru/prav7.htm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4000">
              <a:schemeClr val="tx1">
                <a:lumMod val="95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51520" y="5445225"/>
            <a:ext cx="5976664" cy="1224136"/>
          </a:xfrm>
          <a:prstGeom prst="rect">
            <a:avLst/>
          </a:prstGeom>
          <a:noFill/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Автор: Москвитина Елена Владимировна</a:t>
            </a:r>
          </a:p>
          <a:p>
            <a:r>
              <a:rPr lang="ru-RU" b="1" dirty="0" smtClean="0"/>
              <a:t>Педагог-организатор</a:t>
            </a:r>
            <a:endParaRPr lang="ru-RU" b="1" dirty="0" smtClean="0"/>
          </a:p>
          <a:p>
            <a:r>
              <a:rPr lang="ru-RU" b="1" dirty="0" smtClean="0"/>
              <a:t>МБС(К)ОУ «Школа-интернат №30, </a:t>
            </a:r>
            <a:r>
              <a:rPr lang="en-US" b="1" dirty="0" smtClean="0"/>
              <a:t>VIII</a:t>
            </a:r>
            <a:r>
              <a:rPr lang="ru-RU" b="1" dirty="0" smtClean="0"/>
              <a:t> вида» г. Кемерово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340768"/>
            <a:ext cx="8352928" cy="3024336"/>
          </a:xfrm>
          <a:effectLst>
            <a:outerShdw blurRad="50800" dist="38100" dir="33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algn="ctr">
              <a:spcBef>
                <a:spcPts val="1200"/>
              </a:spcBef>
            </a:pPr>
            <a:r>
              <a:rPr lang="ru-RU" sz="4000" b="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sz="4000" b="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4000" b="0" dirty="0" smtClean="0">
                <a:solidFill>
                  <a:schemeClr val="bg1"/>
                </a:solidFill>
                <a:latin typeface="Arial Black" pitchFamily="34" charset="0"/>
              </a:rPr>
              <a:t> «Их именами славится </a:t>
            </a:r>
            <a:r>
              <a:rPr lang="ru-RU" sz="40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4000" b="0" dirty="0" smtClean="0">
                <a:solidFill>
                  <a:schemeClr val="bg1"/>
                </a:solidFill>
                <a:latin typeface="Arial Black" pitchFamily="34" charset="0"/>
              </a:rPr>
              <a:t>Россия»</a:t>
            </a:r>
            <a:endParaRPr lang="ru-RU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0"/>
            <a:ext cx="7380312" cy="1371600"/>
          </a:xfrm>
        </p:spPr>
        <p:txBody>
          <a:bodyPr>
            <a:normAutofit/>
          </a:bodyPr>
          <a:lstStyle/>
          <a:p>
            <a:pPr algn="ctr"/>
            <a:endParaRPr lang="ru-RU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  <a:p>
            <a:pPr algn="ctr"/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3429000"/>
            <a:ext cx="7560840" cy="165618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u="sng" cap="all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a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4452" cy="685800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861048"/>
            <a:ext cx="8783960" cy="2996952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effectLst/>
                <a:latin typeface="Arial Narrow" pitchFamily="34" charset="0"/>
              </a:rPr>
              <a:t>Полное поражение Турция потерпела в битве у мыса </a:t>
            </a:r>
            <a:r>
              <a:rPr lang="ru-RU" sz="1800" b="1" dirty="0" err="1" smtClean="0">
                <a:effectLst/>
                <a:latin typeface="Arial Narrow" pitchFamily="34" charset="0"/>
              </a:rPr>
              <a:t>Калиакрия</a:t>
            </a:r>
            <a:r>
              <a:rPr lang="ru-RU" sz="1800" b="1" dirty="0" smtClean="0">
                <a:effectLst/>
                <a:latin typeface="Arial Narrow" pitchFamily="34" charset="0"/>
              </a:rPr>
              <a:t>. </a:t>
            </a:r>
            <a:r>
              <a:rPr lang="ru-RU" sz="1800" b="1" dirty="0" smtClean="0">
                <a:latin typeface="Arial Narrow" pitchFamily="34" charset="0"/>
              </a:rPr>
              <a:t>31 июля 1791 года</a:t>
            </a:r>
            <a:r>
              <a:rPr lang="ru-RU" sz="1800" b="1" dirty="0" smtClean="0">
                <a:effectLst/>
                <a:latin typeface="Arial Narrow" pitchFamily="34" charset="0"/>
              </a:rPr>
              <a:t> турецкий флот стоял у мыса под прикрытием береговых батарей и чувствовал себя в полнейшей безопасности. Ушаков </a:t>
            </a:r>
            <a:r>
              <a:rPr lang="ru-RU" sz="1800" b="1" dirty="0" err="1" smtClean="0">
                <a:effectLst/>
                <a:latin typeface="Arial Narrow" pitchFamily="34" charset="0"/>
              </a:rPr>
              <a:t>неожидано</a:t>
            </a:r>
            <a:r>
              <a:rPr lang="ru-RU" sz="1800" b="1" dirty="0" smtClean="0">
                <a:effectLst/>
                <a:latin typeface="Arial Narrow" pitchFamily="34" charset="0"/>
              </a:rPr>
              <a:t> зашел между турецкими кораблями и береговыми батареями и </a:t>
            </a:r>
            <a:r>
              <a:rPr lang="ru-RU" sz="1800" b="1" dirty="0" smtClean="0">
                <a:latin typeface="Arial Narrow" pitchFamily="34" charset="0"/>
              </a:rPr>
              <a:t>т</a:t>
            </a:r>
            <a:r>
              <a:rPr lang="ru-RU" sz="1800" b="1" dirty="0" smtClean="0">
                <a:effectLst/>
                <a:latin typeface="Arial Narrow" pitchFamily="34" charset="0"/>
              </a:rPr>
              <a:t>урки растерялись. Не успев построиться в боевой порядок, сталкиваясь друг с другом, турецкие корабли в панике отступали в открытое море. Итоги боя для Русских были поистине поразительны. В бою при </a:t>
            </a:r>
            <a:r>
              <a:rPr lang="ru-RU" sz="1800" b="1" dirty="0" err="1" smtClean="0">
                <a:effectLst/>
                <a:latin typeface="Arial Narrow" pitchFamily="34" charset="0"/>
              </a:rPr>
              <a:t>Калиакрии</a:t>
            </a:r>
            <a:r>
              <a:rPr lang="ru-RU" sz="1800" b="1" dirty="0" smtClean="0">
                <a:effectLst/>
                <a:latin typeface="Arial Narrow" pitchFamily="34" charset="0"/>
              </a:rPr>
              <a:t> с более чем вдвое большим противником русский флот не потерял ни одного корабля. Людские потери были очень малы. В результате этой победы был заключен выгодный для России </a:t>
            </a:r>
            <a:r>
              <a:rPr lang="ru-RU" sz="1800" b="1" dirty="0" err="1" smtClean="0">
                <a:effectLst/>
                <a:latin typeface="Arial Narrow" pitchFamily="34" charset="0"/>
              </a:rPr>
              <a:t>Ясский</a:t>
            </a:r>
            <a:r>
              <a:rPr lang="ru-RU" sz="1800" b="1" dirty="0" smtClean="0">
                <a:effectLst/>
                <a:latin typeface="Arial Narrow" pitchFamily="34" charset="0"/>
              </a:rPr>
              <a:t> мир и контр-адмиралу Ушакову был пожалован орден Святого Александра </a:t>
            </a:r>
            <a:r>
              <a:rPr lang="ru-RU" sz="1800" b="1" dirty="0" smtClean="0">
                <a:latin typeface="Arial Narrow" pitchFamily="34" charset="0"/>
              </a:rPr>
              <a:t>Невского.</a:t>
            </a:r>
            <a:endParaRPr lang="ru-RU" sz="1800" b="1" dirty="0"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0"/>
            <a:ext cx="6480720" cy="764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u="sng" dirty="0" smtClean="0">
                <a:solidFill>
                  <a:srgbClr val="E20000"/>
                </a:solidFill>
              </a:rPr>
              <a:t>Сражение у мыса </a:t>
            </a:r>
            <a:r>
              <a:rPr lang="ru-RU" sz="2800" b="1" u="sng" dirty="0" err="1" smtClean="0">
                <a:solidFill>
                  <a:srgbClr val="E20000"/>
                </a:solidFill>
              </a:rPr>
              <a:t>Калиакрия</a:t>
            </a:r>
            <a:r>
              <a:rPr lang="ru-RU" sz="2800" b="1" u="sng" dirty="0" smtClean="0">
                <a:solidFill>
                  <a:srgbClr val="E20000"/>
                </a:solidFill>
              </a:rPr>
              <a:t>  </a:t>
            </a:r>
            <a:endParaRPr lang="ru-RU" sz="2800" b="1" u="sng" dirty="0">
              <a:solidFill>
                <a:srgbClr val="E20000"/>
              </a:solidFill>
            </a:endParaRPr>
          </a:p>
        </p:txBody>
      </p:sp>
      <p:pic>
        <p:nvPicPr>
          <p:cNvPr id="9" name="Picture 2" descr="http://topwar.ru/uploads/posts/2012-02/thumbs/1330052606_513d6a7a92aa.jpg"/>
          <p:cNvPicPr>
            <a:picLocks noChangeAspect="1" noChangeArrowheads="1"/>
          </p:cNvPicPr>
          <p:nvPr/>
        </p:nvPicPr>
        <p:blipFill>
          <a:blip r:embed="rId2" cstate="print"/>
          <a:srcRect t="17161" b="16060"/>
          <a:stretch>
            <a:fillRect/>
          </a:stretch>
        </p:blipFill>
        <p:spPr bwMode="auto">
          <a:xfrm>
            <a:off x="0" y="476672"/>
            <a:ext cx="9144000" cy="345638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liakri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liakri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078158" cy="68580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418058"/>
          </a:xfrm>
        </p:spPr>
        <p:txBody>
          <a:bodyPr>
            <a:noAutofit/>
          </a:bodyPr>
          <a:lstStyle/>
          <a:p>
            <a:pPr algn="ctr"/>
            <a:r>
              <a:rPr lang="ru-RU" sz="2800" b="1" u="sng" dirty="0" smtClean="0">
                <a:solidFill>
                  <a:schemeClr val="accent6">
                    <a:lumMod val="75000"/>
                  </a:schemeClr>
                </a:solidFill>
              </a:rPr>
              <a:t>Средиземноморская кампания</a:t>
            </a:r>
            <a:endParaRPr lang="ru-RU" sz="2800" b="1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780928"/>
            <a:ext cx="9144000" cy="3816424"/>
          </a:xfrm>
        </p:spPr>
        <p:txBody>
          <a:bodyPr>
            <a:normAutofit fontScale="92500" lnSpcReduction="20000"/>
          </a:bodyPr>
          <a:lstStyle/>
          <a:p>
            <a:r>
              <a:rPr lang="ru-RU" sz="1600" dirty="0" smtClean="0"/>
              <a:t>В связи с заключением российско-турецкого союза против Франции в 1798 г. Феодору Ушакову было поручено отправиться во главе двух союзных флотов в Средиземное море и содействовать воюющим против французов сухопутным войскам. </a:t>
            </a:r>
          </a:p>
          <a:p>
            <a:r>
              <a:rPr lang="ru-RU" sz="1600" dirty="0" smtClean="0"/>
              <a:t>Первым великим свершением Ушакова в Средиземном море стало освобождение занятых французами Ионических островов, расположенных вдоль юго-западного побережья Греции и издавна населенных православными греками.  10 ноября 1798 года Федор Ушаков писал в донесении: «Благодарение Всевышнему Богу, мы с соединенными эскадрами, кроме Корфу, все прочие острова от рук зловредных французов освободили». </a:t>
            </a:r>
          </a:p>
          <a:p>
            <a:r>
              <a:rPr lang="ru-RU" sz="1600" dirty="0" smtClean="0"/>
              <a:t>18 февраля 1799 года, в 7 часов пополуночи начался штурм и Корфу — на следующий день крепость пала. Это был день великого торжества адмирала Ушакова, торжества его военного таланта и твердой воли, поддержанных храбростью и искусством его подчиненных, их доверием к своему победоносному предводителю и его уверенностью в их непоколебимом мужестве.</a:t>
            </a:r>
          </a:p>
          <a:p>
            <a:r>
              <a:rPr lang="ru-RU" sz="1600" dirty="0" smtClean="0"/>
              <a:t>Командующий сошел на берег, «торжественно встреченный народом, не знавшим границ своей радости и восторга, и отправился в церковь для принесения Господу Богу благодарственного молебствия… А 27 марта, в первый день Святой Пасхи, адмирал назначил большое торжество, пригласивши духовенство сделать вынос мощей угодника </a:t>
            </a:r>
            <a:r>
              <a:rPr lang="ru-RU" sz="1600" dirty="0" err="1" smtClean="0"/>
              <a:t>Божиего</a:t>
            </a:r>
            <a:r>
              <a:rPr lang="ru-RU" sz="1600" dirty="0" smtClean="0"/>
              <a:t> Спиридона </a:t>
            </a:r>
            <a:r>
              <a:rPr lang="ru-RU" sz="1600" dirty="0" err="1" smtClean="0"/>
              <a:t>Тримифунтского</a:t>
            </a:r>
            <a:r>
              <a:rPr lang="ru-RU" sz="1600" dirty="0" smtClean="0"/>
              <a:t>. Народ собрался со всех деревень и с ближних островов».</a:t>
            </a:r>
          </a:p>
          <a:p>
            <a:r>
              <a:rPr lang="ru-RU" sz="1600" dirty="0" smtClean="0"/>
              <a:t>За победу при Корфу император Павел I произвел Федора Ушакова в адмиралы. Это была последняя награда, полученная им от своих государей.</a:t>
            </a:r>
          </a:p>
          <a:p>
            <a:endParaRPr lang="ru-RU" sz="1600" dirty="0"/>
          </a:p>
        </p:txBody>
      </p:sp>
      <p:pic>
        <p:nvPicPr>
          <p:cNvPr id="3076" name="Picture 4" descr="alt"/>
          <p:cNvPicPr>
            <a:picLocks noChangeAspect="1" noChangeArrowheads="1"/>
          </p:cNvPicPr>
          <p:nvPr/>
        </p:nvPicPr>
        <p:blipFill>
          <a:blip r:embed="rId2" cstate="print"/>
          <a:srcRect t="33076"/>
          <a:stretch>
            <a:fillRect/>
          </a:stretch>
        </p:blipFill>
        <p:spPr bwMode="auto">
          <a:xfrm>
            <a:off x="0" y="548680"/>
            <a:ext cx="9144000" cy="252028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3782" cy="685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805264"/>
            <a:ext cx="8676456" cy="792088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Флагманский корабль Святой Павел,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 котором находился адмирал Ушаков при взятии крепости Корфу</a:t>
            </a:r>
          </a:p>
        </p:txBody>
      </p:sp>
      <p:pic>
        <p:nvPicPr>
          <p:cNvPr id="71682" name="Picture 2" descr="alt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3977" b="3977"/>
          <a:stretch>
            <a:fillRect/>
          </a:stretch>
        </p:blipFill>
        <p:spPr bwMode="auto">
          <a:xfrm>
            <a:off x="683568" y="260648"/>
            <a:ext cx="7884368" cy="55806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355600" h="425450" prst="divot"/>
            <a:bevelB w="133350" h="184150"/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391025" y="274638"/>
            <a:ext cx="4429447" cy="6107112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Было одержано много разных побед. И все это благодаря тому, что Ушаков сумел найти свою стратегию, а не придерживался только того, что было написано в учебниках, он умел видеть конечную цель, и получал выдающиеся результаты своей работы. Он разработал новую тактику морских сражений, придавал огромное значение формированию у матросов и офицеров боевых навыков, выступал против муштры и стремился внедрить на флоте суворовские методы обучения личного состава.</a:t>
            </a:r>
            <a:endParaRPr lang="ru-RU" sz="20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7586" name="Picture 2" descr="http://4.bp.blogspot.com/-5JQbUFnm_Rs/T13sxt7y5xI/AAAAAAAAAWA/06nlqwthwss/s1600/bushakov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20480" cy="6696745"/>
          </a:xfrm>
          <a:prstGeom prst="bevel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260648"/>
            <a:ext cx="3816424" cy="574665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0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Последние годы жизни адмирал Ушаков посвятил службе Господу. Он часто бывал в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Санаксарском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монастыре, настоятелем которого долгое время был его дядя святой Феодор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Санаксарский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жертвовал много денег на его восстановление. 2 октября 1817 года великий флотоводец скончался и был похоронен согласно его воле –"лечь в ногах у дядюшки" – в </a:t>
            </a:r>
            <a:r>
              <a:rPr lang="ru-RU" sz="2000" dirty="0" err="1" smtClean="0">
                <a:solidFill>
                  <a:srgbClr val="0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Санаксарском</a:t>
            </a:r>
            <a:r>
              <a:rPr lang="ru-RU" sz="2000" dirty="0" smtClean="0">
                <a:solidFill>
                  <a:srgbClr val="00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монастыре. </a:t>
            </a:r>
            <a:endParaRPr lang="ru-RU" sz="2000" dirty="0">
              <a:solidFill>
                <a:srgbClr val="000000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8612" name="Picture 4" descr="http://upload.wikimedia.org/wikipedia/ru/0/0d/%D0%9C%D0%BE%D0%B3%D0%B8%D0%BB%D0%B0_%D0%A3%D1%88%D0%B0%D0%BA%D0%BE%D0%B2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04664"/>
            <a:ext cx="4644439" cy="619268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549676"/>
            <a:ext cx="8567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 </a:t>
            </a:r>
            <a:r>
              <a:rPr lang="ru-RU" sz="2400" b="1" dirty="0" smtClean="0"/>
              <a:t>Мы можем гордиться своей великой державой, где просияло много таких славных полководцев, как Александр Невский, Дмитрий Донской, Александр Суворов, Федор Ушаков и другие. Имена их святы для каждого русского человека, любящего свою Родину и гордящегося ее славной историей.</a:t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70658" name="Picture 2" descr="http://img0.liveinternet.ru/images/attach/c/0/53/628/53628421_Vstrecha_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777" y="0"/>
            <a:ext cx="8008663" cy="4848509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6"/>
            </a:gs>
            <a:gs pos="78000">
              <a:schemeClr val="accent6"/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pravoslavie.ru/sas/image/fedor-ushak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1"/>
            <a:ext cx="3960440" cy="5485213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347864" y="692697"/>
            <a:ext cx="5796136" cy="4392488"/>
          </a:xfrm>
        </p:spPr>
        <p:txBody>
          <a:bodyPr anchor="ctr" anchorCtr="0">
            <a:normAutofit/>
            <a:scene3d>
              <a:camera prst="orthographicFront"/>
              <a:lightRig rig="threePt" dir="t"/>
            </a:scene3d>
            <a:sp3d extrusionH="127000" contourW="6350">
              <a:bevelT h="25400" prst="softRound"/>
              <a:bevelB w="38100" prst="artDeco"/>
              <a:extrusionClr>
                <a:schemeClr val="accent5">
                  <a:lumMod val="75000"/>
                </a:schemeClr>
              </a:extrusionClr>
            </a:sp3d>
          </a:bodyPr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СВЯТОЙ </a:t>
            </a:r>
            <a:b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ПРАВЕДНЫЙ ВОИН </a:t>
            </a:r>
            <a:b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4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 Black" pitchFamily="34" charset="0"/>
              </a:rPr>
              <a:t>ФЕОДОР</a:t>
            </a:r>
            <a:r>
              <a:rPr lang="ru-RU" sz="4400" b="1" dirty="0" smtClean="0">
                <a:solidFill>
                  <a:srgbClr val="7030A0"/>
                </a:solidFill>
                <a:latin typeface="Arial Black" pitchFamily="34" charset="0"/>
              </a:rPr>
              <a:t> УШАКОВ</a:t>
            </a: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55000"/>
                <a:satMod val="300000"/>
              </a:schemeClr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1412776"/>
            <a:ext cx="8229600" cy="4525963"/>
          </a:xfrm>
        </p:spPr>
        <p:txBody>
          <a:bodyPr/>
          <a:lstStyle/>
          <a:p>
            <a:r>
              <a:rPr lang="ru-RU" sz="2000" u="sng" dirty="0">
                <a:hlinkClick r:id="rId3"/>
              </a:rPr>
              <a:t>http://</a:t>
            </a:r>
            <a:r>
              <a:rPr lang="ru-RU" sz="2000" u="sng" dirty="0" smtClean="0">
                <a:hlinkClick r:id="rId3"/>
              </a:rPr>
              <a:t>rys-arhipelag.ucoz.ru/publ/fjodor_fjodorovich_ushakov/24-1-0-1754</a:t>
            </a:r>
            <a:r>
              <a:rPr lang="ru-RU" sz="2000" dirty="0"/>
              <a:t> </a:t>
            </a:r>
            <a:r>
              <a:rPr lang="ru-RU" sz="2000" dirty="0" smtClean="0"/>
              <a:t>                                                                                                                                           Н.Г</a:t>
            </a:r>
            <a:r>
              <a:rPr lang="ru-RU" sz="2000" dirty="0"/>
              <a:t>. НИКОЛАЕВ. Репродукция «Адмирал Ушаков</a:t>
            </a:r>
            <a:r>
              <a:rPr lang="ru-RU" sz="2000" dirty="0" smtClean="0"/>
              <a:t>»</a:t>
            </a:r>
          </a:p>
          <a:p>
            <a:r>
              <a:rPr lang="ru-RU" sz="2000" u="sng" dirty="0">
                <a:hlinkClick r:id="rId4"/>
              </a:rPr>
              <a:t>http://</a:t>
            </a:r>
            <a:r>
              <a:rPr lang="ru-RU" sz="2000" u="sng" dirty="0" smtClean="0">
                <a:hlinkClick r:id="rId4"/>
              </a:rPr>
              <a:t>parus.hobby.ru/gallery/gallery.html</a:t>
            </a:r>
            <a:r>
              <a:rPr lang="ru-RU" sz="2000" dirty="0" smtClean="0"/>
              <a:t>                                                                                 </a:t>
            </a:r>
            <a:r>
              <a:rPr lang="ru-RU" sz="2000" b="1" dirty="0" smtClean="0"/>
              <a:t>Р</a:t>
            </a:r>
            <a:r>
              <a:rPr lang="ru-RU" sz="2000" dirty="0" smtClean="0"/>
              <a:t>исунки </a:t>
            </a:r>
            <a:r>
              <a:rPr lang="ru-RU" sz="2000" dirty="0"/>
              <a:t>В. </a:t>
            </a:r>
            <a:r>
              <a:rPr lang="ru-RU" sz="2000" dirty="0" err="1"/>
              <a:t>Коченкова</a:t>
            </a:r>
            <a:r>
              <a:rPr lang="ru-RU" sz="2000" dirty="0"/>
              <a:t> </a:t>
            </a:r>
            <a:endParaRPr lang="ru-RU" sz="2000" dirty="0" smtClean="0"/>
          </a:p>
          <a:p>
            <a:r>
              <a:rPr lang="en-US" sz="2000" dirty="0" smtClean="0">
                <a:hlinkClick r:id="rId5"/>
              </a:rPr>
              <a:t>http://www.liveinternet.ru/community/1726655/post118239464/</a:t>
            </a:r>
            <a:r>
              <a:rPr lang="ru-RU" sz="2000" dirty="0" smtClean="0"/>
              <a:t> В.Д. </a:t>
            </a:r>
            <a:r>
              <a:rPr lang="ru-RU" sz="2000" dirty="0" err="1" smtClean="0"/>
              <a:t>Илюхин</a:t>
            </a:r>
            <a:r>
              <a:rPr lang="ru-RU" sz="2000" dirty="0" smtClean="0"/>
              <a:t>.  Встреча </a:t>
            </a:r>
            <a:r>
              <a:rPr lang="ru-RU" sz="2000" dirty="0"/>
              <a:t>А. В. Суворова и Ф. Ф. Ушакова в </a:t>
            </a:r>
            <a:r>
              <a:rPr lang="ru-RU" sz="2000" dirty="0" smtClean="0"/>
              <a:t>Севастополе</a:t>
            </a:r>
          </a:p>
          <a:p>
            <a:r>
              <a:rPr lang="en-US" sz="2000" dirty="0" smtClean="0">
                <a:hlinkClick r:id="rId6"/>
              </a:rPr>
              <a:t>http://www.pravoslavie.ru/put/061015142146.htm</a:t>
            </a:r>
            <a:r>
              <a:rPr lang="ru-RU" sz="2000" dirty="0" smtClean="0"/>
              <a:t> Адмирал Ушаков</a:t>
            </a:r>
          </a:p>
          <a:p>
            <a:r>
              <a:rPr lang="en-US" sz="2000" dirty="0" smtClean="0">
                <a:hlinkClick r:id="rId7"/>
              </a:rPr>
              <a:t>http://vkrimea.blogspot.com/2010/02/vip-ii.html</a:t>
            </a:r>
            <a:r>
              <a:rPr lang="ru-RU" sz="2000" dirty="0" smtClean="0"/>
              <a:t> Екатерина </a:t>
            </a:r>
            <a:r>
              <a:rPr lang="en-US" sz="2000" dirty="0" smtClean="0"/>
              <a:t>II</a:t>
            </a:r>
            <a:endParaRPr lang="ru-RU" sz="20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 smtClean="0"/>
              <a:t>Источники иллюстраций:</a:t>
            </a:r>
            <a:endParaRPr lang="ru-RU" sz="2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tint val="55000"/>
                <a:satMod val="300000"/>
              </a:schemeClr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10540"/>
          </a:xfrm>
        </p:spPr>
        <p:txBody>
          <a:bodyPr>
            <a:normAutofit fontScale="70000" lnSpcReduction="20000"/>
          </a:bodyPr>
          <a:lstStyle/>
          <a:p>
            <a:r>
              <a:rPr lang="ru-RU" u="sng" dirty="0" smtClean="0">
                <a:hlinkClick r:id="rId3"/>
              </a:rPr>
              <a:t>http://www.pravoslavie.ru/put/061015142146.htm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Святой праведный воин Феодор Ушаков</a:t>
            </a:r>
          </a:p>
          <a:p>
            <a:pPr>
              <a:buNone/>
            </a:pPr>
            <a:endParaRPr lang="ru-RU" dirty="0" smtClean="0"/>
          </a:p>
          <a:p>
            <a:r>
              <a:rPr lang="ru-RU" u="sng" dirty="0" smtClean="0">
                <a:hlinkClick r:id="rId4"/>
              </a:rPr>
              <a:t>http://islamic.narod.ru/prav7.htm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Феодор Ушаков – непобедимый адмирал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5"/>
              </a:rPr>
              <a:t>http://d-pankratov.livejournal.com/470577.html</a:t>
            </a:r>
            <a:endParaRPr lang="ru-RU" dirty="0" smtClean="0"/>
          </a:p>
          <a:p>
            <a:pPr>
              <a:buNone/>
            </a:pPr>
            <a:r>
              <a:rPr lang="ru-RU" dirty="0" err="1" smtClean="0"/>
              <a:t>Калиакрия</a:t>
            </a:r>
            <a:r>
              <a:rPr lang="ru-RU" dirty="0" smtClean="0"/>
              <a:t>. Последний удар по османам.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u="sng" dirty="0" smtClean="0">
                <a:hlinkClick r:id="rId6"/>
              </a:rPr>
              <a:t>http://temnikov-city.ru/index/0-69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Биография Ушакова: русско-турецкие войны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В. Ганичев. Святой праведный Феодор Ушаков, М.: Молодая гвардия. 2008г. 606с.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О.Н. Тихомиров. Великие русские полководцы и флотоводцы, М.: Дрофа плюс.2011г. 112с.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Источник информации:</a:t>
            </a:r>
            <a:endParaRPr lang="ru-RU" sz="2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8" name="Picture 8" descr="http://www.booksite.ru/enciklopedia/church/38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1560" y="2492896"/>
            <a:ext cx="7879248" cy="4365104"/>
          </a:xfrm>
          <a:prstGeom prst="ellipse">
            <a:avLst/>
          </a:prstGeom>
          <a:noFill/>
          <a:effectLst>
            <a:softEdge rad="635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51520" y="188641"/>
            <a:ext cx="8640960" cy="288032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Праведный Феодор Ушаков родился 13 февраля 1745 года в сельце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Бурнаково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Романовского уезда Ярославской губернии. Происходил из небогатого древнего дворянского рода. Родители его — Федор Игнатьевич и Прасковья Никитична были людьми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благочестивыми. Федор был третьим ребенком в семье.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11560" y="4581129"/>
            <a:ext cx="8244408" cy="184482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sz="2400" b="1" dirty="0">
              <a:solidFill>
                <a:schemeClr val="accent1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храме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Богоявления-на-Острову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в трех верстах от 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Бурнаково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Федора крестили, здесь же в школе для дворянских детей он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обучался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грамоте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счету. </a:t>
            </a:r>
          </a:p>
        </p:txBody>
      </p:sp>
      <p:pic>
        <p:nvPicPr>
          <p:cNvPr id="18434" name="Picture 2" descr="http://ushakov.prihod.ru/users/17/617/editor_files/image/02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r="1301" b="11607"/>
          <a:stretch>
            <a:fillRect/>
          </a:stretch>
        </p:blipFill>
        <p:spPr bwMode="auto">
          <a:xfrm>
            <a:off x="899592" y="1"/>
            <a:ext cx="7200800" cy="5301515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runivers.ru/upload/iblock/e04/volkov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673424"/>
            <a:ext cx="9324528" cy="5184576"/>
          </a:xfrm>
          <a:prstGeom prst="rect">
            <a:avLst/>
          </a:prstGeom>
          <a:noFill/>
          <a:effectLst>
            <a:softEdge rad="635000"/>
          </a:effectLst>
          <a:scene3d>
            <a:camera prst="perspectiveAbove"/>
            <a:lightRig rig="threePt" dir="t"/>
          </a:scene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780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"/>
            </a:scene3d>
            <a:sp3d prstMaterial="softEdge"/>
          </a:bodyPr>
          <a:lstStyle/>
          <a:p>
            <a:pPr indent="457200"/>
            <a:r>
              <a:rPr lang="ru-RU" sz="1600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15 февраля 1761 года Ф. Ф. Ушаков поступил в Морской Шляхетский Кадетский корпус. Всё своё старание он вложил в изучение морских наук, поэтому 12 февраля 1763 года он был произведён в гардемарины, спустя год (10 апреля 1764 года) назначен  капралом, а 1 мая 1766 года был произведён в мичманы.</a:t>
            </a:r>
            <a:br>
              <a:rPr lang="ru-RU" sz="1600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600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600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       Будущий адмирал, отличаясь хорошей учёбой и высокой нравственностью, прилежно  постигал преподаваемые ему науки, особую склонность проявлял к арифметике, навигации и истории.  5 мая 1766 года , Ушаков успешно закончил учебу.  Из 59, выпущенных с ним офицеров, он значится четвёртым. </a:t>
            </a:r>
            <a:br>
              <a:rPr lang="ru-RU" sz="1600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1600" dirty="0">
              <a:solidFill>
                <a:schemeClr val="accent1">
                  <a:lumMod val="75000"/>
                </a:schemeClr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27984" y="274638"/>
            <a:ext cx="4258816" cy="5746650"/>
          </a:xfrm>
        </p:spPr>
        <p:txBody>
          <a:bodyPr>
            <a:noAutofit/>
          </a:bodyPr>
          <a:lstStyle/>
          <a:p>
            <a:r>
              <a:rPr lang="ru-RU" sz="2000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По окончании кадетского корпуса Федор на пинке «</a:t>
            </a:r>
            <a:r>
              <a:rPr lang="ru-RU" sz="2000" dirty="0" err="1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Наргин</a:t>
            </a:r>
            <a:r>
              <a:rPr lang="ru-RU" sz="2000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» ушёл из Кронштадта в плавание вокруг Скандинавии до Архангельска, откуда возвратился в 1767 году.</a:t>
            </a:r>
            <a:br>
              <a:rPr lang="ru-RU" sz="2000" dirty="0" smtClean="0">
                <a:ln w="12700">
                  <a:noFill/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Первые годы его службы прошли в интенсивной учебе под руководством опытных моряков. Благодаря своему усердию, пытливости ума, ревностному отношению к делу и высоким душевным качествам, молодой мичман Федор Ушаков успешно прошел эту первую школу морской практики и был переведен на юг, в Азовскую флотилию.</a:t>
            </a:r>
            <a:endParaRPr lang="ru-RU" sz="2000" dirty="0">
              <a:latin typeface="Arial Narrow" pitchFamily="34" charset="0"/>
            </a:endParaRPr>
          </a:p>
        </p:txBody>
      </p:sp>
      <p:pic>
        <p:nvPicPr>
          <p:cNvPr id="32770" name="Picture 2" descr="http://rys-arhipelag.ucoz.ru/_ph/21/2/7854119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3"/>
            <a:ext cx="3528392" cy="5329897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2040" y="274639"/>
            <a:ext cx="4211960" cy="6250706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Это было время правления Екатерины II, которая продолжила дело Петра I по превращению России в морскую державу. Она ставила задачу выхода в Азовское и Черное моря, которые были под контролем Турции. России нужен был сильный флот.</a:t>
            </a:r>
            <a:br>
              <a:rPr lang="ru-RU" sz="1800" dirty="0" smtClean="0"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1800" dirty="0" smtClean="0"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  Императрица Екатерина II издала указ о создании в </a:t>
            </a:r>
            <a:r>
              <a:rPr lang="ru-RU" sz="1800" dirty="0" err="1" smtClean="0"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Ахтиярской</a:t>
            </a:r>
            <a:r>
              <a:rPr lang="ru-RU" sz="1800" dirty="0" smtClean="0"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бухте города-крепости Севастополя. В 1785 году из Херсона в Севастополь на корабле "Святой Павел" прибыл капитан Федор Ушаков. Здесь и застала его война, которую в августе 1787 года Турция объявила России. </a:t>
            </a:r>
            <a:r>
              <a:rPr lang="ru-RU" sz="2400" dirty="0" smtClean="0">
                <a:effectLst/>
                <a:latin typeface="Arial Narrow" pitchFamily="34" charset="0"/>
              </a:rPr>
              <a:t/>
            </a:r>
            <a:br>
              <a:rPr lang="ru-RU" sz="2400" dirty="0" smtClean="0">
                <a:effectLst/>
                <a:latin typeface="Arial Narrow" pitchFamily="34" charset="0"/>
              </a:rPr>
            </a:br>
            <a:r>
              <a:rPr lang="ru-RU" sz="1800" dirty="0" smtClean="0">
                <a:effectLst/>
                <a:latin typeface="Arial Narrow" pitchFamily="34" charset="0"/>
              </a:rPr>
              <a:t/>
            </a:r>
            <a:br>
              <a:rPr lang="ru-RU" sz="1800" dirty="0" smtClean="0">
                <a:effectLst/>
                <a:latin typeface="Arial Narrow" pitchFamily="34" charset="0"/>
              </a:rPr>
            </a:br>
            <a:endParaRPr lang="ru-RU" sz="1800" dirty="0">
              <a:effectLst/>
              <a:latin typeface="Arial Narrow" pitchFamily="34" charset="0"/>
            </a:endParaRPr>
          </a:p>
        </p:txBody>
      </p:sp>
      <p:pic>
        <p:nvPicPr>
          <p:cNvPr id="33794" name="Picture 2" descr="http://3.bp.blogspot.com/_53hquobzT3s/TN8bA-w9z4I/AAAAAAAAGFw/S9tb-hO2Jow/s1600/%25D0%2595%25D0%25BA%25D0%25B0%25D1%2582%25D0%25B5%25D1%2580%25D0%25B8%25D0%25BD%25D0%25B0II+%25D0%25B2+%25D0%25A1%25D0%25B5%25D0%25B2%25D0%25B0%25D1%2581%25D1%2582%25D0%25BE%25D0%25BF%25D0%25BE%25D0%25BB%25D0%25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9"/>
            <a:ext cx="4860032" cy="6483137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780928"/>
            <a:ext cx="8291264" cy="3456384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effectLst/>
                <a:latin typeface="Arial Narrow" pitchFamily="34" charset="0"/>
              </a:rPr>
              <a:t> </a:t>
            </a:r>
            <a:r>
              <a:rPr lang="ru-RU" sz="2000" dirty="0" smtClean="0">
                <a:effectLst/>
                <a:latin typeface="Arial Narrow" pitchFamily="34" charset="0"/>
              </a:rPr>
              <a:t>Карьера Федора складывалась неплохо, и к началу серьезных военных действий он уже был капитаном бригадирского ранга, имея в подчинении несколько кораблей. Первая победа была одержана близ острова </a:t>
            </a:r>
            <a:r>
              <a:rPr lang="ru-RU" sz="2000" dirty="0" err="1" smtClean="0">
                <a:effectLst/>
                <a:latin typeface="Arial Narrow" pitchFamily="34" charset="0"/>
              </a:rPr>
              <a:t>Фидониси</a:t>
            </a:r>
            <a:r>
              <a:rPr lang="ru-RU" sz="2000" dirty="0" smtClean="0">
                <a:effectLst/>
                <a:latin typeface="Arial Narrow" pitchFamily="34" charset="0"/>
              </a:rPr>
              <a:t>. Молодой, но достаточно умный командир смог разгадать замысел врага и разгромить его. Но эта победа, чуть было не привела к гибели карьеры полководца, поскольку командовавший эскадрой граф Войнович стремился всех убедить, что причиной успеха были только его действия. Но наблюдателем на Черноморском флоте был назначен граф Потемкин, и он доложил императрице, что победа принадлежала исключительно Ушакову</a:t>
            </a:r>
            <a:endParaRPr lang="ru-RU" sz="2000" dirty="0">
              <a:effectLst/>
            </a:endParaRPr>
          </a:p>
        </p:txBody>
      </p:sp>
      <p:sp>
        <p:nvSpPr>
          <p:cNvPr id="1026" name="AutoShape 2" descr="http://img.lenta.ru/articles/2006/08/17/blacksea/ushakov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img.lenta.ru/articles/2006/08/17/blacksea/ushakov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t2.gstatic.com/images?q=tbn:ANd9GcQIWF1y682_EFN6wOlKQsb37FXpll8Z_6xIUP_-98O1hCmqt-Rp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5"/>
            <a:ext cx="8280920" cy="2710087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topwar.ru/uploads/posts/2012-02/thumbs/1330052577_24fa28b7ce3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36912"/>
            <a:ext cx="9144000" cy="443711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2736304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effectLst/>
                <a:latin typeface="Arial Narrow" pitchFamily="34" charset="0"/>
              </a:rPr>
              <a:t>Российский флот набирал свою силу, и это серьезно беспокоило турок.   Для того чтобы не утратить контроль над Черным морем, они снарядили свой флот под командованием </a:t>
            </a:r>
            <a:r>
              <a:rPr lang="ru-RU" sz="2000" b="1" dirty="0" err="1" smtClean="0">
                <a:effectLst/>
                <a:latin typeface="Arial Narrow" pitchFamily="34" charset="0"/>
              </a:rPr>
              <a:t>каудан-паши</a:t>
            </a:r>
            <a:r>
              <a:rPr lang="ru-RU" sz="2000" b="1" dirty="0" smtClean="0">
                <a:effectLst/>
                <a:latin typeface="Arial Narrow" pitchFamily="34" charset="0"/>
              </a:rPr>
              <a:t> </a:t>
            </a:r>
            <a:r>
              <a:rPr lang="ru-RU" sz="2000" b="1" dirty="0" err="1" smtClean="0">
                <a:effectLst/>
                <a:latin typeface="Arial Narrow" pitchFamily="34" charset="0"/>
              </a:rPr>
              <a:t>Гуссейна</a:t>
            </a:r>
            <a:r>
              <a:rPr lang="ru-RU" sz="2000" b="1" dirty="0" smtClean="0">
                <a:effectLst/>
                <a:latin typeface="Arial Narrow" pitchFamily="34" charset="0"/>
              </a:rPr>
              <a:t> для уничтожения флота </a:t>
            </a:r>
            <a:r>
              <a:rPr lang="ru-RU" sz="2000" b="1" dirty="0" err="1" smtClean="0">
                <a:effectLst/>
                <a:latin typeface="Arial Narrow" pitchFamily="34" charset="0"/>
              </a:rPr>
              <a:t>Ушак-паши</a:t>
            </a:r>
            <a:r>
              <a:rPr lang="ru-RU" sz="2000" b="1" dirty="0" smtClean="0">
                <a:effectLst/>
                <a:latin typeface="Arial Narrow" pitchFamily="34" charset="0"/>
              </a:rPr>
              <a:t>, так турки называли Ушакова. В 1787 году произошел бой у острова Змеиный. Силы турок намного превосходили русских, но к этому времени наш флотоводец разработал свою </a:t>
            </a:r>
            <a:r>
              <a:rPr lang="ru-RU" sz="2000" b="1" dirty="0" err="1" smtClean="0">
                <a:effectLst/>
                <a:latin typeface="Arial Narrow" pitchFamily="34" charset="0"/>
              </a:rPr>
              <a:t>тактикуВ</a:t>
            </a:r>
            <a:r>
              <a:rPr lang="ru-RU" sz="2000" b="1" dirty="0" smtClean="0">
                <a:effectLst/>
                <a:latin typeface="Arial Narrow" pitchFamily="34" charset="0"/>
              </a:rPr>
              <a:t> итоге флот </a:t>
            </a:r>
            <a:r>
              <a:rPr lang="ru-RU" sz="2000" b="1" dirty="0" err="1" smtClean="0">
                <a:effectLst/>
                <a:latin typeface="Arial Narrow" pitchFamily="34" charset="0"/>
              </a:rPr>
              <a:t>каудан-паши</a:t>
            </a:r>
            <a:r>
              <a:rPr lang="ru-RU" sz="2000" b="1" dirty="0" smtClean="0">
                <a:effectLst/>
                <a:latin typeface="Arial Narrow" pitchFamily="34" charset="0"/>
              </a:rPr>
              <a:t> </a:t>
            </a:r>
            <a:r>
              <a:rPr lang="ru-RU" sz="2000" b="1" dirty="0" err="1" smtClean="0">
                <a:effectLst/>
                <a:latin typeface="Arial Narrow" pitchFamily="34" charset="0"/>
              </a:rPr>
              <a:t>Гуссейна</a:t>
            </a:r>
            <a:r>
              <a:rPr lang="ru-RU" sz="2000" b="1" dirty="0" smtClean="0">
                <a:effectLst/>
                <a:latin typeface="Arial Narrow" pitchFamily="34" charset="0"/>
              </a:rPr>
              <a:t> был разгромлен</a:t>
            </a:r>
            <a:r>
              <a:rPr lang="ru-RU" sz="2000" b="1" dirty="0" smtClean="0">
                <a:latin typeface="Arial Narrow" pitchFamily="34" charset="0"/>
              </a:rPr>
              <a:t>. За это время турки потеряли 18 кораблей, а русские - ни одного.</a:t>
            </a:r>
            <a:endParaRPr lang="ru-RU" sz="2000" b="1" dirty="0">
              <a:latin typeface="Arial Narrow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ре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ткрытая">
  <a:themeElements>
    <a:clrScheme name="Другая 3">
      <a:dk1>
        <a:srgbClr val="868AB7"/>
      </a:dk1>
      <a:lt1>
        <a:sysClr val="window" lastClr="FFFFFF"/>
      </a:lt1>
      <a:dk2>
        <a:srgbClr val="35385A"/>
      </a:dk2>
      <a:lt2>
        <a:srgbClr val="585D95"/>
      </a:lt2>
      <a:accent1>
        <a:srgbClr val="7030A0"/>
      </a:accent1>
      <a:accent2>
        <a:srgbClr val="7479AD"/>
      </a:accent2>
      <a:accent3>
        <a:srgbClr val="B6B8D3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1468</TotalTime>
  <Words>810</Words>
  <Application>Microsoft Office PowerPoint</Application>
  <PresentationFormat>Экран (4:3)</PresentationFormat>
  <Paragraphs>51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Трек</vt:lpstr>
      <vt:lpstr>Открытая</vt:lpstr>
      <vt:lpstr>Тема Office</vt:lpstr>
      <vt:lpstr>  «Их именами славится  Россия»</vt:lpstr>
      <vt:lpstr>СВЯТОЙ  ПРАВЕДНЫЙ ВОИН  ФЕОДОР УШАКОВ </vt:lpstr>
      <vt:lpstr>Слайд 3</vt:lpstr>
      <vt:lpstr>Слайд 4</vt:lpstr>
      <vt:lpstr>15 февраля 1761 года Ф. Ф. Ушаков поступил в Морской Шляхетский Кадетский корпус. Всё своё старание он вложил в изучение морских наук, поэтому 12 февраля 1763 года он был произведён в гардемарины, спустя год (10 апреля 1764 года) назначен  капралом, а 1 мая 1766 года был произведён в мичманы.            Будущий адмирал, отличаясь хорошей учёбой и высокой нравственностью, прилежно  постигал преподаваемые ему науки, особую склонность проявлял к арифметике, навигации и истории.  5 мая 1766 года , Ушаков успешно закончил учебу.  Из 59, выпущенных с ним офицеров, он значится четвёртым.  </vt:lpstr>
      <vt:lpstr>По окончании кадетского корпуса Федор на пинке «Наргин» ушёл из Кронштадта в плавание вокруг Скандинавии до Архангельска, откуда возвратился в 1767 году. Первые годы его службы прошли в интенсивной учебе под руководством опытных моряков. Благодаря своему усердию, пытливости ума, ревностному отношению к делу и высоким душевным качествам, молодой мичман Федор Ушаков успешно прошел эту первую школу морской практики и был переведен на юг, в Азовскую флотилию.</vt:lpstr>
      <vt:lpstr>Это было время правления Екатерины II, которая продолжила дело Петра I по превращению России в морскую державу. Она ставила задачу выхода в Азовское и Черное моря, которые были под контролем Турции. России нужен был сильный флот.    Императрица Екатерина II издала указ о создании в Ахтиярской бухте города-крепости Севастополя. В 1785 году из Херсона в Севастополь на корабле "Святой Павел" прибыл капитан Федор Ушаков. Здесь и застала его война, которую в августе 1787 года Турция объявила России.   </vt:lpstr>
      <vt:lpstr> Карьера Федора складывалась неплохо, и к началу серьезных военных действий он уже был капитаном бригадирского ранга, имея в подчинении несколько кораблей. Первая победа была одержана близ острова Фидониси. Молодой, но достаточно умный командир смог разгадать замысел врага и разгромить его. Но эта победа, чуть было не привела к гибели карьеры полководца, поскольку командовавший эскадрой граф Войнович стремился всех убедить, что причиной успеха были только его действия. Но наблюдателем на Черноморском флоте был назначен граф Потемкин, и он доложил императрице, что победа принадлежала исключительно Ушакову</vt:lpstr>
      <vt:lpstr>Российский флот набирал свою силу, и это серьезно беспокоило турок.   Для того чтобы не утратить контроль над Черным морем, они снарядили свой флот под командованием каудан-паши Гуссейна для уничтожения флота Ушак-паши, так турки называли Ушакова. В 1787 году произошел бой у острова Змеиный. Силы турок намного превосходили русских, но к этому времени наш флотоводец разработал свою тактикуВ итоге флот каудан-паши Гуссейна был разгромлен. За это время турки потеряли 18 кораблей, а русские - ни одного.</vt:lpstr>
      <vt:lpstr>Слайд 10</vt:lpstr>
      <vt:lpstr>Полное поражение Турция потерпела в битве у мыса Калиакрия. 31 июля 1791 года турецкий флот стоял у мыса под прикрытием береговых батарей и чувствовал себя в полнейшей безопасности. Ушаков неожидано зашел между турецкими кораблями и береговыми батареями и турки растерялись. Не успев построиться в боевой порядок, сталкиваясь друг с другом, турецкие корабли в панике отступали в открытое море. Итоги боя для Русских были поистине поразительны. В бою при Калиакрии с более чем вдвое большим противником русский флот не потерял ни одного корабля. Людские потери были очень малы. В результате этой победы был заключен выгодный для России Ясский мир и контр-адмиралу Ушакову был пожалован орден Святого Александра Невского.</vt:lpstr>
      <vt:lpstr>Слайд 12</vt:lpstr>
      <vt:lpstr>Слайд 13</vt:lpstr>
      <vt:lpstr>Средиземноморская кампания</vt:lpstr>
      <vt:lpstr>Слайд 15</vt:lpstr>
      <vt:lpstr>Флагманский корабль Святой Павел, на котором находился адмирал Ушаков при взятии крепости Корфу</vt:lpstr>
      <vt:lpstr>Было одержано много разных побед. И все это благодаря тому, что Ушаков сумел найти свою стратегию, а не придерживался только того, что было написано в учебниках, он умел видеть конечную цель, и получал выдающиеся результаты своей работы. Он разработал новую тактику морских сражений, придавал огромное значение формированию у матросов и офицеров боевых навыков, выступал против муштры и стремился внедрить на флоте суворовские методы обучения личного состава.</vt:lpstr>
      <vt:lpstr>Последние годы жизни адмирал Ушаков посвятил службе Господу. Он часто бывал в Санаксарском монастыре, настоятелем которого долгое время был его дядя святой Феодор Санаксарский, жертвовал много денег на его восстановление. 2 октября 1817 года великий флотоводец скончался и был похоронен согласно его воле –"лечь в ногах у дядюшки" – в Санаксарском монастыре. </vt:lpstr>
      <vt:lpstr>Слайд 19</vt:lpstr>
      <vt:lpstr>Источники иллюстраций:</vt:lpstr>
      <vt:lpstr>Источник информации: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105</cp:revision>
  <dcterms:created xsi:type="dcterms:W3CDTF">2012-06-16T11:08:29Z</dcterms:created>
  <dcterms:modified xsi:type="dcterms:W3CDTF">2012-09-08T15:20:14Z</dcterms:modified>
</cp:coreProperties>
</file>