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73" r:id="rId3"/>
    <p:sldId id="275" r:id="rId4"/>
    <p:sldId id="257" r:id="rId5"/>
    <p:sldId id="258" r:id="rId6"/>
    <p:sldId id="259" r:id="rId7"/>
    <p:sldId id="261" r:id="rId8"/>
    <p:sldId id="262" r:id="rId9"/>
    <p:sldId id="265" r:id="rId10"/>
    <p:sldId id="268" r:id="rId11"/>
    <p:sldId id="269" r:id="rId12"/>
    <p:sldId id="272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00174"/>
            <a:ext cx="7854696" cy="348096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Общее </a:t>
            </a:r>
            <a:r>
              <a:rPr lang="ru-RU" sz="4000" dirty="0" smtClean="0"/>
              <a:t>родительское </a:t>
            </a:r>
            <a:r>
              <a:rPr lang="ru-RU" sz="4000" dirty="0" smtClean="0"/>
              <a:t>собрание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Адаптация </a:t>
            </a:r>
            <a:r>
              <a:rPr lang="ru-RU" sz="4000" dirty="0" smtClean="0"/>
              <a:t>и сохранение здоровья ребенка в семье и в ДОУ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Ребёнок начал ходить в детский сад: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            1. Установите тесный контакт с работниками детского сада.</a:t>
            </a:r>
          </a:p>
          <a:p>
            <a:r>
              <a:rPr lang="ru-RU" dirty="0" smtClean="0"/>
              <a:t>            2. Приучайте ребёнка к детскому саду постепенно.</a:t>
            </a:r>
          </a:p>
          <a:p>
            <a:r>
              <a:rPr lang="ru-RU" dirty="0" smtClean="0"/>
              <a:t>            3. Не оставляйте ребёнка в саду более чем на 8 часов.</a:t>
            </a:r>
          </a:p>
          <a:p>
            <a:r>
              <a:rPr lang="ru-RU" dirty="0" smtClean="0"/>
              <a:t>            4. Сообщите воспитателям о привычках и склонностях ребёнка.</a:t>
            </a:r>
          </a:p>
          <a:p>
            <a:r>
              <a:rPr lang="ru-RU" dirty="0" smtClean="0"/>
              <a:t>            5. Поддерживайте дома спокойную обстановку.</a:t>
            </a:r>
          </a:p>
          <a:p>
            <a:r>
              <a:rPr lang="ru-RU" dirty="0" smtClean="0"/>
              <a:t>            6. Не перегружайте ребёнка новой информацией.</a:t>
            </a:r>
          </a:p>
          <a:p>
            <a:r>
              <a:rPr lang="ru-RU" dirty="0" smtClean="0"/>
              <a:t>           7. Будьте внимательны к ребёнку, заботливы и терпеливы.</a:t>
            </a:r>
          </a:p>
          <a:p>
            <a:r>
              <a:rPr lang="ru-RU" dirty="0" smtClean="0"/>
              <a:t>           8. Не наказывайте детским садом</a:t>
            </a:r>
          </a:p>
          <a:p>
            <a:r>
              <a:rPr lang="ru-RU" dirty="0" smtClean="0"/>
              <a:t>           9. Поиграйте  с ребенком в детский сад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Ребёнок плачет при расставании с родителями: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            1. Рассказывайте ребёнку, что ждёт его в детском саду</a:t>
            </a:r>
          </a:p>
          <a:p>
            <a:r>
              <a:rPr lang="ru-RU" dirty="0" smtClean="0"/>
              <a:t>            2. Будьте спокойны, не проявляйте перед ребёнком своего беспокойства</a:t>
            </a:r>
          </a:p>
          <a:p>
            <a:r>
              <a:rPr lang="ru-RU" dirty="0" smtClean="0"/>
              <a:t>            3. Дайте ребёнку с собой любимую игрушку или какой-то домашний предмет</a:t>
            </a:r>
          </a:p>
          <a:p>
            <a:r>
              <a:rPr lang="ru-RU" dirty="0" smtClean="0"/>
              <a:t>            4. Придумайте и отрепетируйте несколько разных способов прощания (например, воздушный поцелуй, поглаживание по спинке)</a:t>
            </a:r>
          </a:p>
          <a:p>
            <a:r>
              <a:rPr lang="ru-RU" dirty="0" smtClean="0"/>
              <a:t>            5. Будьте внимательны к ребёнку, когда забираете его из детского сада</a:t>
            </a:r>
          </a:p>
          <a:p>
            <a:r>
              <a:rPr lang="ru-RU" dirty="0" smtClean="0"/>
              <a:t>           6. После детского сада погуляйте с ребёнком. Дайте ребёнку возможность поиграть в подвижные игры.</a:t>
            </a:r>
          </a:p>
          <a:p>
            <a:pPr>
              <a:buNone/>
            </a:pPr>
            <a:r>
              <a:rPr lang="ru-RU" dirty="0" smtClean="0"/>
              <a:t>        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успешной адаптации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ребёнок с аппетитом ест</a:t>
            </a:r>
          </a:p>
          <a:p>
            <a:r>
              <a:rPr lang="ru-RU" b="1" i="1" dirty="0" smtClean="0"/>
              <a:t> быстро засыпает и вовремя просыпается в бодром настроении</a:t>
            </a:r>
          </a:p>
          <a:p>
            <a:r>
              <a:rPr lang="ru-RU" b="1" i="1" dirty="0" smtClean="0"/>
              <a:t> играет один или со сверстниками.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       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800" dirty="0" smtClean="0"/>
          </a:p>
          <a:p>
            <a:endParaRPr lang="ru-RU" sz="4800" smtClean="0"/>
          </a:p>
          <a:p>
            <a:r>
              <a:rPr lang="ru-RU" sz="4800" smtClean="0"/>
              <a:t>Спасибо </a:t>
            </a:r>
            <a:r>
              <a:rPr lang="ru-RU" sz="4800" dirty="0" smtClean="0"/>
              <a:t>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адаптация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 </a:t>
            </a:r>
            <a:r>
              <a:rPr lang="ru-RU" b="1" i="1" dirty="0" smtClean="0"/>
              <a:t>«Адаптация»</a:t>
            </a:r>
            <a:r>
              <a:rPr lang="ru-RU" dirty="0" smtClean="0"/>
              <a:t> в переводе означает </a:t>
            </a:r>
            <a:r>
              <a:rPr lang="ru-RU" b="1" i="1" dirty="0" smtClean="0"/>
              <a:t>«приспособление»</a:t>
            </a:r>
            <a:endParaRPr lang="ru-RU" dirty="0" smtClean="0"/>
          </a:p>
          <a:p>
            <a:r>
              <a:rPr lang="ru-RU" b="1" u="sng" dirty="0" smtClean="0"/>
              <a:t>Адаптация – сложный процесс приспособления  организма к новым условиям</a:t>
            </a:r>
          </a:p>
          <a:p>
            <a:endParaRPr lang="ru-RU" dirty="0" smtClean="0"/>
          </a:p>
          <a:p>
            <a:r>
              <a:rPr lang="ru-RU" b="1" u="sng" dirty="0" smtClean="0"/>
              <a:t>Адаптация – сложный и постепенный процесс, имеющий свою продолжительность у каждого ребёнка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раннего возраста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Быстрый  темп развития и неравномерность. Первый год жизни ребёнка связан с овладением ходьбой, второй год – с переломным моментом в развитии речи, началом развития речемыслительной деятельности, а также с развитием наглядно-действенного мышления. В три года начинается развитие самосознания ребенка. В  критические периоды может наблюдаться снижение  работоспособности, эмоциональные расстройства.</a:t>
            </a:r>
          </a:p>
          <a:p>
            <a:pPr lvl="0"/>
            <a:r>
              <a:rPr lang="ru-RU" dirty="0" smtClean="0"/>
              <a:t>Неустойчивость и незавершенность формирующихся навыков и умений. Под влиянием неблагоприятных факторов (стресс, перенесенное заболевание) может произойти утеря навыков.</a:t>
            </a:r>
          </a:p>
          <a:p>
            <a:pPr lvl="0"/>
            <a:r>
              <a:rPr lang="ru-RU" dirty="0" smtClean="0"/>
              <a:t>Взаимосвязь и взаимозависимость состояния здоровья, физического и нервно-психического развития детей.</a:t>
            </a:r>
          </a:p>
          <a:p>
            <a:pPr lvl="0"/>
            <a:r>
              <a:rPr lang="ru-RU" dirty="0" smtClean="0"/>
              <a:t>Повышенная эмоциональность.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Проявления «адаптационного синдрома»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Ребенок сильно и продолжительно плачет</a:t>
            </a:r>
          </a:p>
          <a:p>
            <a:r>
              <a:rPr lang="ru-RU" dirty="0" smtClean="0"/>
              <a:t>Нарушается аппетит, сон (дети могут потерять в весе)</a:t>
            </a:r>
          </a:p>
          <a:p>
            <a:r>
              <a:rPr lang="ru-RU" dirty="0" smtClean="0"/>
              <a:t>Наблюдается регресс функций (теряются ранее приобретенные функции)</a:t>
            </a:r>
          </a:p>
          <a:p>
            <a:r>
              <a:rPr lang="ru-RU" dirty="0" smtClean="0"/>
              <a:t>Проявляются психосоматические признаки (повышение температуры, артериального давления, боли в животе, расстройство стула, рвота, тремор рук)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Проявления «адаптационного синдрома»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Появляются страхи, замкнутость, неуверенность или агрессия</a:t>
            </a:r>
          </a:p>
          <a:p>
            <a:r>
              <a:rPr lang="ru-RU" dirty="0" smtClean="0"/>
              <a:t>Ребенок постоянно спрашивает «Где мама?», жмется к взрослому или наоборот не подпускает его к себе</a:t>
            </a:r>
          </a:p>
          <a:p>
            <a:r>
              <a:rPr lang="ru-RU" dirty="0" smtClean="0"/>
              <a:t>Родители отмечают, что ребенок вздрагивает во сне, гоняется за матерью, не отпускает ее от себя</a:t>
            </a:r>
          </a:p>
          <a:p>
            <a:r>
              <a:rPr lang="ru-RU" dirty="0" smtClean="0"/>
              <a:t>Изменяется активность ребенка</a:t>
            </a:r>
          </a:p>
          <a:p>
            <a:r>
              <a:rPr lang="ru-RU" dirty="0" smtClean="0"/>
              <a:t>Возрастает число психосоматических заболеваний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Факторы, осложняющие  адаптацию ребенка к ДОУ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Мальчики хуже адаптируются, чем девочки</a:t>
            </a:r>
          </a:p>
          <a:p>
            <a:r>
              <a:rPr lang="ru-RU" dirty="0" smtClean="0"/>
              <a:t>Медлительные дети не успевают за темпом жизни в детскому саду</a:t>
            </a:r>
          </a:p>
          <a:p>
            <a:r>
              <a:rPr lang="ru-RU" dirty="0" smtClean="0"/>
              <a:t>Дети-интроверты более замкнуты и медленнее приспосабливаются к изменившимся обстоятельствам</a:t>
            </a:r>
          </a:p>
          <a:p>
            <a:r>
              <a:rPr lang="ru-RU" dirty="0" smtClean="0"/>
              <a:t> дети-левши более чувствительны к воздействию эмоциональных факторов</a:t>
            </a:r>
          </a:p>
          <a:p>
            <a:r>
              <a:rPr lang="ru-RU" dirty="0" smtClean="0"/>
              <a:t>Нервно и соматически ослабленные  дети</a:t>
            </a:r>
          </a:p>
          <a:p>
            <a:r>
              <a:rPr lang="ru-RU" dirty="0" smtClean="0"/>
              <a:t>Чрезмерно опекаемые родителями дети</a:t>
            </a:r>
          </a:p>
          <a:p>
            <a:r>
              <a:rPr lang="ru-RU" dirty="0" smtClean="0"/>
              <a:t>Дети из «закрытых» семей (</a:t>
            </a:r>
            <a:r>
              <a:rPr lang="ru-RU" dirty="0" err="1" smtClean="0"/>
              <a:t>малоконтактныхх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фазы адаптационного процесса: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1.	</a:t>
            </a:r>
            <a:r>
              <a:rPr lang="ru-RU" sz="3100" b="1" dirty="0" smtClean="0"/>
              <a:t>острая фаза</a:t>
            </a:r>
            <a:r>
              <a:rPr lang="ru-RU" dirty="0" smtClean="0"/>
              <a:t>, которая сопровождается разнообразными колебаниями в соматическом состоянии и психическом статусе. Что приводит к снижению веса, частым респираторным заболеваниям, нарушению сна, снижению аппетита, регрессу в речевом развитии (длится в среднем один месяц);</a:t>
            </a:r>
          </a:p>
          <a:p>
            <a:r>
              <a:rPr lang="ru-RU" dirty="0" smtClean="0"/>
              <a:t>2.	</a:t>
            </a:r>
            <a:r>
              <a:rPr lang="ru-RU" sz="3100" b="1" dirty="0" err="1" smtClean="0"/>
              <a:t>подострая</a:t>
            </a:r>
            <a:r>
              <a:rPr lang="ru-RU" sz="3100" b="1" dirty="0" smtClean="0"/>
              <a:t> фаза </a:t>
            </a:r>
            <a:r>
              <a:rPr lang="ru-RU" dirty="0" smtClean="0"/>
              <a:t>характеризуется адекватным поведением ребенка, то есть все сдвиги уменьшаются и регистрируются лишь по отдельным параметрам на фоне замедленного темпа развития, особенно психического, по сравнению со средними возрастными нормами (длится 3-5 месяцев);</a:t>
            </a:r>
          </a:p>
          <a:p>
            <a:r>
              <a:rPr lang="ru-RU" dirty="0" smtClean="0"/>
              <a:t>3.	</a:t>
            </a:r>
            <a:r>
              <a:rPr lang="ru-RU" sz="3100" b="1" dirty="0" smtClean="0"/>
              <a:t>фаза компенсации </a:t>
            </a:r>
            <a:r>
              <a:rPr lang="ru-RU" dirty="0" smtClean="0"/>
              <a:t>характеризуется убыстрением темпа развития, в результате дети к концу учебного года преодолевают указанную выше задержку темпов развития.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степени тяжести прохождения острой фазы адаптационного периода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4282" y="1643050"/>
          <a:ext cx="8358246" cy="4143404"/>
        </p:xfrm>
        <a:graphic>
          <a:graphicData uri="http://schemas.openxmlformats.org/presentationml/2006/ole">
            <p:oleObj spid="_x0000_s1027" name="Документ" r:id="rId3" imgW="6069694" imgH="220494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Причины тяжёлой адаптации к условиям ДОУ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           1. Отсутствие в семье режима, совпадающего с режимом детского сада</a:t>
            </a:r>
          </a:p>
          <a:p>
            <a:r>
              <a:rPr lang="ru-RU" dirty="0" smtClean="0"/>
              <a:t>            2. Наличие у ребёнка своеобразных привычек</a:t>
            </a:r>
          </a:p>
          <a:p>
            <a:r>
              <a:rPr lang="ru-RU" dirty="0" smtClean="0"/>
              <a:t>            3. Неумение занять себя игрушкой</a:t>
            </a:r>
          </a:p>
          <a:p>
            <a:r>
              <a:rPr lang="ru-RU" dirty="0" smtClean="0"/>
              <a:t>            4. </a:t>
            </a:r>
            <a:r>
              <a:rPr lang="ru-RU" dirty="0" err="1" smtClean="0"/>
              <a:t>Несформированность</a:t>
            </a:r>
            <a:r>
              <a:rPr lang="ru-RU" dirty="0" smtClean="0"/>
              <a:t> элементарных культурно-гигиенических навыков</a:t>
            </a:r>
          </a:p>
          <a:p>
            <a:r>
              <a:rPr lang="ru-RU" dirty="0" smtClean="0"/>
              <a:t>            5. Отсутствие опыта общения с незнакомыми людьми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197</Words>
  <PresentationFormat>Экран (4:3)</PresentationFormat>
  <Paragraphs>75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Поток</vt:lpstr>
      <vt:lpstr>Документ</vt:lpstr>
      <vt:lpstr>       </vt:lpstr>
      <vt:lpstr>Что такое адаптация</vt:lpstr>
      <vt:lpstr>Особенности раннего возраста</vt:lpstr>
      <vt:lpstr>Проявления «адаптационного синдрома»</vt:lpstr>
      <vt:lpstr>Проявления «адаптационного синдрома»</vt:lpstr>
      <vt:lpstr>Факторы, осложняющие  адаптацию ребенка к ДОУ</vt:lpstr>
      <vt:lpstr>фазы адаптационного процесса: </vt:lpstr>
      <vt:lpstr>степени тяжести прохождения острой фазы адаптационного периода</vt:lpstr>
      <vt:lpstr>Причины тяжёлой адаптации к условиям ДОУ </vt:lpstr>
      <vt:lpstr>Ребёнок начал ходить в детский сад:</vt:lpstr>
      <vt:lpstr>Ребёнок плачет при расставании с родителями: </vt:lpstr>
      <vt:lpstr>Признаки успешной адаптации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ребенка к детскому саду </dc:title>
  <cp:lastModifiedBy>Надежда</cp:lastModifiedBy>
  <cp:revision>16</cp:revision>
  <dcterms:modified xsi:type="dcterms:W3CDTF">2011-09-05T04:37:56Z</dcterms:modified>
</cp:coreProperties>
</file>