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8" r:id="rId2"/>
    <p:sldId id="269" r:id="rId3"/>
    <p:sldId id="262" r:id="rId4"/>
    <p:sldId id="263" r:id="rId5"/>
    <p:sldId id="264" r:id="rId6"/>
    <p:sldId id="265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69" autoAdjust="0"/>
  </p:normalViewPr>
  <p:slideViewPr>
    <p:cSldViewPr>
      <p:cViewPr varScale="1">
        <p:scale>
          <a:sx n="67" d="100"/>
          <a:sy n="67" d="100"/>
        </p:scale>
        <p:origin x="-3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562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ECB821-865D-4EA3-917F-03F10323E314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B7A20-562D-414E-A8C2-1BD30A745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B7A20-562D-414E-A8C2-1BD30A745A2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B7A20-562D-414E-A8C2-1BD30A745A2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u"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.jpeg"/><Relationship Id="rId7" Type="http://schemas.openxmlformats.org/officeDocument/2006/relationships/hyperlink" Target="http://slovari.yandex.ru/~&#1082;&#1085;&#1080;&#1075;&#1080;/&#1057;&#1083;&#1086;&#1074;&#1072;&#1088;&#1100;%20&#1080;&#1079;&#1086;&#1073;&#1088;&#1072;&#1079;&#1080;&#1090;&#1077;&#1083;&#1100;&#1085;&#1086;&#1075;&#1086;%20&#1080;&#1089;&#1082;&#1091;&#1089;&#1089;&#1090;&#1074;&#1072;/&#1043;&#1072;&#1088;&#1084;&#1086;&#1085;&#1080;&#1103;/2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lovari.yandex.ru/~&#1082;&#1085;&#1080;&#1075;&#1080;/&#1057;&#1083;&#1086;&#1074;&#1072;&#1088;&#1100;%20&#1080;&#1079;&#1086;&#1073;&#1088;&#1072;&#1079;&#1080;&#1090;&#1077;&#1083;&#1100;&#1085;&#1086;&#1075;&#1086;%20&#1080;&#1089;&#1082;&#1091;&#1089;&#1089;&#1090;&#1074;&#1072;/&#1060;&#1086;&#1088;&#1084;&#1072;/" TargetMode="External"/><Relationship Id="rId5" Type="http://schemas.openxmlformats.org/officeDocument/2006/relationships/hyperlink" Target="http://slovari.yandex.ru/~&#1082;&#1085;&#1080;&#1075;&#1080;/&#1057;&#1083;&#1086;&#1074;&#1072;&#1088;&#1100;%20&#1080;&#1079;&#1086;&#1073;&#1088;&#1072;&#1079;&#1080;&#1090;&#1077;&#1083;&#1100;&#1085;&#1086;&#1075;&#1086;%20&#1080;&#1089;&#1082;&#1091;&#1089;&#1089;&#1090;&#1074;&#1072;/&#1054;&#1090;&#1085;&#1086;&#1096;&#1077;&#1085;&#1080;&#1103;/" TargetMode="External"/><Relationship Id="rId4" Type="http://schemas.openxmlformats.org/officeDocument/2006/relationships/hyperlink" Target="http://slovari.yandex.ru/~&#1082;&#1085;&#1080;&#1075;&#1080;/&#1057;&#1083;&#1086;&#1074;&#1072;&#1088;&#1100;%20&#1080;&#1079;&#1086;&#1073;&#1088;&#1072;&#1079;&#1080;&#1090;&#1077;&#1083;&#1100;&#1085;&#1086;&#1075;&#1086;%20&#1080;&#1089;&#1082;&#1091;&#1089;&#1089;&#1090;&#1074;&#1072;/&#1048;&#1076;&#1077;&#1072;&#1083;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A1%D0%B0%D0%BF%D0%BE%D0%B3%D0%B8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052736"/>
            <a:ext cx="5904656" cy="3960440"/>
          </a:xfrm>
        </p:spPr>
        <p:txBody>
          <a:bodyPr>
            <a:noAutofit/>
          </a:bodyPr>
          <a:lstStyle/>
          <a:p>
            <a:pPr algn="l"/>
            <a:r>
              <a:rPr lang="ru-RU" sz="48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Тема: Подготовка к описанию картины И.Е.Репина «Пушкин на лицейском экзамене»</a:t>
            </a:r>
            <a:endParaRPr lang="ru-RU" sz="48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 dir="ru"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79"/>
            <a:ext cx="7772400" cy="5544617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ln>
                  <a:solidFill>
                    <a:srgbClr val="00B050"/>
                  </a:solidFill>
                </a:ln>
                <a:solidFill>
                  <a:srgbClr val="002060"/>
                </a:solidFill>
              </a:rPr>
              <a:t>План урока: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Подготовка к уроку, определение настроения.</a:t>
            </a:r>
            <a:b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Разминка-размышление. </a:t>
            </a:r>
            <a:b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Беседа о жизни А.С. Пушкина в лицее. </a:t>
            </a:r>
            <a:b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4. Чтение отрывка из стиха. </a:t>
            </a:r>
            <a:b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5. Знакомство с жизнью И.Е. Репина и его картинами. </a:t>
            </a:r>
            <a:b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6. Описание картины И.Е. Репина</a:t>
            </a:r>
            <a:b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6. Словарная работа. </a:t>
            </a:r>
            <a:b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7. Составление плана сочинения. </a:t>
            </a:r>
            <a:b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8. Вывод урока. </a:t>
            </a:r>
            <a:br>
              <a:rPr lang="ru-RU" sz="32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3200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3672408" cy="626469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Золотое сечение</a:t>
            </a:r>
            <a:r>
              <a:rPr lang="ru-RU" sz="1600" b="1" dirty="0" smtClean="0"/>
              <a:t> </a:t>
            </a:r>
            <a:r>
              <a:rPr lang="ru-RU" sz="1400" b="1" dirty="0" smtClean="0"/>
              <a:t>ИЛИ БОЖЕ́СТВЕННАЯ ПРОПО́РЦИЯ </a:t>
            </a:r>
            <a:r>
              <a:rPr lang="ru-RU" sz="1600" b="1" dirty="0" smtClean="0"/>
              <a:t>(лат. </a:t>
            </a:r>
            <a:r>
              <a:rPr lang="ru-RU" sz="1600" b="1" dirty="0" err="1" smtClean="0"/>
              <a:t>Sectio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aurea</a:t>
            </a:r>
            <a:r>
              <a:rPr lang="ru-RU" sz="1600" b="1" dirty="0" smtClean="0"/>
              <a:t>; </a:t>
            </a:r>
            <a:r>
              <a:rPr lang="ru-RU" sz="1600" b="1" dirty="0" err="1" smtClean="0"/>
              <a:t>Sectio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Divina</a:t>
            </a:r>
            <a:r>
              <a:rPr lang="ru-RU" sz="1600" b="1" dirty="0" smtClean="0"/>
              <a:t>) — </a:t>
            </a:r>
            <a:r>
              <a:rPr lang="ru-RU" sz="1600" b="1" i="1" u="sng" dirty="0" smtClean="0">
                <a:hlinkClick r:id="rId4"/>
              </a:rPr>
              <a:t>идеальное</a:t>
            </a:r>
            <a:r>
              <a:rPr lang="ru-RU" sz="1600" b="1" dirty="0" smtClean="0"/>
              <a:t> соотношение величин, наилучшая и единственная пропорция, уравнивающая </a:t>
            </a:r>
            <a:r>
              <a:rPr lang="ru-RU" sz="1600" b="1" i="1" u="sng" dirty="0" smtClean="0">
                <a:hlinkClick r:id="rId5"/>
              </a:rPr>
              <a:t>отношения</a:t>
            </a:r>
            <a:r>
              <a:rPr lang="ru-RU" sz="1600" b="1" dirty="0" smtClean="0"/>
              <a:t> частей какой-либо </a:t>
            </a:r>
            <a:r>
              <a:rPr lang="ru-RU" sz="1600" b="1" i="1" u="sng" dirty="0" smtClean="0">
                <a:hlinkClick r:id="rId6"/>
              </a:rPr>
              <a:t>формы</a:t>
            </a:r>
            <a:r>
              <a:rPr lang="ru-RU" sz="1600" b="1" dirty="0" smtClean="0"/>
              <a:t> между собой и каждой части с целым, — основа </a:t>
            </a:r>
            <a:r>
              <a:rPr lang="ru-RU" sz="1600" b="1" i="1" u="sng" dirty="0" smtClean="0">
                <a:hlinkClick r:id="rId7"/>
              </a:rPr>
              <a:t>гармонии</a:t>
            </a:r>
            <a:r>
              <a:rPr lang="ru-RU" sz="1600" b="1" dirty="0" smtClean="0"/>
              <a:t>. Таких точек всего четыре, и расположены они на расстоянии 3/8 и 5/8 от соответствующих краев плоскости. </a:t>
            </a:r>
            <a:br>
              <a:rPr lang="ru-RU" sz="1600" b="1" dirty="0" smtClean="0"/>
            </a:br>
            <a:r>
              <a:rPr lang="ru-RU" sz="1600" b="1" dirty="0" smtClean="0"/>
              <a:t>Фигура Пушкина помещена художником в правой части картины по линии золотого сечения. Левая часть картины, в свою очередь, тоже разделена в пропорции золотого сечения: от головы Пушкина до головы Державина и от нее до левого края картины. Расстояние от головы Державина до правого края картины разделено на две равные части линией золотого сечения, проходящей вдоль фигуры Пушкина.</a:t>
            </a:r>
            <a:endParaRPr lang="ru-RU" sz="1600" b="1" dirty="0"/>
          </a:p>
        </p:txBody>
      </p:sp>
      <p:pic>
        <p:nvPicPr>
          <p:cNvPr id="1026" name="Picture 2" descr="C:\Users\Марина\Pictures\15511132_103857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95936" y="980728"/>
            <a:ext cx="4840895" cy="46085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И.Е.Репин «А.С.Пушкин на акте в Лицее 8 января 1815 года». 1910, Эскиз, Холст, масло. 43x60.7 см, Государственный Русский музей,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Санкт-Петербург.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Марина\Pictures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484784"/>
            <a:ext cx="6096000" cy="46101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И.Е.Репин «А.С.Пушкин на акте в Лицее 8 января 1815 года». 1911, Холст, масло. 123,7x195,5 см, Всероссийский музей А.С.Пушкина, Санкт-Петербург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http://i050.radikal.ru/0801/63/d55072ab57d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916832"/>
            <a:ext cx="60960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И.Е.Репин «А.С.Пушкин на акте в Лицее 8 января 1815 года читает свою поэму "Воспоминания в Царском селе"». 1911 Холст, масло. 203x398 см Частное собрание, Прага.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http://i015.radikal.ru/0801/25/b062782454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276872"/>
            <a:ext cx="60960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2200" dirty="0" smtClean="0">
                <a:latin typeface="Arial Black" pitchFamily="34" charset="0"/>
              </a:rPr>
              <a:t/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/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/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/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Словарно-орфографическая работа </a:t>
            </a:r>
            <a:b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Эполе</a:t>
            </a:r>
            <a:r>
              <a:rPr lang="ru-RU" sz="27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*ты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27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наплечные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знаки различия военнослужащих (офицеров, генералов и адмиралов в русской и иностранной армиях и флотах).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ru-RU" sz="27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7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нзель</a:t>
            </a:r>
            <a:r>
              <a:rPr lang="ru-RU" sz="27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начальные буквы </a:t>
            </a:r>
            <a:r>
              <a:rPr lang="ru-RU" sz="27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собственных имён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(имени, фамилии).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Ботфо</a:t>
            </a:r>
            <a:r>
              <a:rPr lang="ru-RU" sz="27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*рты</a:t>
            </a: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7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кавалерийские</a:t>
            </a:r>
            <a:r>
              <a:rPr lang="ru-RU" sz="27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4" tooltip="Сапоги"/>
              </a:rPr>
              <a:t>сапоги</a:t>
            </a:r>
            <a:r>
              <a:rPr lang="ru-RU" sz="27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 высокими голенищами.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Фрак -</a:t>
            </a: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верхняя часть мужского парадного костюма.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Обшла</a:t>
            </a:r>
            <a:r>
              <a:rPr lang="ru-RU" sz="27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*г</a:t>
            </a: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отворот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на конце рукава; нижняя пришивная часть рукава.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strips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</a:rPr>
              <a:t>Подберите синонимы к словам</a:t>
            </a:r>
            <a:endParaRPr lang="ru-RU" dirty="0">
              <a:ln>
                <a:solidFill>
                  <a:srgbClr val="00B0F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92500" lnSpcReduction="20000"/>
          </a:bodyPr>
          <a:lstStyle/>
          <a:p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И</a:t>
            </a:r>
            <a:r>
              <a:rPr lang="ru-RU" sz="3000" b="1" i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лл</a:t>
            </a:r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юстрация – </a:t>
            </a:r>
          </a:p>
          <a:p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Авт</a:t>
            </a:r>
            <a:r>
              <a:rPr lang="ru-RU" sz="3000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о</a:t>
            </a:r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р –</a:t>
            </a:r>
          </a:p>
          <a:p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Г</a:t>
            </a:r>
            <a:r>
              <a:rPr lang="ru-RU" sz="3000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е</a:t>
            </a:r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рой – </a:t>
            </a:r>
          </a:p>
          <a:p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Красный –</a:t>
            </a:r>
          </a:p>
          <a:p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М</a:t>
            </a:r>
            <a:r>
              <a:rPr lang="ru-RU" sz="3000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о</a:t>
            </a:r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л</a:t>
            </a:r>
            <a:r>
              <a:rPr lang="ru-RU" sz="3000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о</a:t>
            </a:r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дой –</a:t>
            </a:r>
          </a:p>
          <a:p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Гости –</a:t>
            </a:r>
          </a:p>
          <a:p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Взгля</a:t>
            </a:r>
            <a:r>
              <a:rPr lang="ru-RU" sz="3000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д </a:t>
            </a:r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–</a:t>
            </a:r>
          </a:p>
          <a:p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В</a:t>
            </a:r>
            <a:r>
              <a:rPr lang="ru-RU" sz="3000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о</a:t>
            </a:r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схищение –</a:t>
            </a:r>
          </a:p>
          <a:p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Вн</a:t>
            </a:r>
            <a:r>
              <a:rPr lang="ru-RU" sz="3000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и</a:t>
            </a:r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мание –</a:t>
            </a:r>
          </a:p>
          <a:p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(Картина) ч</a:t>
            </a:r>
            <a:r>
              <a:rPr lang="ru-RU" sz="3000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у</a:t>
            </a:r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десная –</a:t>
            </a:r>
          </a:p>
          <a:p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(Настроение) в</a:t>
            </a:r>
            <a:r>
              <a:rPr lang="ru-RU" sz="3000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о</a:t>
            </a:r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сторже</a:t>
            </a:r>
            <a:r>
              <a:rPr lang="ru-RU" sz="3000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нн</a:t>
            </a:r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ое – </a:t>
            </a:r>
          </a:p>
          <a:p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Тр</a:t>
            </a:r>
            <a:r>
              <a:rPr lang="ru-RU" sz="3000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и</a:t>
            </a:r>
            <a:r>
              <a:rPr lang="ru-RU" sz="3000" b="1" i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умф -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</a:rPr>
              <a:t>Дописать план к сочинению </a:t>
            </a:r>
            <a:endParaRPr lang="ru-RU" dirty="0">
              <a:ln>
                <a:solidFill>
                  <a:srgbClr val="7030A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435280" cy="5688632"/>
          </a:xfrm>
        </p:spPr>
        <p:txBody>
          <a:bodyPr>
            <a:normAutofit/>
          </a:bodyPr>
          <a:lstStyle/>
          <a:p>
            <a:pPr marL="514350" lvl="0" indent="-514350">
              <a:buAutoNum type="arabicPeriod"/>
            </a:pPr>
            <a:r>
              <a:rPr lang="ru-RU" sz="4000" b="1" i="1" dirty="0" smtClean="0">
                <a:ln>
                  <a:solidFill>
                    <a:srgbClr val="00B0F0"/>
                  </a:solidFill>
                </a:ln>
              </a:rPr>
              <a:t>Слово о живописце.</a:t>
            </a:r>
            <a:endParaRPr lang="ru-RU" sz="4000" b="1" dirty="0" smtClean="0">
              <a:ln>
                <a:solidFill>
                  <a:srgbClr val="00B0F0"/>
                </a:solidFill>
              </a:ln>
            </a:endParaRPr>
          </a:p>
          <a:p>
            <a:pPr marL="514350" lvl="0" indent="-514350">
              <a:buAutoNum type="arabicPeriod"/>
            </a:pPr>
            <a:r>
              <a:rPr lang="ru-RU" sz="4000" b="1" i="1" dirty="0" smtClean="0">
                <a:ln>
                  <a:solidFill>
                    <a:srgbClr val="00B0F0"/>
                  </a:solidFill>
                </a:ln>
              </a:rPr>
              <a:t>Экзамен в Лицее.</a:t>
            </a:r>
            <a:endParaRPr lang="ru-RU" sz="4000" b="1" dirty="0" smtClean="0">
              <a:ln>
                <a:solidFill>
                  <a:srgbClr val="00B0F0"/>
                </a:solidFill>
              </a:ln>
            </a:endParaRPr>
          </a:p>
          <a:p>
            <a:pPr marL="514350" lvl="0" indent="-514350">
              <a:buAutoNum type="arabicPeriod"/>
            </a:pPr>
            <a:r>
              <a:rPr lang="ru-RU" sz="4000" b="1" i="1" dirty="0" smtClean="0">
                <a:ln>
                  <a:solidFill>
                    <a:srgbClr val="00B0F0"/>
                  </a:solidFill>
                </a:ln>
              </a:rPr>
              <a:t> ………………………………</a:t>
            </a:r>
          </a:p>
          <a:p>
            <a:pPr marL="514350" lvl="0" indent="-514350">
              <a:buAutoNum type="arabicPeriod"/>
            </a:pPr>
            <a:r>
              <a:rPr lang="ru-RU" sz="4000" b="1" i="1" smtClean="0">
                <a:ln>
                  <a:solidFill>
                    <a:srgbClr val="00B0F0"/>
                  </a:solidFill>
                </a:ln>
              </a:rPr>
              <a:t>………………………………..</a:t>
            </a:r>
            <a:endParaRPr lang="ru-RU" sz="4000" b="1" i="1" dirty="0" smtClean="0">
              <a:ln>
                <a:solidFill>
                  <a:srgbClr val="00B0F0"/>
                </a:solidFill>
              </a:ln>
            </a:endParaRP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sz="4000" b="1" i="1" dirty="0" smtClean="0">
                <a:ln>
                  <a:solidFill>
                    <a:srgbClr val="00B0F0"/>
                  </a:solidFill>
                </a:ln>
              </a:rPr>
              <a:t>Отзыв поэта Г.Р.Державина о юном поэте Пушкине (музы*</a:t>
            </a:r>
            <a:r>
              <a:rPr lang="ru-RU" sz="4000" b="1" i="1" dirty="0" err="1" smtClean="0">
                <a:ln>
                  <a:solidFill>
                    <a:srgbClr val="00B0F0"/>
                  </a:solidFill>
                </a:ln>
              </a:rPr>
              <a:t>ка</a:t>
            </a:r>
            <a:r>
              <a:rPr lang="ru-RU" sz="4000" b="1" i="1" dirty="0" smtClean="0">
                <a:ln>
                  <a:solidFill>
                    <a:srgbClr val="00B0F0"/>
                  </a:solidFill>
                </a:ln>
              </a:rPr>
              <a:t>, второй Державин).</a:t>
            </a:r>
            <a:endParaRPr lang="ru-RU" sz="4000" b="1" dirty="0" smtClean="0">
              <a:ln>
                <a:solidFill>
                  <a:srgbClr val="00B0F0"/>
                </a:solidFill>
              </a:ln>
            </a:endParaRPr>
          </a:p>
          <a:p>
            <a:pPr marL="514350" lvl="0" indent="-514350">
              <a:buAutoNum type="arabicPeriod"/>
            </a:pPr>
            <a:r>
              <a:rPr lang="ru-RU" sz="4000" b="1" dirty="0" smtClean="0">
                <a:ln>
                  <a:solidFill>
                    <a:srgbClr val="00B0F0"/>
                  </a:solidFill>
                </a:ln>
              </a:rPr>
              <a:t>……………………………….</a:t>
            </a:r>
          </a:p>
          <a:p>
            <a:pPr marL="514350" lvl="0" indent="-514350">
              <a:buAutoNum type="arabicPeriod"/>
            </a:pPr>
            <a:endParaRPr lang="ru-RU" i="1" dirty="0" smtClean="0"/>
          </a:p>
        </p:txBody>
      </p:sp>
    </p:spTree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208</Words>
  <Application>Microsoft Office PowerPoint</Application>
  <PresentationFormat>Экран (4:3)</PresentationFormat>
  <Paragraphs>29</Paragraphs>
  <Slides>9</Slides>
  <Notes>2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Тема: Подготовка к описанию картины И.Е.Репина «Пушкин на лицейском экзамене»</vt:lpstr>
      <vt:lpstr>План урока:  1. Подготовка к уроку, определение настроения. 2. Разминка-размышление.  3. Беседа о жизни А.С. Пушкина в лицее.  4. Чтение отрывка из стиха.  5. Знакомство с жизнью И.Е. Репина и его картинами.  6. Описание картины И.Е. Репина 6. Словарная работа.  7. Составление плана сочинения.  8. Вывод урока.  </vt:lpstr>
      <vt:lpstr>Золотое сечение ИЛИ БОЖЕ́СТВЕННАЯ ПРОПО́РЦИЯ (лат. Sectio aurea; Sectio Divina) — идеальное соотношение величин, наилучшая и единственная пропорция, уравнивающая отношения частей какой-либо формы между собой и каждой части с целым, — основа гармонии. Таких точек всего четыре, и расположены они на расстоянии 3/8 и 5/8 от соответствующих краев плоскости.  Фигура Пушкина помещена художником в правой части картины по линии золотого сечения. Левая часть картины, в свою очередь, тоже разделена в пропорции золотого сечения: от головы Пушкина до головы Державина и от нее до левого края картины. Расстояние от головы Державина до правого края картины разделено на две равные части линией золотого сечения, проходящей вдоль фигуры Пушкина.</vt:lpstr>
      <vt:lpstr>И.Е.Репин «А.С.Пушкин на акте в Лицее 8 января 1815 года». 1910, Эскиз, Холст, масло. 43x60.7 см, Государственный Русский музей,  Санкт-Петербург.</vt:lpstr>
      <vt:lpstr>И.Е.Репин «А.С.Пушкин на акте в Лицее 8 января 1815 года». 1911, Холст, масло. 123,7x195,5 см, Всероссийский музей А.С.Пушкина, Санкт-Петербург</vt:lpstr>
      <vt:lpstr>И.Е.Репин «А.С.Пушкин на акте в Лицее 8 января 1815 года читает свою поэму "Воспоминания в Царском селе"». 1911 Холст, масло. 203x398 см Частное собрание, Прага.</vt:lpstr>
      <vt:lpstr>    Словарно-орфографическая работа   Эполе*ты  - наплечные знаки различия военнослужащих (офицеров, генералов и адмиралов в русской и иностранной армиях и флотах).  Ве*нзель - начальные буквы собственных имён (имени, фамилии).  Ботфо*рты - кавалерийские сапоги с высокими голенищами.  Фрак - верхняя часть мужского парадного костюма.  Обшла*г - отворот на конце рукава; нижняя пришивная часть рукава.   </vt:lpstr>
      <vt:lpstr>Подберите синонимы к словам</vt:lpstr>
      <vt:lpstr>Дописать план к сочинению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урока:  1. Подготовка к уроку, определение настроения. 2. Разминка-размышление.  3. Беседа о жизни А.С. Пушкина в лицее.  4. Чтение отрывка из стиха. Инсценирование.  5. Знакомство с жизнью И.Е. Репина и его картинами.   </dc:title>
  <dc:creator>Марина</dc:creator>
  <cp:lastModifiedBy>Марина</cp:lastModifiedBy>
  <cp:revision>15</cp:revision>
  <dcterms:created xsi:type="dcterms:W3CDTF">2010-11-19T11:19:08Z</dcterms:created>
  <dcterms:modified xsi:type="dcterms:W3CDTF">2012-07-06T04:03:56Z</dcterms:modified>
</cp:coreProperties>
</file>