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60" autoAdjust="0"/>
  </p:normalViewPr>
  <p:slideViewPr>
    <p:cSldViewPr>
      <p:cViewPr varScale="1">
        <p:scale>
          <a:sx n="85" d="100"/>
          <a:sy n="85" d="100"/>
        </p:scale>
        <p:origin x="-72" y="-3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15D78-3C8C-41B5-9E45-29E59590F5B6}" type="datetimeFigureOut">
              <a:rPr lang="ru-RU" smtClean="0"/>
              <a:t>05.12.2010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3CFAB9F-36A6-413F-8720-108B02435D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15D78-3C8C-41B5-9E45-29E59590F5B6}" type="datetimeFigureOut">
              <a:rPr lang="ru-RU" smtClean="0"/>
              <a:t>05.12.2010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FAB9F-36A6-413F-8720-108B02435D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15D78-3C8C-41B5-9E45-29E59590F5B6}" type="datetimeFigureOut">
              <a:rPr lang="ru-RU" smtClean="0"/>
              <a:t>05.12.2010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FAB9F-36A6-413F-8720-108B02435D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15D78-3C8C-41B5-9E45-29E59590F5B6}" type="datetimeFigureOut">
              <a:rPr lang="ru-RU" smtClean="0"/>
              <a:t>05.12.2010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3CFAB9F-36A6-413F-8720-108B02435D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15D78-3C8C-41B5-9E45-29E59590F5B6}" type="datetimeFigureOut">
              <a:rPr lang="ru-RU" smtClean="0"/>
              <a:t>05.12.2010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FAB9F-36A6-413F-8720-108B02435D5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15D78-3C8C-41B5-9E45-29E59590F5B6}" type="datetimeFigureOut">
              <a:rPr lang="ru-RU" smtClean="0"/>
              <a:t>05.12.2010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FAB9F-36A6-413F-8720-108B02435D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15D78-3C8C-41B5-9E45-29E59590F5B6}" type="datetimeFigureOut">
              <a:rPr lang="ru-RU" smtClean="0"/>
              <a:t>05.12.2010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3CFAB9F-36A6-413F-8720-108B02435D5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15D78-3C8C-41B5-9E45-29E59590F5B6}" type="datetimeFigureOut">
              <a:rPr lang="ru-RU" smtClean="0"/>
              <a:t>05.12.2010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FAB9F-36A6-413F-8720-108B02435D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15D78-3C8C-41B5-9E45-29E59590F5B6}" type="datetimeFigureOut">
              <a:rPr lang="ru-RU" smtClean="0"/>
              <a:t>05.12.2010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FAB9F-36A6-413F-8720-108B02435D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15D78-3C8C-41B5-9E45-29E59590F5B6}" type="datetimeFigureOut">
              <a:rPr lang="ru-RU" smtClean="0"/>
              <a:t>05.12.2010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FAB9F-36A6-413F-8720-108B02435D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15D78-3C8C-41B5-9E45-29E59590F5B6}" type="datetimeFigureOut">
              <a:rPr lang="ru-RU" smtClean="0"/>
              <a:t>05.12.2010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FAB9F-36A6-413F-8720-108B02435D5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AA15D78-3C8C-41B5-9E45-29E59590F5B6}" type="datetimeFigureOut">
              <a:rPr lang="ru-RU" smtClean="0"/>
              <a:t>05.12.2010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3CFAB9F-36A6-413F-8720-108B02435D5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142984"/>
            <a:ext cx="8458200" cy="1222375"/>
          </a:xfrm>
        </p:spPr>
        <p:txBody>
          <a:bodyPr>
            <a:normAutofit fontScale="90000"/>
          </a:bodyPr>
          <a:lstStyle/>
          <a:p>
            <a:r>
              <a:rPr lang="ru-RU" i="1" u="sng" dirty="0" smtClean="0"/>
              <a:t>Тема урока:</a:t>
            </a:r>
            <a:r>
              <a:rPr lang="ru-RU" i="1" dirty="0" smtClean="0"/>
              <a:t> </a:t>
            </a:r>
            <a:r>
              <a:rPr lang="ru-RU" dirty="0" smtClean="0"/>
              <a:t> «Владимир Мономах. Последние попытки объединения Руси».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500034" y="3000372"/>
            <a:ext cx="8215370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42900" algn="l"/>
              </a:tabLst>
            </a:pPr>
            <a:r>
              <a:rPr kumimoji="0" lang="ru-RU" sz="1600" b="0" i="0" u="none" strike="noStrike" cap="none" spc="10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План урока: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42900" algn="l"/>
              </a:tabLst>
            </a:pPr>
            <a:endParaRPr kumimoji="0" lang="ru-RU" sz="1000" b="0" i="0" u="none" strike="noStrike" cap="none" spc="10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42900" algn="l"/>
              </a:tabLst>
            </a:pPr>
            <a:r>
              <a:rPr kumimoji="0" lang="ru-RU" sz="1600" b="0" i="0" u="none" strike="noStrike" cap="none" spc="10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1.Междоусобицы сыновей Ярослава Мудрого.</a:t>
            </a:r>
            <a:endParaRPr kumimoji="0" lang="ru-RU" sz="1000" b="0" i="0" u="none" strike="noStrike" cap="none" spc="10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42900" algn="l"/>
              </a:tabLst>
            </a:pPr>
            <a:r>
              <a:rPr kumimoji="0" lang="ru-RU" sz="1600" b="0" i="0" u="none" strike="noStrike" cap="none" spc="10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2.Половцы.</a:t>
            </a:r>
            <a:endParaRPr kumimoji="0" lang="ru-RU" sz="1000" b="0" i="0" u="none" strike="noStrike" cap="none" spc="10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42900" algn="l"/>
              </a:tabLst>
            </a:pPr>
            <a:r>
              <a:rPr kumimoji="0" lang="ru-RU" sz="1600" b="0" i="0" u="none" strike="noStrike" cap="none" spc="10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3.Междоусобицы внуков Ярослава Мудрого.</a:t>
            </a:r>
            <a:endParaRPr kumimoji="0" lang="ru-RU" sz="1000" b="0" i="0" u="none" strike="noStrike" cap="none" spc="10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42900" algn="l"/>
              </a:tabLst>
            </a:pPr>
            <a:r>
              <a:rPr kumimoji="0" lang="ru-RU" sz="1600" b="0" i="0" u="none" strike="noStrike" cap="none" spc="10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4.Начало военной деятельности Владимира Мономаха.</a:t>
            </a:r>
            <a:endParaRPr kumimoji="0" lang="ru-RU" sz="1000" b="0" i="0" u="none" strike="noStrike" cap="none" spc="10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42900" algn="l"/>
              </a:tabLst>
            </a:pPr>
            <a:r>
              <a:rPr kumimoji="0" lang="ru-RU" sz="1600" b="0" i="0" u="none" strike="noStrike" cap="none" spc="10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5.Любечский съезд и его историческое значение.</a:t>
            </a:r>
            <a:endParaRPr kumimoji="0" lang="ru-RU" sz="1000" b="0" i="0" u="none" strike="noStrike" cap="none" spc="10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42900" algn="l"/>
              </a:tabLst>
            </a:pPr>
            <a:r>
              <a:rPr kumimoji="0" lang="ru-RU" sz="1600" b="0" i="0" u="none" strike="noStrike" cap="none" spc="10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6.Восстание в Киеве 1113 года.</a:t>
            </a:r>
            <a:endParaRPr kumimoji="0" lang="ru-RU" sz="1000" b="0" i="0" u="none" strike="noStrike" cap="none" spc="10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42900" algn="l"/>
              </a:tabLst>
            </a:pPr>
            <a:r>
              <a:rPr kumimoji="0" lang="ru-RU" sz="1600" b="0" i="0" u="none" strike="noStrike" cap="none" spc="10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7.Историческое значение деятельности Владимира Мономаха</a:t>
            </a:r>
            <a:endParaRPr kumimoji="0" lang="ru-RU" sz="2000" b="0" i="0" u="none" strike="noStrike" cap="none" spc="10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500042"/>
            <a:ext cx="8686800" cy="1357322"/>
          </a:xfrm>
        </p:spPr>
        <p:txBody>
          <a:bodyPr>
            <a:normAutofit/>
          </a:bodyPr>
          <a:lstStyle/>
          <a:p>
            <a:pPr marL="361950" indent="0" algn="just">
              <a:buNone/>
            </a:pPr>
            <a:r>
              <a:rPr lang="ru-RU" sz="2400" dirty="0" smtClean="0"/>
              <a:t>Задание №1</a:t>
            </a:r>
          </a:p>
          <a:p>
            <a:pPr marL="361950" indent="0" algn="just">
              <a:buNone/>
            </a:pPr>
            <a:r>
              <a:rPr lang="ru-RU" sz="2400" dirty="0" smtClean="0"/>
              <a:t>Из перечисленных имён князей </a:t>
            </a:r>
            <a:r>
              <a:rPr lang="ru-RU" sz="2400" dirty="0" smtClean="0"/>
              <a:t>надо выбрать </a:t>
            </a:r>
            <a:r>
              <a:rPr lang="ru-RU" sz="2400" dirty="0" smtClean="0"/>
              <a:t>имена </a:t>
            </a:r>
            <a:r>
              <a:rPr lang="ru-RU" sz="2400" dirty="0" smtClean="0"/>
              <a:t>тех, которые вступили в междоусобную борьбу.  </a:t>
            </a: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785926"/>
            <a:ext cx="91440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600700" algn="l"/>
              </a:tabLst>
            </a:pPr>
            <a:r>
              <a:rPr kumimoji="0" lang="ru-RU" sz="16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СВЯТОПОЛК</a:t>
            </a:r>
            <a:br>
              <a:rPr kumimoji="0" lang="ru-RU" sz="16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СВЯТОСЛАВ</a:t>
            </a:r>
            <a:br>
              <a:rPr kumimoji="0" lang="ru-RU" sz="16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ИГОРЬ </a:t>
            </a:r>
            <a:br>
              <a:rPr kumimoji="0" lang="ru-RU" sz="16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ОЛЕГ</a:t>
            </a:r>
            <a:br>
              <a:rPr kumimoji="0" lang="ru-RU" sz="16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ОЛЬГА</a:t>
            </a:r>
            <a:br>
              <a:rPr kumimoji="0" lang="ru-RU" sz="16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ЯРОСЛАВ</a:t>
            </a:r>
            <a:br>
              <a:rPr kumimoji="0" lang="ru-RU" sz="16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БОРИС</a:t>
            </a:r>
            <a:br>
              <a:rPr kumimoji="0" lang="ru-RU" sz="16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ГЛЕБ</a:t>
            </a:r>
            <a:br>
              <a:rPr kumimoji="0" lang="ru-RU" sz="16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ИЗЯСЛАВ</a:t>
            </a:r>
            <a:br>
              <a:rPr kumimoji="0" lang="ru-RU" sz="16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МСТИСЛАВ</a:t>
            </a:r>
            <a:endParaRPr kumimoji="0" lang="ru-RU" sz="2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1785926"/>
            <a:ext cx="91440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600700" algn="l"/>
              </a:tabLst>
            </a:pP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СВЯТОПОЛК</a:t>
            </a:r>
            <a:b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СВЯТОСЛАВ</a:t>
            </a:r>
            <a:b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ИГОРЬ 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ОЛЕГ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ОЛЬГА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ЯРОСЛАВ</a:t>
            </a:r>
            <a:b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БОРИС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ГЛЕБ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ИЗЯСЛАВ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МСТИСЛАВ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4429132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6007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Почему братья так стремились устранить друг друга с престолов?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0" y="4857760"/>
            <a:ext cx="9144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5600700" algn="l"/>
              </a:tabLst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Порядок княжения на Руси в то время назывался очередным. Во главе рода поочерёдно вставали старшие в данный момент князья. Киевский престол передавался от брата к брату, а после смерти последнего из братьев переходил к старшему племяннику.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5600700" algn="l"/>
              </a:tabLst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Если какой-либо князь умирал, не дойдя до киевского княжения, его дети теряли право двигаться вверх по очереди старшинства. Они становились «изгоями» и навсегда оставались в выделенных из </a:t>
            </a:r>
            <a:r>
              <a:rPr kumimoji="0" lang="ru-RU" sz="16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общеродового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имения владениях.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 build="allAtOnce"/>
      <p:bldP spid="1025" grpId="1" build="allAtOnce"/>
      <p:bldP spid="1026" grpId="0"/>
      <p:bldP spid="1027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idx="1"/>
          </p:nvPr>
        </p:nvSpPr>
        <p:spPr>
          <a:xfrm>
            <a:off x="1071538" y="500041"/>
            <a:ext cx="7072362" cy="1214447"/>
          </a:xfrm>
        </p:spPr>
        <p:txBody>
          <a:bodyPr>
            <a:normAutofit/>
          </a:bodyPr>
          <a:lstStyle/>
          <a:p>
            <a:pPr marL="361950" indent="0" algn="just">
              <a:buNone/>
            </a:pPr>
            <a:r>
              <a:rPr lang="ru-RU" sz="2400" dirty="0" smtClean="0"/>
              <a:t>Задание №2</a:t>
            </a:r>
          </a:p>
          <a:p>
            <a:pPr marL="361950" indent="0" algn="just">
              <a:buNone/>
            </a:pPr>
            <a:r>
              <a:rPr lang="ru-RU" sz="2400" dirty="0" smtClean="0"/>
              <a:t>Соотнесите даты и события.</a:t>
            </a:r>
            <a:endParaRPr lang="ru-RU" sz="2400" dirty="0" smtClean="0"/>
          </a:p>
        </p:txBody>
      </p:sp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214282" y="1643050"/>
            <a:ext cx="878684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+mj-lt"/>
              <a:buAutoNum type="alphaUcPeriod"/>
              <a:tabLst>
                <a:tab pos="56007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окончание второй усобицы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lphaUcPeriod"/>
              <a:tabLst>
                <a:tab pos="56007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начало правления Ярослава в Киеве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lphaUcPeriod"/>
              <a:tabLst>
                <a:tab pos="56007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разгром Мстиславом войск Ярослава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lphaUcPeriod"/>
              <a:tabLst>
                <a:tab pos="5600700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битва Ярослава со Святополком у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Любеча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500166" y="3500438"/>
          <a:ext cx="6096000" cy="100013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50006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1016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1017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1024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1036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0066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857356" y="4071942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428992" y="4071942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857752" y="4071942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429388" y="4071942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</a:t>
            </a:r>
            <a:endParaRPr lang="ru-RU" dirty="0"/>
          </a:p>
        </p:txBody>
      </p:sp>
      <p:pic>
        <p:nvPicPr>
          <p:cNvPr id="13" name="Рисунок 12" descr="yaroslav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423989" cy="1428735"/>
          </a:xfrm>
          <a:prstGeom prst="rect">
            <a:avLst/>
          </a:prstGeom>
          <a:ln>
            <a:noFill/>
          </a:ln>
          <a:effectLst>
            <a:outerShdw dist="50800" sx="1000" sy="1000" algn="ctr" rotWithShape="0">
              <a:srgbClr val="000000"/>
            </a:outerShdw>
          </a:effectLst>
        </p:spPr>
      </p:pic>
      <p:pic>
        <p:nvPicPr>
          <p:cNvPr id="14" name="Рисунок 13" descr="Владимир Мономах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6779" y="0"/>
            <a:ext cx="1077221" cy="13572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2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52225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Учебная задача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Выяснить, какие попытки предпринимал Владимир Мономах для сохранения 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единства Руси и почему они не увенчались успехом?</a:t>
            </a: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"/>
            <a:ext cx="7929618" cy="1428736"/>
          </a:xfrm>
        </p:spPr>
        <p:txBody>
          <a:bodyPr>
            <a:normAutofit/>
          </a:bodyPr>
          <a:lstStyle/>
          <a:p>
            <a:pPr marL="0" indent="268288" algn="ctr">
              <a:buNone/>
            </a:pPr>
            <a:r>
              <a:rPr lang="ru-RU" sz="3600" dirty="0" smtClean="0"/>
              <a:t>В княжеских междоусобицах  часто участвовали половцы. Кто они такие? </a:t>
            </a:r>
            <a:endParaRPr lang="ru-RU" sz="3600" dirty="0"/>
          </a:p>
        </p:txBody>
      </p:sp>
      <p:pic>
        <p:nvPicPr>
          <p:cNvPr id="4" name="Рисунок 3" descr="половецкий конни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8976"/>
            <a:ext cx="2370617" cy="3429024"/>
          </a:xfrm>
          <a:prstGeom prst="rect">
            <a:avLst/>
          </a:prstGeom>
        </p:spPr>
      </p:pic>
      <p:pic>
        <p:nvPicPr>
          <p:cNvPr id="5" name="Рисунок 4" descr="Карт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00232" y="1071546"/>
            <a:ext cx="5194857" cy="221457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2500306"/>
            <a:ext cx="17859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Половецкий воин </a:t>
            </a:r>
          </a:p>
          <a:p>
            <a:pPr algn="ctr"/>
            <a:r>
              <a:rPr lang="en-US" dirty="0" smtClean="0"/>
              <a:t>X-XI </a:t>
            </a:r>
            <a:r>
              <a:rPr lang="ru-RU" dirty="0" smtClean="0"/>
              <a:t>вв.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000364" y="3357562"/>
            <a:ext cx="30003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Половецкие земли в </a:t>
            </a:r>
            <a:r>
              <a:rPr lang="en-US" dirty="0" smtClean="0"/>
              <a:t>X-XI </a:t>
            </a:r>
            <a:r>
              <a:rPr lang="ru-RU" dirty="0" smtClean="0"/>
              <a:t>вв.</a:t>
            </a:r>
            <a:endParaRPr lang="ru-RU" dirty="0"/>
          </a:p>
        </p:txBody>
      </p:sp>
      <p:pic>
        <p:nvPicPr>
          <p:cNvPr id="8" name="Рисунок 7" descr="Киевский простой дружинник Х век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5140" y="3469936"/>
            <a:ext cx="2428860" cy="3388063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7286644" y="2571744"/>
            <a:ext cx="18573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Русский дружинник</a:t>
            </a:r>
          </a:p>
          <a:p>
            <a:pPr algn="ctr"/>
            <a:r>
              <a:rPr lang="ru-RU" dirty="0" smtClean="0"/>
              <a:t> </a:t>
            </a:r>
            <a:r>
              <a:rPr lang="en-US" dirty="0" smtClean="0"/>
              <a:t>X</a:t>
            </a:r>
            <a:r>
              <a:rPr lang="ru-RU" dirty="0" smtClean="0"/>
              <a:t> в.</a:t>
            </a:r>
            <a:endParaRPr lang="ru-RU" dirty="0"/>
          </a:p>
        </p:txBody>
      </p:sp>
      <p:pic>
        <p:nvPicPr>
          <p:cNvPr id="10" name="Рисунок 9" descr="Половцы. Миниатюра из Радзивилловской летописи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1802" y="3714752"/>
            <a:ext cx="3104085" cy="1602484"/>
          </a:xfrm>
          <a:prstGeom prst="rect">
            <a:avLst/>
          </a:prstGeom>
        </p:spPr>
      </p:pic>
      <p:pic>
        <p:nvPicPr>
          <p:cNvPr id="11" name="Рисунок 10" descr="Кыпчацкое степное искусство, выставка Днепропетровск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000496" y="5357802"/>
            <a:ext cx="1225694" cy="15001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Историческое значение деятельности Владимира Мономаха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88900" indent="179388">
              <a:buNone/>
            </a:pPr>
            <a:r>
              <a:rPr lang="ru-RU" dirty="0" smtClean="0"/>
              <a:t>Историки называют период княжения Мономаха самым плодотворным в истории Древней Руси, т.к.</a:t>
            </a:r>
          </a:p>
          <a:p>
            <a:pPr marL="88900" indent="179388">
              <a:buClrTx/>
              <a:buSzPct val="75000"/>
              <a:buFont typeface="Wingdings" pitchFamily="2" charset="2"/>
              <a:buChar char="§"/>
            </a:pPr>
            <a:r>
              <a:rPr lang="ru-RU" dirty="0" smtClean="0"/>
              <a:t>князь </a:t>
            </a:r>
            <a:r>
              <a:rPr lang="ru-RU" dirty="0" smtClean="0"/>
              <a:t>на время воссоздал единство Руси</a:t>
            </a:r>
          </a:p>
          <a:p>
            <a:pPr marL="88900" indent="179388">
              <a:buClrTx/>
              <a:buFont typeface="Wingdings" pitchFamily="2" charset="2"/>
              <a:buChar char="§"/>
            </a:pPr>
            <a:r>
              <a:rPr lang="ru-RU" dirty="0" smtClean="0"/>
              <a:t>дополнил </a:t>
            </a:r>
            <a:r>
              <a:rPr lang="ru-RU" dirty="0" smtClean="0"/>
              <a:t>свод законов «Русская правда», создав устав,      защищающий порядок, имущество и личность человека, чем снял социальное напряжение в обществе</a:t>
            </a:r>
          </a:p>
          <a:p>
            <a:pPr marL="88900" indent="179388">
              <a:buClrTx/>
              <a:buFont typeface="Wingdings" pitchFamily="2" charset="2"/>
              <a:buChar char="§"/>
            </a:pPr>
            <a:r>
              <a:rPr lang="ru-RU" dirty="0" smtClean="0"/>
              <a:t>на </a:t>
            </a:r>
            <a:r>
              <a:rPr lang="ru-RU" dirty="0" smtClean="0"/>
              <a:t>длительный период приостановил набеги половцев на Русь</a:t>
            </a:r>
          </a:p>
          <a:p>
            <a:pPr marL="88900" indent="179388">
              <a:buClrTx/>
              <a:buFont typeface="Wingdings" pitchFamily="2" charset="2"/>
              <a:buChar char="§"/>
            </a:pPr>
            <a:r>
              <a:rPr lang="ru-RU" dirty="0" smtClean="0"/>
              <a:t>стремился </a:t>
            </a:r>
            <a:r>
              <a:rPr lang="ru-RU" dirty="0" smtClean="0"/>
              <a:t>укрепиться на Дунае, куда отправил своих посадников в качестве управителей дунайских городов.</a:t>
            </a:r>
          </a:p>
          <a:p>
            <a:pPr marL="88900" indent="179388">
              <a:buClrTx/>
              <a:buNone/>
            </a:pPr>
            <a:r>
              <a:rPr lang="ru-RU" dirty="0" smtClean="0"/>
              <a:t> </a:t>
            </a:r>
          </a:p>
          <a:p>
            <a:pPr marL="88900" indent="179388">
              <a:buNone/>
            </a:pPr>
            <a:r>
              <a:rPr lang="ru-RU" dirty="0" smtClean="0"/>
              <a:t>В конце жизни написал «Поучение», в котором рассказал о своей жизни, и, которое по сути, является нравственным завещанием князя своим потомкам.</a:t>
            </a: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14678" y="500042"/>
            <a:ext cx="5757842" cy="3786214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Вопросы к документу:</a:t>
            </a:r>
            <a:endParaRPr lang="ru-RU" dirty="0" smtClean="0"/>
          </a:p>
          <a:p>
            <a:pPr marL="514350" indent="-514350" algn="just">
              <a:buClrTx/>
              <a:buSzPct val="100000"/>
              <a:buFont typeface="+mj-lt"/>
              <a:buAutoNum type="arabicPeriod"/>
            </a:pPr>
            <a:r>
              <a:rPr lang="ru-RU" sz="2400" dirty="0" smtClean="0"/>
              <a:t>Как характеризует  Владимира Мономаха отрывок из его «Поучения»?</a:t>
            </a:r>
          </a:p>
          <a:p>
            <a:pPr marL="514350" indent="-514350" algn="just">
              <a:buClrTx/>
              <a:buSzPct val="100000"/>
              <a:buFont typeface="+mj-lt"/>
              <a:buAutoNum type="arabicPeriod"/>
            </a:pPr>
            <a:r>
              <a:rPr lang="ru-RU" sz="2400" dirty="0" smtClean="0"/>
              <a:t>Как вы считаете, можно ли современным людям жить в соответствии с правилами, изложенными в «Поучении»?  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5288340"/>
            <a:ext cx="87154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/>
              <a:t>Вывод:</a:t>
            </a:r>
            <a:r>
              <a:rPr lang="ru-RU" sz="2400" dirty="0"/>
              <a:t> документ имеет огромное нравственное значение и в наше время. Владимир Мономах обладал даром предвидения и ценности, о которых он говорит, можно назвать общечеловеческими во все времена.</a:t>
            </a:r>
          </a:p>
        </p:txBody>
      </p:sp>
      <p:pic>
        <p:nvPicPr>
          <p:cNvPr id="5" name="Рисунок 4" descr="мономах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074238" cy="52863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Учебная задача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142984"/>
            <a:ext cx="8686800" cy="1285884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Выяснить, какие попытки предпринимал Владимир Мономах для сохранения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единства Руси и почему они не увенчались успехом?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0" y="2571744"/>
            <a:ext cx="91440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600700" algn="l"/>
              </a:tabLst>
            </a:pPr>
            <a:r>
              <a:rPr lang="ru-RU" sz="32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Вывод: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6007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Сам процесс развития древнерусского государства вёл к раздробленности. Она закономерна и объективна. Древнерусское  государство выполнило  свою историческую роль: объединило восточнославянские племена, защитило их от внешних врагов, способствовало развитию хозяйства и культуры. Отдельные земли теперь стремились к отделению от Киева, к самостоятельной жизни, что и произойдёт в 30-е г.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XII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века.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6007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Несмотря на все усилия,  Владимир Мономах был не в состоянии противостоять объективному ходу истории. Русь неумолимо шла к феодальной раздробленности, изучать которую мы будем на следующем уроке.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53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53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3249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111</TotalTime>
  <Words>488</Words>
  <Application>Microsoft Office PowerPoint</Application>
  <PresentationFormat>Экран (4:3)</PresentationFormat>
  <Paragraphs>56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Тема урока:  «Владимир Мономах. Последние попытки объединения Руси». </vt:lpstr>
      <vt:lpstr>Слайд 2</vt:lpstr>
      <vt:lpstr>Слайд 3</vt:lpstr>
      <vt:lpstr>Учебная задача</vt:lpstr>
      <vt:lpstr>Слайд 5</vt:lpstr>
      <vt:lpstr>Историческое значение деятельности Владимира Мономаха</vt:lpstr>
      <vt:lpstr>Слайд 7</vt:lpstr>
      <vt:lpstr>Учебная задача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 «Владимир Мономах. Последние попытки объединения Руси».</dc:title>
  <dc:creator>Knight</dc:creator>
  <cp:lastModifiedBy>Knight</cp:lastModifiedBy>
  <cp:revision>16</cp:revision>
  <dcterms:created xsi:type="dcterms:W3CDTF">2010-12-05T12:48:41Z</dcterms:created>
  <dcterms:modified xsi:type="dcterms:W3CDTF">2010-12-05T14:39:54Z</dcterms:modified>
</cp:coreProperties>
</file>