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5"/>
  </p:handoutMasterIdLst>
  <p:sldIdLst>
    <p:sldId id="258" r:id="rId2"/>
    <p:sldId id="259" r:id="rId3"/>
    <p:sldId id="260" r:id="rId4"/>
    <p:sldId id="267" r:id="rId5"/>
    <p:sldId id="256" r:id="rId6"/>
    <p:sldId id="261" r:id="rId7"/>
    <p:sldId id="268" r:id="rId8"/>
    <p:sldId id="263" r:id="rId9"/>
    <p:sldId id="265" r:id="rId10"/>
    <p:sldId id="266" r:id="rId11"/>
    <p:sldId id="262" r:id="rId12"/>
    <p:sldId id="257" r:id="rId13"/>
    <p:sldId id="269" r:id="rId14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handout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5" d="100"/>
          <a:sy n="55" d="100"/>
        </p:scale>
        <p:origin x="-2904" y="-102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8/30/2012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8/30/2012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8/30/2012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8/30/2012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8/30/2012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8/30/2012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8/30/2012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8/30/2012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8/30/2012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8/30/2012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8/30/2012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8/30/2012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28600" y="1600200"/>
            <a:ext cx="87630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accent3">
                    <a:lumMod val="75000"/>
                  </a:schemeClr>
                </a:solidFill>
              </a:rPr>
              <a:t>Разложение  </a:t>
            </a:r>
            <a:r>
              <a:rPr lang="ru-RU" sz="4000" b="1" i="1" dirty="0" smtClean="0">
                <a:solidFill>
                  <a:schemeClr val="accent3">
                    <a:lumMod val="75000"/>
                  </a:schemeClr>
                </a:solidFill>
                <a:cs typeface="Aharoni" pitchFamily="2" charset="-79"/>
              </a:rPr>
              <a:t>многочлена</a:t>
            </a:r>
            <a:r>
              <a:rPr lang="ru-RU" sz="4000" b="1" dirty="0" smtClean="0">
                <a:solidFill>
                  <a:schemeClr val="accent3">
                    <a:lumMod val="75000"/>
                  </a:schemeClr>
                </a:solidFill>
              </a:rPr>
              <a:t>  на множители </a:t>
            </a:r>
            <a:r>
              <a:rPr lang="ru-RU" sz="4000" b="1" dirty="0" smtClean="0"/>
              <a:t>с помощью </a:t>
            </a:r>
            <a:r>
              <a:rPr lang="ru-RU" sz="4000" b="1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комбинаций различных приёмов</a:t>
            </a:r>
            <a:endParaRPr lang="ru-RU" sz="4000" b="1" dirty="0">
              <a:solidFill>
                <a:schemeClr val="tx2">
                  <a:lumMod val="40000"/>
                  <a:lumOff val="6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33600" y="1828800"/>
            <a:ext cx="17526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b="1" dirty="0" smtClean="0"/>
              <a:t>1 </a:t>
            </a:r>
            <a:endParaRPr lang="ru-RU" sz="60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2971800" y="1447800"/>
            <a:ext cx="2590800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9600" dirty="0" smtClean="0">
                <a:solidFill>
                  <a:prstClr val="black"/>
                </a:solidFill>
              </a:rPr>
              <a:t>-</a:t>
            </a:r>
            <a:r>
              <a:rPr lang="en-US" sz="6000" b="1" dirty="0" smtClean="0"/>
              <a:t>c</a:t>
            </a:r>
            <a:r>
              <a:rPr lang="en-US" sz="6000" b="1" baseline="30000" dirty="0" smtClean="0"/>
              <a:t>2</a:t>
            </a:r>
            <a:endParaRPr lang="ru-RU" sz="6000" b="1" dirty="0" smtClean="0">
              <a:solidFill>
                <a:prstClr val="black"/>
              </a:solidFill>
            </a:endParaRPr>
          </a:p>
          <a:p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7772400" y="1600200"/>
            <a:ext cx="16002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9600" dirty="0" smtClean="0">
                <a:solidFill>
                  <a:prstClr val="black"/>
                </a:solidFill>
              </a:rPr>
              <a:t>=</a:t>
            </a:r>
            <a:endParaRPr lang="ru-RU" sz="9600" dirty="0">
              <a:solidFill>
                <a:prstClr val="black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248400" y="1447800"/>
            <a:ext cx="2590800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9600" dirty="0" smtClean="0">
                <a:solidFill>
                  <a:prstClr val="black"/>
                </a:solidFill>
              </a:rPr>
              <a:t>-</a:t>
            </a:r>
            <a:r>
              <a:rPr lang="ru-RU" sz="6000" b="1" dirty="0" smtClean="0">
                <a:solidFill>
                  <a:prstClr val="black"/>
                </a:solidFill>
              </a:rPr>
              <a:t>9</a:t>
            </a:r>
            <a:r>
              <a:rPr lang="en-US" sz="6000" b="1" dirty="0" smtClean="0"/>
              <a:t>y</a:t>
            </a:r>
            <a:r>
              <a:rPr lang="en-US" sz="6000" b="1" baseline="30000" dirty="0" smtClean="0"/>
              <a:t>2</a:t>
            </a:r>
            <a:endParaRPr lang="ru-RU" sz="6000" b="1" dirty="0" smtClean="0">
              <a:solidFill>
                <a:prstClr val="black"/>
              </a:solidFill>
            </a:endParaRPr>
          </a:p>
          <a:p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3657600" y="3124200"/>
            <a:ext cx="3505200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8000" b="1" dirty="0" smtClean="0">
                <a:solidFill>
                  <a:srgbClr val="FF0000"/>
                </a:solidFill>
              </a:rPr>
              <a:t>-</a:t>
            </a:r>
            <a:r>
              <a:rPr lang="en-US" sz="6000" b="1" dirty="0" smtClean="0">
                <a:solidFill>
                  <a:prstClr val="black"/>
                </a:solidFill>
              </a:rPr>
              <a:t>6c</a:t>
            </a:r>
            <a:r>
              <a:rPr lang="en-US" sz="6000" b="1" dirty="0" smtClean="0"/>
              <a:t>y</a:t>
            </a:r>
            <a:endParaRPr lang="ru-RU" sz="6000" b="1" dirty="0" smtClean="0">
              <a:solidFill>
                <a:prstClr val="black"/>
              </a:solidFill>
            </a:endParaRPr>
          </a:p>
          <a:p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2362200" y="2971800"/>
            <a:ext cx="13716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>
                <a:solidFill>
                  <a:srgbClr val="FF0000"/>
                </a:solidFill>
              </a:rPr>
              <a:t>(</a:t>
            </a:r>
            <a:endParaRPr lang="ru-RU" sz="9600" dirty="0">
              <a:solidFill>
                <a:srgbClr val="FF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858000" y="3124200"/>
            <a:ext cx="13716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>
                <a:solidFill>
                  <a:srgbClr val="FF0000"/>
                </a:solidFill>
              </a:rPr>
              <a:t>)</a:t>
            </a:r>
            <a:endParaRPr lang="ru-RU" sz="9600" dirty="0">
              <a:solidFill>
                <a:srgbClr val="FF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371600" y="3429000"/>
            <a:ext cx="17526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b="1" dirty="0" smtClean="0"/>
              <a:t>1</a:t>
            </a:r>
            <a:r>
              <a:rPr lang="ru-RU" sz="6000" b="1" dirty="0" smtClean="0"/>
              <a:t> -</a:t>
            </a:r>
            <a:r>
              <a:rPr lang="en-US" sz="6000" b="1" dirty="0" smtClean="0"/>
              <a:t> </a:t>
            </a:r>
            <a:endParaRPr lang="ru-RU" sz="6000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2971800" y="3352800"/>
            <a:ext cx="838200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6000" b="1" dirty="0" smtClean="0"/>
              <a:t>c</a:t>
            </a:r>
            <a:r>
              <a:rPr lang="en-US" sz="6000" b="1" baseline="30000" dirty="0" smtClean="0"/>
              <a:t>2</a:t>
            </a:r>
            <a:endParaRPr lang="ru-RU" sz="6000" b="1" dirty="0" smtClean="0">
              <a:solidFill>
                <a:prstClr val="black"/>
              </a:solidFill>
            </a:endParaRPr>
          </a:p>
          <a:p>
            <a:endParaRPr lang="ru-RU" dirty="0"/>
          </a:p>
        </p:txBody>
      </p:sp>
      <p:sp>
        <p:nvSpPr>
          <p:cNvPr id="18" name="TextBox 17"/>
          <p:cNvSpPr txBox="1"/>
          <p:nvPr/>
        </p:nvSpPr>
        <p:spPr>
          <a:xfrm>
            <a:off x="5257800" y="2971800"/>
            <a:ext cx="1828800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9600" dirty="0" smtClean="0">
                <a:solidFill>
                  <a:srgbClr val="FF0000"/>
                </a:solidFill>
              </a:rPr>
              <a:t>+</a:t>
            </a:r>
            <a:r>
              <a:rPr lang="ru-RU" sz="6000" b="1" dirty="0" smtClean="0">
                <a:solidFill>
                  <a:prstClr val="black"/>
                </a:solidFill>
              </a:rPr>
              <a:t>9</a:t>
            </a:r>
            <a:r>
              <a:rPr lang="en-US" sz="6000" b="1" dirty="0" smtClean="0"/>
              <a:t>y</a:t>
            </a:r>
            <a:r>
              <a:rPr lang="en-US" sz="6000" b="1" baseline="30000" dirty="0" smtClean="0"/>
              <a:t>2</a:t>
            </a:r>
            <a:endParaRPr lang="ru-RU" sz="6000" b="1" dirty="0" smtClean="0">
              <a:solidFill>
                <a:prstClr val="black"/>
              </a:solidFill>
            </a:endParaRPr>
          </a:p>
          <a:p>
            <a:endParaRPr lang="ru-RU" dirty="0"/>
          </a:p>
        </p:txBody>
      </p:sp>
      <p:sp>
        <p:nvSpPr>
          <p:cNvPr id="19" name="TextBox 18"/>
          <p:cNvSpPr txBox="1"/>
          <p:nvPr/>
        </p:nvSpPr>
        <p:spPr>
          <a:xfrm>
            <a:off x="457200" y="3200400"/>
            <a:ext cx="1066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9600" dirty="0" smtClean="0">
                <a:solidFill>
                  <a:prstClr val="black"/>
                </a:solidFill>
              </a:rPr>
              <a:t>=</a:t>
            </a:r>
            <a:endParaRPr lang="ru-RU" sz="9600" dirty="0">
              <a:solidFill>
                <a:prstClr val="black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343400" y="1600200"/>
            <a:ext cx="3505200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8000" b="1" dirty="0" smtClean="0"/>
              <a:t>+</a:t>
            </a:r>
            <a:r>
              <a:rPr lang="en-US" sz="6000" b="1" dirty="0" smtClean="0">
                <a:solidFill>
                  <a:prstClr val="black"/>
                </a:solidFill>
              </a:rPr>
              <a:t>6c</a:t>
            </a:r>
            <a:r>
              <a:rPr lang="en-US" sz="6000" b="1" dirty="0" smtClean="0"/>
              <a:t>y</a:t>
            </a:r>
            <a:endParaRPr lang="ru-RU" sz="6000" b="1" dirty="0" smtClean="0">
              <a:solidFill>
                <a:prstClr val="black"/>
              </a:solidFill>
            </a:endParaRPr>
          </a:p>
          <a:p>
            <a:endParaRPr lang="ru-RU" dirty="0"/>
          </a:p>
        </p:txBody>
      </p:sp>
      <p:sp>
        <p:nvSpPr>
          <p:cNvPr id="21" name="TextBox 20"/>
          <p:cNvSpPr txBox="1"/>
          <p:nvPr/>
        </p:nvSpPr>
        <p:spPr>
          <a:xfrm>
            <a:off x="7391400" y="3276600"/>
            <a:ext cx="1066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9600" dirty="0" smtClean="0">
                <a:solidFill>
                  <a:prstClr val="black"/>
                </a:solidFill>
              </a:rPr>
              <a:t>=</a:t>
            </a:r>
            <a:endParaRPr lang="ru-RU" sz="9600" dirty="0">
              <a:solidFill>
                <a:prstClr val="black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143000" y="4724400"/>
            <a:ext cx="1066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9600" dirty="0" smtClean="0">
                <a:solidFill>
                  <a:prstClr val="black"/>
                </a:solidFill>
              </a:rPr>
              <a:t>=</a:t>
            </a:r>
            <a:endParaRPr lang="ru-RU" sz="9600" dirty="0">
              <a:solidFill>
                <a:prstClr val="black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828800" y="4800600"/>
            <a:ext cx="5715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b="1" dirty="0" smtClean="0"/>
              <a:t>1</a:t>
            </a:r>
            <a:r>
              <a:rPr lang="ru-RU" sz="6000" b="1" dirty="0" smtClean="0"/>
              <a:t> – (с-3</a:t>
            </a:r>
            <a:r>
              <a:rPr lang="en-US" sz="6000" b="1" dirty="0" smtClean="0"/>
              <a:t>y)</a:t>
            </a:r>
            <a:r>
              <a:rPr lang="en-US" sz="6000" b="1" baseline="30000" dirty="0" smtClean="0"/>
              <a:t> 2</a:t>
            </a:r>
            <a:r>
              <a:rPr lang="en-US" sz="6000" b="1" dirty="0" smtClean="0"/>
              <a:t> </a:t>
            </a:r>
            <a:endParaRPr lang="ru-RU" sz="60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  <p:bldP spid="15" grpId="0"/>
      <p:bldP spid="17" grpId="0"/>
      <p:bldP spid="18" grpId="0"/>
      <p:bldP spid="2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85800" y="1066800"/>
            <a:ext cx="79248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9600" dirty="0" smtClean="0"/>
              <a:t>Зарядка</a:t>
            </a:r>
          </a:p>
          <a:p>
            <a:pPr algn="ctr"/>
            <a:r>
              <a:rPr lang="ru-RU" sz="9600" dirty="0" smtClean="0"/>
              <a:t> для   глаз</a:t>
            </a:r>
            <a:endParaRPr lang="ru-RU" sz="9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зарядка для глаз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32951" y="-304800"/>
            <a:ext cx="10843752" cy="777882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85800" y="0"/>
            <a:ext cx="79248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dirty="0" smtClean="0"/>
              <a:t>Домашнее</a:t>
            </a:r>
          </a:p>
          <a:p>
            <a:pPr algn="ctr"/>
            <a:r>
              <a:rPr lang="ru-RU" sz="6000" smtClean="0"/>
              <a:t>задание</a:t>
            </a:r>
            <a:endParaRPr lang="ru-RU" sz="6000" dirty="0" smtClean="0"/>
          </a:p>
        </p:txBody>
      </p:sp>
      <p:sp>
        <p:nvSpPr>
          <p:cNvPr id="5" name="TextBox 4"/>
          <p:cNvSpPr txBox="1"/>
          <p:nvPr/>
        </p:nvSpPr>
        <p:spPr>
          <a:xfrm>
            <a:off x="0" y="4419600"/>
            <a:ext cx="91440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/>
          </a:p>
          <a:p>
            <a:r>
              <a:rPr lang="ru-RU" sz="5400" dirty="0" smtClean="0">
                <a:solidFill>
                  <a:srgbClr val="C00000"/>
                </a:solidFill>
              </a:rPr>
              <a:t>            </a:t>
            </a:r>
            <a:r>
              <a:rPr lang="ru-RU" sz="5400" b="1" dirty="0" smtClean="0">
                <a:solidFill>
                  <a:srgbClr val="C00000"/>
                </a:solidFill>
              </a:rPr>
              <a:t>№ 34.16-34.19(б),				         34.26(в,г) </a:t>
            </a:r>
            <a:endParaRPr lang="ru-RU" sz="5400" b="1" dirty="0">
              <a:solidFill>
                <a:srgbClr val="C00000"/>
              </a:solidFill>
            </a:endParaRPr>
          </a:p>
        </p:txBody>
      </p:sp>
      <p:sp>
        <p:nvSpPr>
          <p:cNvPr id="6" name="5-конечная звезда 5"/>
          <p:cNvSpPr/>
          <p:nvPr/>
        </p:nvSpPr>
        <p:spPr>
          <a:xfrm>
            <a:off x="304800" y="4419600"/>
            <a:ext cx="1524000" cy="1143000"/>
          </a:xfrm>
          <a:prstGeom prst="star5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09600" y="1905000"/>
            <a:ext cx="8382000" cy="2362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/>
              <a:t>№  34.1-34.2(в,г),34.5-34.6(в,г),  			34.10-34.11(в)            			34.12-34.15(в)</a:t>
            </a:r>
            <a:endParaRPr lang="ru-RU" sz="4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0"/>
            <a:ext cx="9144000" cy="17526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/>
              <a:t>Разложение  </a:t>
            </a:r>
            <a:r>
              <a:rPr lang="ru-RU" sz="3600" b="1" i="1" dirty="0" smtClean="0">
                <a:cs typeface="Aharoni" pitchFamily="2" charset="-79"/>
              </a:rPr>
              <a:t>многочлена</a:t>
            </a:r>
            <a:r>
              <a:rPr lang="ru-RU" sz="3600" b="1" dirty="0" smtClean="0"/>
              <a:t>  на множители</a:t>
            </a:r>
          </a:p>
          <a:p>
            <a:pPr algn="ctr"/>
            <a:r>
              <a:rPr lang="ru-RU" sz="3600" b="1" dirty="0" smtClean="0"/>
              <a:t> с помощью комбинаций различных приёмов</a:t>
            </a:r>
            <a:endParaRPr lang="ru-RU" sz="36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228600" y="2133600"/>
            <a:ext cx="8458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>
                <a:solidFill>
                  <a:srgbClr val="9BBB59">
                    <a:lumMod val="75000"/>
                  </a:srgbClr>
                </a:solidFill>
                <a:cs typeface="Aharoni" pitchFamily="2" charset="-79"/>
              </a:rPr>
              <a:t>1)Многочлен</a:t>
            </a:r>
            <a:r>
              <a:rPr lang="ru-RU" sz="3200" dirty="0" smtClean="0"/>
              <a:t>- это     __________  одночленов.</a:t>
            </a:r>
            <a:endParaRPr lang="ru-RU" sz="3200" dirty="0"/>
          </a:p>
        </p:txBody>
      </p:sp>
      <p:sp>
        <p:nvSpPr>
          <p:cNvPr id="6" name="TextBox 5"/>
          <p:cNvSpPr txBox="1"/>
          <p:nvPr/>
        </p:nvSpPr>
        <p:spPr>
          <a:xfrm>
            <a:off x="228600" y="2743200"/>
            <a:ext cx="81534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9BBB59">
                    <a:lumMod val="75000"/>
                  </a:srgbClr>
                </a:solidFill>
              </a:rPr>
              <a:t>2)Разложить  </a:t>
            </a:r>
            <a:r>
              <a:rPr lang="ru-RU" sz="3200" b="1" i="1" dirty="0" smtClean="0">
                <a:solidFill>
                  <a:srgbClr val="9BBB59">
                    <a:lumMod val="75000"/>
                  </a:srgbClr>
                </a:solidFill>
                <a:cs typeface="Aharoni" pitchFamily="2" charset="-79"/>
              </a:rPr>
              <a:t>многочлен</a:t>
            </a:r>
            <a:r>
              <a:rPr lang="ru-RU" sz="3200" b="1" dirty="0" smtClean="0">
                <a:solidFill>
                  <a:srgbClr val="9BBB59">
                    <a:lumMod val="75000"/>
                  </a:srgbClr>
                </a:solidFill>
              </a:rPr>
              <a:t>  на множители-</a:t>
            </a:r>
            <a:r>
              <a:rPr lang="ru-RU" sz="3200" dirty="0" smtClean="0"/>
              <a:t> это     значит представить многочлен в виде ______  двух и более _______</a:t>
            </a:r>
            <a:endParaRPr lang="ru-RU" sz="3200" dirty="0"/>
          </a:p>
        </p:txBody>
      </p:sp>
      <p:sp>
        <p:nvSpPr>
          <p:cNvPr id="8" name="TextBox 7"/>
          <p:cNvSpPr txBox="1"/>
          <p:nvPr/>
        </p:nvSpPr>
        <p:spPr>
          <a:xfrm>
            <a:off x="0" y="4572000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accent3">
                    <a:lumMod val="75000"/>
                  </a:schemeClr>
                </a:solidFill>
              </a:rPr>
              <a:t>3)   Приёмы разложения  </a:t>
            </a:r>
            <a:r>
              <a:rPr lang="ru-RU" sz="2800" b="1" i="1" dirty="0" smtClean="0">
                <a:solidFill>
                  <a:schemeClr val="accent3">
                    <a:lumMod val="75000"/>
                  </a:schemeClr>
                </a:solidFill>
                <a:cs typeface="Aharoni" pitchFamily="2" charset="-79"/>
              </a:rPr>
              <a:t>многочлена</a:t>
            </a:r>
            <a:r>
              <a:rPr lang="ru-RU" sz="2800" b="1" dirty="0" smtClean="0">
                <a:solidFill>
                  <a:schemeClr val="accent3">
                    <a:lumMod val="75000"/>
                  </a:schemeClr>
                </a:solidFill>
              </a:rPr>
              <a:t>  на множители: </a:t>
            </a:r>
            <a:endParaRPr lang="ru-RU" sz="2800" dirty="0">
              <a:solidFill>
                <a:schemeClr val="accent3">
                  <a:lumMod val="75000"/>
                </a:schemeClr>
              </a:solidFill>
            </a:endParaRPr>
          </a:p>
        </p:txBody>
      </p:sp>
      <p:cxnSp>
        <p:nvCxnSpPr>
          <p:cNvPr id="10" name="Прямая со стрелкой 9"/>
          <p:cNvCxnSpPr/>
          <p:nvPr/>
        </p:nvCxnSpPr>
        <p:spPr>
          <a:xfrm rot="10800000" flipV="1">
            <a:off x="1295400" y="5105400"/>
            <a:ext cx="1600200" cy="3810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>
            <a:stCxn id="8" idx="2"/>
          </p:cNvCxnSpPr>
          <p:nvPr/>
        </p:nvCxnSpPr>
        <p:spPr>
          <a:xfrm rot="5400000">
            <a:off x="4223219" y="5443211"/>
            <a:ext cx="696773" cy="791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>
            <a:off x="6172200" y="5105400"/>
            <a:ext cx="1295400" cy="5334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0" y="5562600"/>
            <a:ext cx="3048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Вынесение общего множителя за скобку</a:t>
            </a:r>
            <a:endParaRPr lang="ru-RU" sz="24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3505200" y="5715000"/>
            <a:ext cx="2133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группировка</a:t>
            </a:r>
            <a:endParaRPr lang="ru-RU" sz="2400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5867400" y="5657671"/>
            <a:ext cx="3505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с  помощью формул сокращённого умножения</a:t>
            </a:r>
            <a:endParaRPr lang="ru-RU" sz="2400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3429000" y="1828800"/>
            <a:ext cx="2743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CC0000"/>
                </a:solidFill>
              </a:rPr>
              <a:t>алгебраическая </a:t>
            </a:r>
          </a:p>
          <a:p>
            <a:pPr algn="ctr"/>
            <a:r>
              <a:rPr lang="ru-RU" sz="2400" b="1" dirty="0" smtClean="0">
                <a:solidFill>
                  <a:srgbClr val="CC0000"/>
                </a:solidFill>
              </a:rPr>
              <a:t>сумма</a:t>
            </a:r>
            <a:endParaRPr lang="ru-RU" sz="2400" b="1" dirty="0">
              <a:solidFill>
                <a:srgbClr val="CC00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553200" y="3200400"/>
            <a:ext cx="2743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CC0000"/>
                </a:solidFill>
              </a:rPr>
              <a:t>произведения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2743200" y="3733800"/>
            <a:ext cx="5791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CC0000"/>
                </a:solidFill>
              </a:rPr>
              <a:t>одночленов  и многочленов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3" grpId="0"/>
      <p:bldP spid="16" grpId="0"/>
      <p:bldP spid="17" grpId="0"/>
      <p:bldP spid="18" grpId="0"/>
      <p:bldP spid="1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85800" y="990600"/>
            <a:ext cx="6553200" cy="5170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dirty="0" smtClean="0"/>
              <a:t>1) 2(</a:t>
            </a:r>
            <a:r>
              <a:rPr lang="en-US" sz="6600" dirty="0" smtClean="0"/>
              <a:t>x-5)+(6+y)</a:t>
            </a:r>
            <a:endParaRPr lang="ru-RU" sz="6600" dirty="0" smtClean="0"/>
          </a:p>
          <a:p>
            <a:r>
              <a:rPr lang="ru-RU" sz="6600" dirty="0" smtClean="0"/>
              <a:t>2)</a:t>
            </a:r>
            <a:r>
              <a:rPr lang="en-US" sz="6600" dirty="0" smtClean="0"/>
              <a:t>   (5x-3)(x+2)</a:t>
            </a:r>
            <a:endParaRPr lang="ru-RU" sz="6600" dirty="0" smtClean="0"/>
          </a:p>
          <a:p>
            <a:r>
              <a:rPr lang="ru-RU" sz="6600" dirty="0" smtClean="0"/>
              <a:t>3)</a:t>
            </a:r>
            <a:r>
              <a:rPr lang="en-US" sz="6600" dirty="0" smtClean="0"/>
              <a:t>  8c(2c+ c  )</a:t>
            </a:r>
            <a:endParaRPr lang="ru-RU" sz="6600" dirty="0" smtClean="0"/>
          </a:p>
          <a:p>
            <a:r>
              <a:rPr lang="ru-RU" sz="6600" dirty="0" smtClean="0"/>
              <a:t>4)</a:t>
            </a:r>
            <a:r>
              <a:rPr lang="en-US" sz="6600" dirty="0" smtClean="0"/>
              <a:t>  </a:t>
            </a:r>
            <a:r>
              <a:rPr lang="en-US" sz="6600" dirty="0" err="1" smtClean="0"/>
              <a:t>xy</a:t>
            </a:r>
            <a:r>
              <a:rPr lang="en-US" sz="6600" dirty="0" smtClean="0"/>
              <a:t> ( x y - x)</a:t>
            </a:r>
            <a:endParaRPr lang="ru-RU" sz="6600" dirty="0" smtClean="0"/>
          </a:p>
          <a:p>
            <a:r>
              <a:rPr lang="ru-RU" sz="6600" dirty="0" smtClean="0"/>
              <a:t>5)</a:t>
            </a:r>
            <a:r>
              <a:rPr lang="en-US" sz="6600" dirty="0" smtClean="0"/>
              <a:t> 6(x+3)(x+1)</a:t>
            </a:r>
            <a:endParaRPr lang="ru-RU" sz="6600" dirty="0"/>
          </a:p>
        </p:txBody>
      </p:sp>
      <p:sp>
        <p:nvSpPr>
          <p:cNvPr id="5" name="TextBox 4"/>
          <p:cNvSpPr txBox="1"/>
          <p:nvPr/>
        </p:nvSpPr>
        <p:spPr>
          <a:xfrm>
            <a:off x="3429000" y="4038600"/>
            <a:ext cx="1066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2</a:t>
            </a:r>
            <a:endParaRPr lang="ru-RU" sz="2800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495800" y="3048000"/>
            <a:ext cx="36740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2800" b="1" dirty="0" smtClean="0">
                <a:solidFill>
                  <a:prstClr val="black"/>
                </a:solidFill>
              </a:rPr>
              <a:t>2</a:t>
            </a:r>
            <a:endParaRPr lang="ru-RU" sz="2800" b="1" dirty="0">
              <a:solidFill>
                <a:prstClr val="black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066800" y="533400"/>
            <a:ext cx="7086600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8800" b="1" dirty="0" smtClean="0"/>
              <a:t>Задание </a:t>
            </a:r>
          </a:p>
          <a:p>
            <a:pPr algn="ctr"/>
            <a:r>
              <a:rPr lang="ru-RU" sz="8800" b="1" dirty="0" smtClean="0"/>
              <a:t>на</a:t>
            </a:r>
          </a:p>
          <a:p>
            <a:pPr algn="ctr"/>
            <a:r>
              <a:rPr lang="ru-RU" sz="8800" b="1" dirty="0" smtClean="0"/>
              <a:t> внимание!</a:t>
            </a:r>
            <a:endParaRPr lang="ru-RU" sz="8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кубики игральные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29200" y="0"/>
            <a:ext cx="5257800" cy="3943350"/>
          </a:xfrm>
          <a:prstGeom prst="rect">
            <a:avLst/>
          </a:prstGeom>
        </p:spPr>
      </p:pic>
      <p:pic>
        <p:nvPicPr>
          <p:cNvPr id="11" name="Рисунок 10" descr="0201020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57799" y="2971799"/>
            <a:ext cx="3886201" cy="3886201"/>
          </a:xfrm>
          <a:prstGeom prst="rect">
            <a:avLst/>
          </a:prstGeom>
        </p:spPr>
      </p:pic>
      <p:pic>
        <p:nvPicPr>
          <p:cNvPr id="4" name="Рисунок 3" descr="мыши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90800" y="152400"/>
            <a:ext cx="3200400" cy="2954215"/>
          </a:xfrm>
          <a:prstGeom prst="rect">
            <a:avLst/>
          </a:prstGeom>
        </p:spPr>
      </p:pic>
      <p:pic>
        <p:nvPicPr>
          <p:cNvPr id="6" name="Рисунок 5" descr="лобачевский Николай иванович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0"/>
            <a:ext cx="2597150" cy="3594671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28600" y="3657600"/>
            <a:ext cx="2133600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</a:rPr>
              <a:t>Николай Иванович</a:t>
            </a:r>
          </a:p>
          <a:p>
            <a:pPr algn="ctr"/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</a:rPr>
              <a:t>Лобачевский </a:t>
            </a:r>
          </a:p>
          <a:p>
            <a:endParaRPr lang="ru-RU" dirty="0"/>
          </a:p>
        </p:txBody>
      </p:sp>
      <p:sp>
        <p:nvSpPr>
          <p:cNvPr id="8" name="Прямоугольный треугольник 7"/>
          <p:cNvSpPr/>
          <p:nvPr/>
        </p:nvSpPr>
        <p:spPr>
          <a:xfrm rot="7238452">
            <a:off x="2325099" y="3984712"/>
            <a:ext cx="2514600" cy="1524000"/>
          </a:xfrm>
          <a:prstGeom prst="rtTriangle">
            <a:avLst/>
          </a:prstGeom>
          <a:noFill/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 rot="17865624">
            <a:off x="3483161" y="3322028"/>
            <a:ext cx="277836" cy="290143"/>
          </a:xfrm>
          <a:prstGeom prst="rect">
            <a:avLst/>
          </a:prstGeom>
          <a:noFill/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81000" y="5638800"/>
            <a:ext cx="3581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>
                <a:solidFill>
                  <a:schemeClr val="accent3">
                    <a:lumMod val="50000"/>
                  </a:schemeClr>
                </a:solidFill>
              </a:rPr>
              <a:t>(x+3y) +2(x+3y)</a:t>
            </a:r>
            <a:endParaRPr lang="ru-RU" sz="4000" b="1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38200" y="1295400"/>
            <a:ext cx="19050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0" dirty="0" smtClean="0"/>
              <a:t>x</a:t>
            </a:r>
            <a:r>
              <a:rPr lang="en-US" sz="14000" baseline="30000" dirty="0" smtClean="0"/>
              <a:t>2</a:t>
            </a:r>
            <a:r>
              <a:rPr lang="en-US" sz="14000" dirty="0" smtClean="0"/>
              <a:t> </a:t>
            </a:r>
            <a:endParaRPr lang="ru-RU" sz="14000" dirty="0"/>
          </a:p>
        </p:txBody>
      </p:sp>
      <p:sp>
        <p:nvSpPr>
          <p:cNvPr id="6" name="TextBox 5"/>
          <p:cNvSpPr txBox="1"/>
          <p:nvPr/>
        </p:nvSpPr>
        <p:spPr>
          <a:xfrm>
            <a:off x="5105400" y="1371600"/>
            <a:ext cx="26670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14000" dirty="0" smtClean="0">
                <a:solidFill>
                  <a:prstClr val="black"/>
                </a:solidFill>
              </a:rPr>
              <a:t>-4x</a:t>
            </a:r>
            <a:endParaRPr lang="ru-RU" sz="14000" dirty="0">
              <a:solidFill>
                <a:prstClr val="black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819400" y="1371600"/>
            <a:ext cx="2667000" cy="25237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14000" dirty="0" smtClean="0">
                <a:solidFill>
                  <a:prstClr val="black"/>
                </a:solidFill>
              </a:rPr>
              <a:t>+4</a:t>
            </a:r>
            <a:endParaRPr lang="ru-RU" sz="14000" dirty="0" smtClean="0">
              <a:solidFill>
                <a:prstClr val="black"/>
              </a:solidFill>
            </a:endParaRPr>
          </a:p>
          <a:p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7467600" y="1371600"/>
            <a:ext cx="28194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14000" dirty="0" smtClean="0">
                <a:solidFill>
                  <a:prstClr val="black"/>
                </a:solidFill>
              </a:rPr>
              <a:t>=</a:t>
            </a:r>
            <a:endParaRPr lang="ru-RU" sz="14000" dirty="0">
              <a:solidFill>
                <a:prstClr val="black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81000" y="4038600"/>
            <a:ext cx="28194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14000" dirty="0" smtClean="0">
                <a:solidFill>
                  <a:prstClr val="black"/>
                </a:solidFill>
              </a:rPr>
              <a:t>=</a:t>
            </a:r>
            <a:endParaRPr lang="ru-RU" sz="14000" dirty="0">
              <a:solidFill>
                <a:prstClr val="black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752600" y="4038601"/>
            <a:ext cx="53340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0" dirty="0" smtClean="0"/>
              <a:t>(x-2)</a:t>
            </a:r>
            <a:r>
              <a:rPr lang="en-US" sz="14000" baseline="30000" dirty="0" smtClean="0"/>
              <a:t>2</a:t>
            </a:r>
            <a:r>
              <a:rPr lang="en-US" sz="14000" dirty="0" smtClean="0"/>
              <a:t> </a:t>
            </a:r>
            <a:endParaRPr lang="ru-RU" sz="14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067 -0.05328  C 0.081 -0.06527  0.102 -0.07193  0.124 -0.07193  C 0.149 -0.07193  0.169 -0.06527  0.183 -0.05328  L 0.25 0  E" pathEditMode="relative" ptsTypes=""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35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-0.25 0  E" pathEditMode="relative" ptsTypes="">
                                      <p:cBhvr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9" grpId="0"/>
      <p:bldP spid="1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066800" y="533400"/>
            <a:ext cx="7086600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8800" b="1" dirty="0" smtClean="0"/>
              <a:t>Задание </a:t>
            </a:r>
          </a:p>
          <a:p>
            <a:pPr algn="ctr"/>
            <a:r>
              <a:rPr lang="ru-RU" sz="8800" b="1" dirty="0" smtClean="0"/>
              <a:t>на</a:t>
            </a:r>
          </a:p>
          <a:p>
            <a:pPr algn="ctr"/>
            <a:r>
              <a:rPr lang="ru-RU" sz="8800" b="1" dirty="0" smtClean="0"/>
              <a:t> внимание!</a:t>
            </a:r>
            <a:endParaRPr lang="ru-RU" sz="8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3400" y="1447800"/>
            <a:ext cx="31242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0" dirty="0" smtClean="0"/>
              <a:t>9</a:t>
            </a:r>
            <a:r>
              <a:rPr lang="en-US" sz="14000" dirty="0" smtClean="0"/>
              <a:t>x</a:t>
            </a:r>
            <a:r>
              <a:rPr lang="en-US" sz="14000" baseline="30000" dirty="0" smtClean="0"/>
              <a:t>2</a:t>
            </a:r>
            <a:r>
              <a:rPr lang="en-US" sz="14000" dirty="0" smtClean="0"/>
              <a:t> </a:t>
            </a:r>
            <a:endParaRPr lang="ru-RU" sz="14000" dirty="0"/>
          </a:p>
        </p:txBody>
      </p:sp>
      <p:sp>
        <p:nvSpPr>
          <p:cNvPr id="6" name="TextBox 5"/>
          <p:cNvSpPr txBox="1"/>
          <p:nvPr/>
        </p:nvSpPr>
        <p:spPr>
          <a:xfrm>
            <a:off x="5105400" y="1295400"/>
            <a:ext cx="29718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14000" dirty="0" smtClean="0">
                <a:solidFill>
                  <a:prstClr val="black"/>
                </a:solidFill>
              </a:rPr>
              <a:t>+6</a:t>
            </a:r>
            <a:r>
              <a:rPr lang="en-US" sz="14000" dirty="0" smtClean="0">
                <a:solidFill>
                  <a:prstClr val="black"/>
                </a:solidFill>
              </a:rPr>
              <a:t>x</a:t>
            </a:r>
            <a:endParaRPr lang="ru-RU" sz="14000" dirty="0">
              <a:solidFill>
                <a:prstClr val="black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124200" y="1371600"/>
            <a:ext cx="2667000" cy="25237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14000" dirty="0" smtClean="0">
                <a:solidFill>
                  <a:prstClr val="black"/>
                </a:solidFill>
              </a:rPr>
              <a:t>+1</a:t>
            </a:r>
          </a:p>
          <a:p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7734300" y="1524001"/>
            <a:ext cx="17907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14000" dirty="0" smtClean="0">
                <a:solidFill>
                  <a:prstClr val="black"/>
                </a:solidFill>
              </a:rPr>
              <a:t>=</a:t>
            </a:r>
            <a:endParaRPr lang="ru-RU" sz="14000" dirty="0">
              <a:solidFill>
                <a:prstClr val="black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81000" y="4038600"/>
            <a:ext cx="28194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14000" dirty="0" smtClean="0">
                <a:solidFill>
                  <a:prstClr val="black"/>
                </a:solidFill>
              </a:rPr>
              <a:t>=</a:t>
            </a:r>
            <a:endParaRPr lang="ru-RU" sz="14000" dirty="0">
              <a:solidFill>
                <a:prstClr val="black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752600" y="4038601"/>
            <a:ext cx="53340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0" dirty="0" smtClean="0"/>
              <a:t>(</a:t>
            </a:r>
            <a:r>
              <a:rPr lang="ru-RU" sz="14000" dirty="0" smtClean="0"/>
              <a:t>3</a:t>
            </a:r>
            <a:r>
              <a:rPr lang="en-US" sz="14000" dirty="0" smtClean="0"/>
              <a:t>x</a:t>
            </a:r>
            <a:r>
              <a:rPr lang="ru-RU" sz="14000" dirty="0" smtClean="0"/>
              <a:t>+1</a:t>
            </a:r>
            <a:r>
              <a:rPr lang="en-US" sz="14000" dirty="0" smtClean="0"/>
              <a:t>)</a:t>
            </a:r>
            <a:r>
              <a:rPr lang="en-US" sz="14000" baseline="30000" dirty="0" smtClean="0"/>
              <a:t>2</a:t>
            </a:r>
            <a:r>
              <a:rPr lang="en-US" sz="14000" dirty="0" smtClean="0"/>
              <a:t> </a:t>
            </a:r>
            <a:endParaRPr lang="ru-RU" sz="14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067 -0.05328  C 0.081 -0.06527  0.102 -0.07193  0.124 -0.07193  C 0.149 -0.07193  0.169 -0.06527  0.183 -0.05328  L 0.25 0  E" pathEditMode="relative" ptsTypes=""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35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-0.25 0  E" pathEditMode="relative" ptsTypes="">
                                      <p:cBhvr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9" grpId="0"/>
      <p:bldP spid="1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8600" y="1828801"/>
            <a:ext cx="17526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/>
              <a:t>25</a:t>
            </a:r>
            <a:r>
              <a:rPr lang="en-US" sz="6000" b="1" dirty="0" smtClean="0"/>
              <a:t>x</a:t>
            </a:r>
            <a:r>
              <a:rPr lang="en-US" sz="6000" b="1" baseline="30000" dirty="0" smtClean="0"/>
              <a:t>2</a:t>
            </a:r>
            <a:r>
              <a:rPr lang="en-US" sz="6000" b="1" dirty="0" smtClean="0"/>
              <a:t> </a:t>
            </a:r>
            <a:endParaRPr lang="ru-RU" sz="60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2057400" y="1371600"/>
            <a:ext cx="2590800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9600" dirty="0" smtClean="0">
                <a:solidFill>
                  <a:prstClr val="black"/>
                </a:solidFill>
              </a:rPr>
              <a:t>-</a:t>
            </a:r>
            <a:r>
              <a:rPr lang="ru-RU" sz="6000" b="1" dirty="0" smtClean="0">
                <a:solidFill>
                  <a:prstClr val="black"/>
                </a:solidFill>
              </a:rPr>
              <a:t>4</a:t>
            </a:r>
            <a:r>
              <a:rPr lang="en-US" sz="6000" b="1" dirty="0" smtClean="0"/>
              <a:t>c</a:t>
            </a:r>
            <a:r>
              <a:rPr lang="en-US" sz="6000" b="1" baseline="30000" dirty="0" smtClean="0"/>
              <a:t>2</a:t>
            </a:r>
            <a:endParaRPr lang="ru-RU" sz="6000" b="1" dirty="0" smtClean="0">
              <a:solidFill>
                <a:prstClr val="black"/>
              </a:solidFill>
            </a:endParaRPr>
          </a:p>
          <a:p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7543800" y="1219200"/>
            <a:ext cx="16002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14000" dirty="0" smtClean="0">
                <a:solidFill>
                  <a:prstClr val="black"/>
                </a:solidFill>
              </a:rPr>
              <a:t>=</a:t>
            </a:r>
            <a:endParaRPr lang="ru-RU" sz="14000" dirty="0">
              <a:solidFill>
                <a:prstClr val="black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81000" y="4038600"/>
            <a:ext cx="28194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14000" dirty="0" smtClean="0">
                <a:solidFill>
                  <a:prstClr val="black"/>
                </a:solidFill>
              </a:rPr>
              <a:t>=</a:t>
            </a:r>
            <a:endParaRPr lang="ru-RU" sz="14000" dirty="0">
              <a:solidFill>
                <a:prstClr val="black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371600" y="4267200"/>
            <a:ext cx="73914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(5x-3y)</a:t>
            </a:r>
            <a:r>
              <a:rPr lang="en-US" sz="9600" baseline="30000" dirty="0" smtClean="0"/>
              <a:t>2</a:t>
            </a:r>
            <a:r>
              <a:rPr lang="en-US" sz="9600" dirty="0" smtClean="0"/>
              <a:t> - 4 c</a:t>
            </a:r>
            <a:r>
              <a:rPr lang="en-US" sz="9600" baseline="30000" dirty="0" smtClean="0"/>
              <a:t>2</a:t>
            </a:r>
            <a:endParaRPr lang="ru-RU" sz="9600" dirty="0"/>
          </a:p>
        </p:txBody>
      </p:sp>
      <p:sp>
        <p:nvSpPr>
          <p:cNvPr id="11" name="TextBox 10"/>
          <p:cNvSpPr txBox="1"/>
          <p:nvPr/>
        </p:nvSpPr>
        <p:spPr>
          <a:xfrm>
            <a:off x="3810000" y="1447800"/>
            <a:ext cx="2590800" cy="19082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9600" dirty="0" smtClean="0">
                <a:solidFill>
                  <a:prstClr val="black"/>
                </a:solidFill>
              </a:rPr>
              <a:t>+</a:t>
            </a:r>
            <a:r>
              <a:rPr lang="ru-RU" sz="6000" b="1" dirty="0" smtClean="0">
                <a:solidFill>
                  <a:prstClr val="black"/>
                </a:solidFill>
              </a:rPr>
              <a:t>9</a:t>
            </a:r>
            <a:r>
              <a:rPr lang="en-US" sz="6000" b="1" dirty="0" smtClean="0"/>
              <a:t>y</a:t>
            </a:r>
            <a:r>
              <a:rPr lang="en-US" sz="6000" b="1" baseline="30000" dirty="0" smtClean="0"/>
              <a:t>2</a:t>
            </a:r>
            <a:endParaRPr lang="ru-RU" sz="6000" b="1" dirty="0" smtClean="0">
              <a:solidFill>
                <a:prstClr val="black"/>
              </a:solidFill>
            </a:endParaRPr>
          </a:p>
          <a:p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5638800" y="1905000"/>
            <a:ext cx="3505200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6000" b="1" dirty="0" smtClean="0">
                <a:solidFill>
                  <a:prstClr val="black"/>
                </a:solidFill>
              </a:rPr>
              <a:t>-30</a:t>
            </a:r>
            <a:r>
              <a:rPr lang="en-US" sz="6000" b="1" dirty="0" err="1" smtClean="0"/>
              <a:t>xy</a:t>
            </a:r>
            <a:endParaRPr lang="ru-RU" sz="6000" b="1" dirty="0" smtClean="0">
              <a:solidFill>
                <a:prstClr val="black"/>
              </a:solidFill>
            </a:endParaRPr>
          </a:p>
          <a:p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0" y="1371600"/>
            <a:ext cx="13716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>
                <a:solidFill>
                  <a:srgbClr val="FF0000"/>
                </a:solidFill>
              </a:rPr>
              <a:t>(</a:t>
            </a:r>
            <a:endParaRPr lang="ru-RU" sz="9600" dirty="0">
              <a:solidFill>
                <a:srgbClr val="FF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257800" y="1371600"/>
            <a:ext cx="13716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>
                <a:solidFill>
                  <a:srgbClr val="FF0000"/>
                </a:solidFill>
              </a:rPr>
              <a:t>)</a:t>
            </a:r>
            <a:endParaRPr lang="ru-RU" sz="96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112E-17 -6.93642E-7 L 0.11111 -0.11144 C 0.13472 -0.13665 0.16979 -0.14959 0.2059 -0.14959 C 0.24792 -0.14959 0.2809 -0.13665 0.30434 -0.11144 L 0.41667 -6.93642E-7 " pathEditMode="relative" rAng="0" ptsTypes="FffFF"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8" y="-75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37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2.77457E-6 L -0.11736 0.11931 C -0.14201 0.14682 -0.1783 0.1637 -0.21615 0.1637 C -0.25955 0.1637 -0.29427 0.14682 -0.31858 0.11931 L -0.43333 -2.77457E-6 " pathEditMode="relative" rAng="0" ptsTypes="FffFF">
                                      <p:cBhvr>
                                        <p:cTn id="8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17" y="8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  <p:bldP spid="10" grpId="0"/>
      <p:bldP spid="12" grpId="0"/>
      <p:bldP spid="13" grpId="0"/>
      <p:bldP spid="14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126</TotalTime>
  <Words>207</Words>
  <PresentationFormat>Экран (4:3)</PresentationFormat>
  <Paragraphs>72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Office Theme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света</dc:creator>
  <cp:lastModifiedBy>света</cp:lastModifiedBy>
  <cp:revision>25</cp:revision>
  <dcterms:created xsi:type="dcterms:W3CDTF">2012-04-23T18:03:35Z</dcterms:created>
  <dcterms:modified xsi:type="dcterms:W3CDTF">2012-08-30T04:01:31Z</dcterms:modified>
</cp:coreProperties>
</file>