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5" r:id="rId3"/>
    <p:sldId id="263" r:id="rId4"/>
    <p:sldId id="257" r:id="rId5"/>
    <p:sldId id="258" r:id="rId6"/>
    <p:sldId id="259" r:id="rId7"/>
    <p:sldId id="264" r:id="rId8"/>
    <p:sldId id="260" r:id="rId9"/>
    <p:sldId id="266" r:id="rId10"/>
    <p:sldId id="261" r:id="rId11"/>
    <p:sldId id="268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gif"/><Relationship Id="rId5" Type="http://schemas.openxmlformats.org/officeDocument/2006/relationships/image" Target="../media/image20.gif"/><Relationship Id="rId4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7" Type="http://schemas.openxmlformats.org/officeDocument/2006/relationships/image" Target="../media/image17.gif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gif"/><Relationship Id="rId5" Type="http://schemas.openxmlformats.org/officeDocument/2006/relationships/image" Target="../media/image15.gif"/><Relationship Id="rId4" Type="http://schemas.openxmlformats.org/officeDocument/2006/relationships/image" Target="../media/image14.gi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осань 1аними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" y="0"/>
            <a:ext cx="9150234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6622504" cy="722511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699792" y="2636912"/>
            <a:ext cx="4032448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b="1" i="1" u="sng" dirty="0" smtClean="0">
                <a:solidFill>
                  <a:srgbClr val="00B0F0"/>
                </a:solidFill>
              </a:rPr>
              <a:t>УРОК РУССКОГО ЯЗЫКА</a:t>
            </a:r>
            <a:endParaRPr lang="ru-RU" sz="6600" b="1" i="1" u="sng" dirty="0">
              <a:solidFill>
                <a:srgbClr val="00B0F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фон22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3203848" y="260648"/>
            <a:ext cx="43204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i="1" u="sng" dirty="0" smtClean="0">
                <a:solidFill>
                  <a:srgbClr val="FF0000"/>
                </a:solidFill>
              </a:rPr>
              <a:t>МОЛОДЦЫ!</a:t>
            </a:r>
            <a:endParaRPr lang="ru-RU" u="sng" dirty="0"/>
          </a:p>
        </p:txBody>
      </p:sp>
      <p:sp>
        <p:nvSpPr>
          <p:cNvPr id="6" name="TextBox 5"/>
          <p:cNvSpPr txBox="1"/>
          <p:nvPr/>
        </p:nvSpPr>
        <p:spPr>
          <a:xfrm>
            <a:off x="611560" y="2996952"/>
            <a:ext cx="475252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u="sng" dirty="0" smtClean="0">
                <a:solidFill>
                  <a:srgbClr val="C00000"/>
                </a:solidFill>
              </a:rPr>
              <a:t>УДАЧИ!</a:t>
            </a:r>
          </a:p>
          <a:p>
            <a:r>
              <a:rPr lang="ru-RU" sz="6000" u="sng" dirty="0" smtClean="0">
                <a:solidFill>
                  <a:srgbClr val="C00000"/>
                </a:solidFill>
              </a:rPr>
              <a:t>ВСЕГО ХОРОШЕГО</a:t>
            </a:r>
            <a:r>
              <a:rPr lang="ru-RU" sz="4800" u="sng" dirty="0" smtClean="0">
                <a:solidFill>
                  <a:srgbClr val="0070C0"/>
                </a:solidFill>
              </a:rPr>
              <a:t>.</a:t>
            </a:r>
            <a:endParaRPr lang="ru-RU" sz="4800" u="sng" dirty="0">
              <a:solidFill>
                <a:srgbClr val="0070C0"/>
              </a:solidFill>
            </a:endParaRPr>
          </a:p>
        </p:txBody>
      </p:sp>
      <p:pic>
        <p:nvPicPr>
          <p:cNvPr id="7" name="Рисунок 6" descr="1313404749_ukhqpd9rzumtoqo.jpg"/>
          <p:cNvPicPr>
            <a:picLocks noChangeAspect="1"/>
          </p:cNvPicPr>
          <p:nvPr/>
        </p:nvPicPr>
        <p:blipFill>
          <a:blip r:embed="rId4" cstate="print"/>
          <a:srcRect l="50000"/>
          <a:stretch>
            <a:fillRect/>
          </a:stretch>
        </p:blipFill>
        <p:spPr>
          <a:xfrm>
            <a:off x="5436096" y="2708920"/>
            <a:ext cx="2761957" cy="365683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8" name="Рисунок 7" descr="ш1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67544" y="476672"/>
            <a:ext cx="2646220" cy="2232248"/>
          </a:xfrm>
          <a:prstGeom prst="rect">
            <a:avLst/>
          </a:prstGeom>
        </p:spPr>
      </p:pic>
      <p:pic>
        <p:nvPicPr>
          <p:cNvPr id="10" name="Рисунок 9" descr="салют.gi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724128" y="332656"/>
            <a:ext cx="3419872" cy="1691680"/>
          </a:xfrm>
          <a:prstGeom prst="rect">
            <a:avLst/>
          </a:prstGeom>
        </p:spPr>
      </p:pic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фон порт.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7933"/>
            <a:ext cx="9143999" cy="70934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6516216" y="3284984"/>
            <a:ext cx="216024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002060"/>
                </a:solidFill>
              </a:rPr>
              <a:t>ПРЕЗЕНТАЦИЯ УЧИТЕЛЯ</a:t>
            </a:r>
          </a:p>
          <a:p>
            <a:r>
              <a:rPr lang="ru-RU" sz="2400" b="1" i="1" dirty="0" smtClean="0">
                <a:solidFill>
                  <a:srgbClr val="002060"/>
                </a:solidFill>
              </a:rPr>
              <a:t>ГБОО СОШ №1905</a:t>
            </a:r>
          </a:p>
          <a:p>
            <a:r>
              <a:rPr lang="ru-RU" sz="2400" b="1" i="1" dirty="0" smtClean="0">
                <a:solidFill>
                  <a:srgbClr val="002060"/>
                </a:solidFill>
              </a:rPr>
              <a:t>СМИРНОВОЙ Н. А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6" name="Рисунок 5" descr="ы2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7544" y="548680"/>
            <a:ext cx="2448272" cy="2448272"/>
          </a:xfrm>
          <a:prstGeom prst="rect">
            <a:avLst/>
          </a:prstGeom>
        </p:spPr>
      </p:pic>
      <p:pic>
        <p:nvPicPr>
          <p:cNvPr id="7" name="Рисунок 6" descr="в2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619672" y="3451332"/>
            <a:ext cx="2088232" cy="2627131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фон порт.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80528" y="0"/>
            <a:ext cx="9324528" cy="74614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899592" y="764704"/>
            <a:ext cx="676875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i="1" dirty="0" smtClean="0"/>
              <a:t>5 октября.</a:t>
            </a:r>
          </a:p>
          <a:p>
            <a:r>
              <a:rPr lang="ru-RU" sz="4800" i="1" dirty="0" smtClean="0"/>
              <a:t>Классная работа.</a:t>
            </a:r>
            <a:endParaRPr lang="ru-RU" sz="4800" i="1" dirty="0"/>
          </a:p>
        </p:txBody>
      </p:sp>
      <p:pic>
        <p:nvPicPr>
          <p:cNvPr id="6" name="Рисунок 5" descr="69490770_07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92800" y="3573016"/>
            <a:ext cx="3603024" cy="29523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фон2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52873867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5537" y="260648"/>
            <a:ext cx="2592288" cy="36724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Box 7"/>
          <p:cNvSpPr txBox="1"/>
          <p:nvPr/>
        </p:nvSpPr>
        <p:spPr>
          <a:xfrm>
            <a:off x="755576" y="3284984"/>
            <a:ext cx="22322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u="sng" dirty="0" smtClean="0">
                <a:solidFill>
                  <a:srgbClr val="FF0000"/>
                </a:solidFill>
              </a:rPr>
              <a:t>воробей</a:t>
            </a:r>
            <a:endParaRPr lang="ru-RU" sz="3200" b="1" u="sng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876256" y="3645024"/>
            <a:ext cx="25202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u="sng" dirty="0" smtClean="0">
                <a:solidFill>
                  <a:srgbClr val="FF0000"/>
                </a:solidFill>
              </a:rPr>
              <a:t>заяц</a:t>
            </a:r>
            <a:endParaRPr lang="ru-RU" sz="3200" b="1" u="sng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499992" y="6021288"/>
            <a:ext cx="28083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u="sng" dirty="0" smtClean="0">
                <a:solidFill>
                  <a:srgbClr val="FF0000"/>
                </a:solidFill>
              </a:rPr>
              <a:t>собака</a:t>
            </a:r>
            <a:endParaRPr lang="ru-RU" sz="3200" b="1" u="sng" dirty="0">
              <a:solidFill>
                <a:srgbClr val="FF0000"/>
              </a:solidFill>
            </a:endParaRPr>
          </a:p>
        </p:txBody>
      </p:sp>
      <p:pic>
        <p:nvPicPr>
          <p:cNvPr id="11" name="Рисунок 10" descr="1241249459_pes-57.jpg"/>
          <p:cNvPicPr>
            <a:picLocks noChangeAspect="1"/>
          </p:cNvPicPr>
          <p:nvPr/>
        </p:nvPicPr>
        <p:blipFill>
          <a:blip r:embed="rId4" cstate="print"/>
          <a:srcRect l="14721" t="4641" r="7161" b="8001"/>
          <a:stretch>
            <a:fillRect/>
          </a:stretch>
        </p:blipFill>
        <p:spPr>
          <a:xfrm>
            <a:off x="3059832" y="3212976"/>
            <a:ext cx="3672408" cy="30800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Рисунок 11" descr="4195618.jpg"/>
          <p:cNvPicPr>
            <a:picLocks noChangeAspect="1"/>
          </p:cNvPicPr>
          <p:nvPr/>
        </p:nvPicPr>
        <p:blipFill>
          <a:blip r:embed="rId5" cstate="print"/>
          <a:srcRect l="18621"/>
          <a:stretch>
            <a:fillRect/>
          </a:stretch>
        </p:blipFill>
        <p:spPr>
          <a:xfrm>
            <a:off x="6084168" y="260648"/>
            <a:ext cx="2832316" cy="3600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фон2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rк портфолио1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260648"/>
            <a:ext cx="2810723" cy="216024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3419872" y="332656"/>
            <a:ext cx="48965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u="sng" dirty="0" smtClean="0">
                <a:solidFill>
                  <a:srgbClr val="C00000"/>
                </a:solidFill>
              </a:rPr>
              <a:t>Словарное слово</a:t>
            </a:r>
            <a:endParaRPr lang="ru-RU" sz="4000" b="1" u="sng" dirty="0">
              <a:solidFill>
                <a:srgbClr val="C00000"/>
              </a:solidFill>
            </a:endParaRPr>
          </a:p>
        </p:txBody>
      </p:sp>
      <p:sp>
        <p:nvSpPr>
          <p:cNvPr id="8" name="Стрелка вниз 7"/>
          <p:cNvSpPr/>
          <p:nvPr/>
        </p:nvSpPr>
        <p:spPr>
          <a:xfrm>
            <a:off x="5292080" y="1268760"/>
            <a:ext cx="504056" cy="72008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39552" y="2636912"/>
            <a:ext cx="7488832" cy="3724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AutoNum type="arabicPeriod"/>
            </a:pPr>
            <a:r>
              <a:rPr lang="ru-RU" sz="2800" b="1" i="1" dirty="0" smtClean="0">
                <a:solidFill>
                  <a:srgbClr val="002060"/>
                </a:solidFill>
              </a:rPr>
              <a:t>НАЙТИ В СЛОВАРЕ.</a:t>
            </a:r>
          </a:p>
          <a:p>
            <a:r>
              <a:rPr lang="ru-RU" sz="2800" b="1" i="1" dirty="0" smtClean="0">
                <a:solidFill>
                  <a:srgbClr val="002060"/>
                </a:solidFill>
              </a:rPr>
              <a:t>2.ПРОЧИТАТЬ ЛЕКСИЧЕСКОЕ ЗНАЧЕНИЕ СЛОВА</a:t>
            </a:r>
          </a:p>
          <a:p>
            <a:r>
              <a:rPr lang="ru-RU" sz="2800" b="1" i="1" dirty="0" smtClean="0">
                <a:solidFill>
                  <a:srgbClr val="002060"/>
                </a:solidFill>
              </a:rPr>
              <a:t>3.ЗАПИСАТЬ В ТЕТРАДЬ.</a:t>
            </a:r>
          </a:p>
          <a:p>
            <a:r>
              <a:rPr lang="ru-RU" sz="2800" b="1" i="1" dirty="0" smtClean="0">
                <a:solidFill>
                  <a:srgbClr val="002060"/>
                </a:solidFill>
              </a:rPr>
              <a:t>4.ПОСТАВИТЬ УДАРЕНИЕ.</a:t>
            </a:r>
          </a:p>
          <a:p>
            <a:r>
              <a:rPr lang="ru-RU" sz="2800" b="1" i="1" dirty="0" smtClean="0">
                <a:solidFill>
                  <a:srgbClr val="002060"/>
                </a:solidFill>
              </a:rPr>
              <a:t>5.ПОДЧЕРКНУТЬ БЕЗУДАРНУЮ ГЛАСНУЮ.</a:t>
            </a:r>
          </a:p>
          <a:p>
            <a:r>
              <a:rPr lang="ru-RU" sz="2800" b="1" i="1" dirty="0" smtClean="0">
                <a:solidFill>
                  <a:srgbClr val="002060"/>
                </a:solidFill>
              </a:rPr>
              <a:t>6.СОСТАВИТЬ ПРЕДЛОЖЕНИЕ СО СЛОВАРНЫМ СЛОВОМ.</a:t>
            </a:r>
          </a:p>
          <a:p>
            <a:endParaRPr lang="ru-RU" sz="2000" b="1" i="1" dirty="0" smtClean="0">
              <a:solidFill>
                <a:srgbClr val="002060"/>
              </a:solidFill>
            </a:endParaRPr>
          </a:p>
          <a:p>
            <a:endParaRPr lang="ru-RU" sz="2000" b="1" i="1" dirty="0">
              <a:solidFill>
                <a:srgbClr val="00206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131840" y="1988840"/>
            <a:ext cx="48965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Воробей   заяц   собака</a:t>
            </a:r>
            <a:endParaRPr lang="ru-RU" sz="32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фон2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grib__3_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99592" y="764704"/>
            <a:ext cx="3571875" cy="47625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6" name="TextBox 5"/>
          <p:cNvSpPr txBox="1"/>
          <p:nvPr/>
        </p:nvSpPr>
        <p:spPr>
          <a:xfrm>
            <a:off x="5148064" y="980728"/>
            <a:ext cx="3744416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b="1" i="1" dirty="0" smtClean="0">
                <a:solidFill>
                  <a:srgbClr val="002060"/>
                </a:solidFill>
              </a:rPr>
              <a:t>Гриб</a:t>
            </a:r>
          </a:p>
          <a:p>
            <a:r>
              <a:rPr lang="ru-RU" sz="6600" b="1" i="1" dirty="0" smtClean="0">
                <a:solidFill>
                  <a:srgbClr val="002060"/>
                </a:solidFill>
              </a:rPr>
              <a:t>Грибник</a:t>
            </a:r>
          </a:p>
          <a:p>
            <a:r>
              <a:rPr lang="ru-RU" sz="6600" b="1" i="1" dirty="0" smtClean="0">
                <a:solidFill>
                  <a:srgbClr val="002060"/>
                </a:solidFill>
              </a:rPr>
              <a:t>Грибок</a:t>
            </a:r>
          </a:p>
          <a:p>
            <a:r>
              <a:rPr lang="ru-RU" sz="6600" b="1" i="1" dirty="0" smtClean="0">
                <a:solidFill>
                  <a:srgbClr val="002060"/>
                </a:solidFill>
              </a:rPr>
              <a:t>Грибной</a:t>
            </a:r>
          </a:p>
          <a:p>
            <a:endParaRPr lang="ru-RU" sz="6600" b="1" i="1" dirty="0">
              <a:solidFill>
                <a:srgbClr val="002060"/>
              </a:solidFill>
            </a:endParaRPr>
          </a:p>
        </p:txBody>
      </p:sp>
      <p:sp>
        <p:nvSpPr>
          <p:cNvPr id="8" name="Арка 7"/>
          <p:cNvSpPr/>
          <p:nvPr/>
        </p:nvSpPr>
        <p:spPr>
          <a:xfrm>
            <a:off x="5364088" y="1052736"/>
            <a:ext cx="1368152" cy="576064"/>
          </a:xfrm>
          <a:prstGeom prst="blockArc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9" name="Арка 8"/>
          <p:cNvSpPr/>
          <p:nvPr/>
        </p:nvSpPr>
        <p:spPr>
          <a:xfrm>
            <a:off x="5364088" y="2060848"/>
            <a:ext cx="1296144" cy="576064"/>
          </a:xfrm>
          <a:prstGeom prst="blockArc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0" name="Арка 9"/>
          <p:cNvSpPr/>
          <p:nvPr/>
        </p:nvSpPr>
        <p:spPr>
          <a:xfrm>
            <a:off x="5364088" y="2996952"/>
            <a:ext cx="1368152" cy="576064"/>
          </a:xfrm>
          <a:prstGeom prst="blockArc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1" name="Арка 10"/>
          <p:cNvSpPr/>
          <p:nvPr/>
        </p:nvSpPr>
        <p:spPr>
          <a:xfrm>
            <a:off x="5364088" y="4005064"/>
            <a:ext cx="1296144" cy="504056"/>
          </a:xfrm>
          <a:prstGeom prst="blockArc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 animBg="1"/>
      <p:bldP spid="9" grpId="0" animBg="1"/>
      <p:bldP spid="10" grpId="0" animBg="1"/>
      <p:bldP spid="1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фон порт.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" y="0"/>
            <a:ext cx="9144000" cy="71734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467544" y="548680"/>
            <a:ext cx="8352928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C00000"/>
                </a:solidFill>
              </a:rPr>
              <a:t>БУДЕМ УЧИТЬСЯ:</a:t>
            </a:r>
          </a:p>
          <a:p>
            <a:endParaRPr lang="ru-RU" sz="3600" i="1" u="sng" dirty="0" smtClean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ru-RU" sz="3600" i="1" u="sng" dirty="0" smtClean="0">
                <a:solidFill>
                  <a:schemeClr val="tx2">
                    <a:lumMod val="50000"/>
                  </a:schemeClr>
                </a:solidFill>
              </a:rPr>
              <a:t>1 .ОПРЕДЕЛЯТЬ ЛЕКСИЧЕСКОЕ  ЗНАЧЕНИЕ СЛОВА</a:t>
            </a:r>
          </a:p>
          <a:p>
            <a:r>
              <a:rPr lang="ru-RU" sz="3600" i="1" u="sng" dirty="0" smtClean="0">
                <a:solidFill>
                  <a:schemeClr val="tx2">
                    <a:lumMod val="50000"/>
                  </a:schemeClr>
                </a:solidFill>
              </a:rPr>
              <a:t>2.ПОДБИРАТЬ РОДСТВЕННЫЕ СЛОВА</a:t>
            </a:r>
          </a:p>
          <a:p>
            <a:r>
              <a:rPr lang="ru-RU" sz="3600" i="1" u="sng" dirty="0" smtClean="0">
                <a:solidFill>
                  <a:schemeClr val="tx2">
                    <a:lumMod val="50000"/>
                  </a:schemeClr>
                </a:solidFill>
              </a:rPr>
              <a:t>3.НАХОДИТЬ ОБЩУЮ ЧАСТЬ СЛОВ(КОРЕНЬ).</a:t>
            </a:r>
          </a:p>
          <a:p>
            <a:endParaRPr lang="ru-RU" sz="3200" dirty="0" smtClean="0">
              <a:solidFill>
                <a:srgbClr val="C00000"/>
              </a:solidFill>
            </a:endParaRPr>
          </a:p>
          <a:p>
            <a:endParaRPr lang="ru-RU" sz="3200" dirty="0">
              <a:solidFill>
                <a:srgbClr val="C00000"/>
              </a:solidFill>
            </a:endParaRPr>
          </a:p>
        </p:txBody>
      </p:sp>
      <p:pic>
        <p:nvPicPr>
          <p:cNvPr id="7" name="Рисунок 6" descr="ы2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228184" y="4293096"/>
            <a:ext cx="1872208" cy="208823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фон2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6693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TextBox 8"/>
          <p:cNvSpPr txBox="1"/>
          <p:nvPr/>
        </p:nvSpPr>
        <p:spPr>
          <a:xfrm>
            <a:off x="4644008" y="764704"/>
            <a:ext cx="4104456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5400" b="1" u="sng" dirty="0" smtClean="0">
              <a:solidFill>
                <a:srgbClr val="002060"/>
              </a:solidFill>
            </a:endParaRPr>
          </a:p>
          <a:p>
            <a:endParaRPr lang="ru-RU" sz="3200" dirty="0">
              <a:solidFill>
                <a:srgbClr val="002060"/>
              </a:solidFill>
            </a:endParaRPr>
          </a:p>
        </p:txBody>
      </p:sp>
      <p:pic>
        <p:nvPicPr>
          <p:cNvPr id="14" name="Рисунок 13" descr="1311072962_0_a33f_4b72f793_x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5536" y="260648"/>
            <a:ext cx="4896544" cy="60486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6" name="TextBox 15"/>
          <p:cNvSpPr txBox="1"/>
          <p:nvPr/>
        </p:nvSpPr>
        <p:spPr>
          <a:xfrm>
            <a:off x="5868144" y="980728"/>
            <a:ext cx="259228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3600" b="1" i="1" dirty="0" smtClean="0">
              <a:solidFill>
                <a:srgbClr val="0070C0"/>
              </a:solidFill>
            </a:endParaRPr>
          </a:p>
          <a:p>
            <a:r>
              <a:rPr lang="ru-RU" sz="3600" b="1" i="1" dirty="0" smtClean="0">
                <a:solidFill>
                  <a:srgbClr val="002060"/>
                </a:solidFill>
              </a:rPr>
              <a:t>ВОДА</a:t>
            </a:r>
          </a:p>
          <a:p>
            <a:r>
              <a:rPr lang="ru-RU" sz="3600" b="1" i="1" dirty="0" smtClean="0">
                <a:solidFill>
                  <a:srgbClr val="002060"/>
                </a:solidFill>
              </a:rPr>
              <a:t>ВОДИЧКА</a:t>
            </a:r>
          </a:p>
          <a:p>
            <a:r>
              <a:rPr lang="ru-RU" sz="3600" b="1" i="1" dirty="0" smtClean="0">
                <a:solidFill>
                  <a:srgbClr val="002060"/>
                </a:solidFill>
              </a:rPr>
              <a:t>ВОДЯНОЙ</a:t>
            </a:r>
          </a:p>
          <a:p>
            <a:r>
              <a:rPr lang="ru-RU" sz="3600" b="1" i="1" dirty="0" smtClean="0">
                <a:solidFill>
                  <a:srgbClr val="002060"/>
                </a:solidFill>
              </a:rPr>
              <a:t>ВОДИТЕЛЬ</a:t>
            </a:r>
            <a:endParaRPr lang="ru-RU" sz="3600" b="1" i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фон2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2987824" y="980728"/>
            <a:ext cx="396044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i="1" u="sng" dirty="0" smtClean="0">
                <a:solidFill>
                  <a:srgbClr val="FFC000"/>
                </a:solidFill>
              </a:rPr>
              <a:t>ОТДЫХАЕМ</a:t>
            </a:r>
            <a:endParaRPr lang="ru-RU" sz="4400" b="1" i="1" u="sng" dirty="0">
              <a:solidFill>
                <a:srgbClr val="FFC000"/>
              </a:solidFill>
            </a:endParaRPr>
          </a:p>
        </p:txBody>
      </p:sp>
      <p:pic>
        <p:nvPicPr>
          <p:cNvPr id="6" name="Рисунок 5" descr="баб5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6588223" y="620688"/>
            <a:ext cx="1947053" cy="1872208"/>
          </a:xfrm>
          <a:prstGeom prst="rect">
            <a:avLst/>
          </a:prstGeom>
        </p:spPr>
      </p:pic>
      <p:pic>
        <p:nvPicPr>
          <p:cNvPr id="7" name="Рисунок 6" descr="баб1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115616" y="3861048"/>
            <a:ext cx="2520280" cy="2520280"/>
          </a:xfrm>
          <a:prstGeom prst="rect">
            <a:avLst/>
          </a:prstGeom>
        </p:spPr>
      </p:pic>
      <p:pic>
        <p:nvPicPr>
          <p:cNvPr id="9" name="Рисунок 8" descr="баб7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092281" y="4571048"/>
            <a:ext cx="1421804" cy="1450240"/>
          </a:xfrm>
          <a:prstGeom prst="rect">
            <a:avLst/>
          </a:prstGeom>
        </p:spPr>
      </p:pic>
      <p:pic>
        <p:nvPicPr>
          <p:cNvPr id="10" name="Рисунок 9" descr="баб6.gi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827584" y="1052736"/>
            <a:ext cx="1368152" cy="1395515"/>
          </a:xfrm>
          <a:prstGeom prst="rect">
            <a:avLst/>
          </a:prstGeom>
        </p:spPr>
      </p:pic>
      <p:pic>
        <p:nvPicPr>
          <p:cNvPr id="11" name="Рисунок 10" descr="в2.gif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4211960" y="4077072"/>
            <a:ext cx="2088232" cy="228942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фон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72454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Прямоугольник 1"/>
          <p:cNvSpPr/>
          <p:nvPr/>
        </p:nvSpPr>
        <p:spPr>
          <a:xfrm>
            <a:off x="827584" y="980729"/>
            <a:ext cx="6030416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7200" b="1" i="1" u="sng" dirty="0" smtClean="0">
                <a:solidFill>
                  <a:srgbClr val="FF0000"/>
                </a:solidFill>
              </a:rPr>
              <a:t>учились</a:t>
            </a:r>
            <a:r>
              <a:rPr lang="ru-RU" sz="4800" b="1" dirty="0" smtClean="0">
                <a:solidFill>
                  <a:srgbClr val="C00000"/>
                </a:solidFill>
              </a:rPr>
              <a:t>:</a:t>
            </a:r>
          </a:p>
          <a:p>
            <a:endParaRPr lang="ru-RU" i="1" u="sng" dirty="0" smtClean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ru-RU" sz="3600" i="1" u="sng" dirty="0" smtClean="0">
                <a:solidFill>
                  <a:schemeClr val="tx2">
                    <a:lumMod val="50000"/>
                  </a:schemeClr>
                </a:solidFill>
              </a:rPr>
              <a:t> .НАХОДИТЬ  ЛЕКСИЧЕСКОЕ  ЗНАЧЕНИЕ СЛОВА</a:t>
            </a:r>
          </a:p>
          <a:p>
            <a:r>
              <a:rPr lang="ru-RU" sz="3600" i="1" u="sng" dirty="0" smtClean="0">
                <a:solidFill>
                  <a:schemeClr val="tx2">
                    <a:lumMod val="50000"/>
                  </a:schemeClr>
                </a:solidFill>
              </a:rPr>
              <a:t>.ПОДБИРАТЬ РОДСТВЕННЫЕ СЛОВА</a:t>
            </a:r>
          </a:p>
          <a:p>
            <a:r>
              <a:rPr lang="ru-RU" sz="3600" i="1" u="sng" dirty="0" smtClean="0">
                <a:solidFill>
                  <a:schemeClr val="tx2">
                    <a:lumMod val="50000"/>
                  </a:schemeClr>
                </a:solidFill>
              </a:rPr>
              <a:t>.НАХОДИТЬ ОБЩУЮ ЧАСТЬ СЛОВ(КОРЕНЬ).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470</TotalTime>
  <Words>104</Words>
  <Application>Microsoft Office PowerPoint</Application>
  <PresentationFormat>Экран (4:3)</PresentationFormat>
  <Paragraphs>40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радость</dc:creator>
  <cp:lastModifiedBy>радость</cp:lastModifiedBy>
  <cp:revision>42</cp:revision>
  <dcterms:created xsi:type="dcterms:W3CDTF">2011-09-27T15:07:33Z</dcterms:created>
  <dcterms:modified xsi:type="dcterms:W3CDTF">2011-10-19T19:48:29Z</dcterms:modified>
</cp:coreProperties>
</file>