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9933FF"/>
    <a:srgbClr val="33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349" autoAdjust="0"/>
  </p:normalViewPr>
  <p:slideViewPr>
    <p:cSldViewPr>
      <p:cViewPr>
        <p:scale>
          <a:sx n="100" d="100"/>
          <a:sy n="100" d="100"/>
        </p:scale>
        <p:origin x="-516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325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326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38EB6-9F92-4ABB-BF64-42A5EE6C7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00DC5-F601-472D-A57C-D6BF305C8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76023-1D06-4D59-A650-E012D2734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9C22F-9DC1-4573-BDF4-E8C453332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98475-C52E-4CBD-AA44-0555926ED5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5E4D5-490B-4155-A954-F9F141B84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8CE13-A36F-4A61-A7BE-E7A14FD775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28334-4BA3-4D4C-AB18-DC0F11B48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E2D5D-50B8-460A-A23F-8528DCCA0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F95B15-8B7D-40D9-BAB8-90860D94F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CC6CF-1D12-4C8C-AE14-1666F13E0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2791D-F01D-4CE6-8BEE-78C67A4CA4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D7B40-298A-428E-8323-F9D7F572F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021A2-1588-42F5-B4D1-A52D9C66F2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57E9337-F712-403C-81F4-6098CBC651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2056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5223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3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3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3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23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5223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223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223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223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223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2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547813" y="1196975"/>
            <a:ext cx="6985000" cy="4392613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latin typeface="Cambria" pitchFamily="18" charset="0"/>
              </a:rPr>
              <a:t>Принципы обучения грамоте старших дошкольников с задержкой психического развития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    На каждом занятии, серии занятий должен реализовываться </a:t>
            </a:r>
            <a:r>
              <a:rPr lang="ru-RU" sz="2800" b="1" i="1" smtClean="0"/>
              <a:t>принцип системности.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smtClean="0"/>
              <a:t>Согласно данному принципу изучаемый звук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smtClean="0"/>
              <a:t> должен быть:</a:t>
            </a:r>
          </a:p>
          <a:p>
            <a:pPr eaLnBrk="1" hangingPunct="1">
              <a:defRPr/>
            </a:pPr>
            <a:r>
              <a:rPr lang="ru-RU" sz="2800" smtClean="0"/>
              <a:t>исследован детьми в изолированном звучании;</a:t>
            </a:r>
          </a:p>
          <a:p>
            <a:pPr eaLnBrk="1" hangingPunct="1">
              <a:defRPr/>
            </a:pPr>
            <a:r>
              <a:rPr lang="ru-RU" sz="2800" smtClean="0"/>
              <a:t>узнан  и  выделен  на фоне слова;</a:t>
            </a:r>
          </a:p>
          <a:p>
            <a:pPr eaLnBrk="1" hangingPunct="1">
              <a:defRPr/>
            </a:pPr>
            <a:r>
              <a:rPr lang="ru-RU" sz="2800" smtClean="0"/>
              <a:t>проанализирован как единица, составляющая слово;</a:t>
            </a:r>
          </a:p>
          <a:p>
            <a:pPr eaLnBrk="1" hangingPunct="1">
              <a:defRPr/>
            </a:pPr>
            <a:r>
              <a:rPr lang="ru-RU" sz="2800" smtClean="0"/>
              <a:t>проанализирован как единица, обеспечивающая синтаксические связи слов в словосочетании, предложении (гласные, образующие окон­чания; согласные, равные предлогу, приставке).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smtClean="0">
                <a:latin typeface="Letter Gothic Std" pitchFamily="49" charset="0"/>
              </a:rPr>
              <a:t/>
            </a:r>
            <a:br>
              <a:rPr lang="ru-RU" sz="3200" smtClean="0">
                <a:latin typeface="Letter Gothic Std" pitchFamily="49" charset="0"/>
              </a:rPr>
            </a:br>
            <a:r>
              <a:rPr lang="ru-RU" sz="3200" smtClean="0">
                <a:latin typeface="Letter Gothic Std" pitchFamily="49" charset="0"/>
              </a:rPr>
              <a:t>Пример: звук И (старшая группа).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600200"/>
            <a:ext cx="4043362" cy="41338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Исследуем звук в изолирован в звучании. Выделяем артикуляционные и акустические характеристики звука и закрепляем их ассоциативной картинкой «конь», опираясь на звукоподражание «И-И-Г0».</a:t>
            </a:r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  <a:p>
            <a:pPr eaLnBrk="1" hangingPunct="1">
              <a:defRPr/>
            </a:pPr>
            <a:endParaRPr lang="ru-RU" sz="2400" smtClean="0"/>
          </a:p>
        </p:txBody>
      </p:sp>
      <p:pic>
        <p:nvPicPr>
          <p:cNvPr id="13316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 l="-1273" t="7104"/>
          <a:stretch>
            <a:fillRect/>
          </a:stretch>
        </p:blipFill>
        <p:spPr>
          <a:xfrm>
            <a:off x="755650" y="1557338"/>
            <a:ext cx="3455988" cy="4392612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Узнаем звук на фоне слова.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500" y="1341438"/>
            <a:ext cx="7929563" cy="52562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effectLst/>
              </a:rPr>
              <a:t>	Предлагаем слова, в которых звук И стоит в разных позициях: в начале (индюк), в конце слова (яблоки), в середине слова (плита).</a:t>
            </a:r>
          </a:p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57354" name="Picture 10" descr="Изображение 25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1472" y="3071810"/>
            <a:ext cx="2376488" cy="3384550"/>
          </a:xfrm>
          <a:effectLst>
            <a:softEdge rad="112500"/>
          </a:effectLst>
        </p:spPr>
      </p:pic>
      <p:pic>
        <p:nvPicPr>
          <p:cNvPr id="57355" name="Picture 11" descr="Изображение 25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3000372"/>
            <a:ext cx="2300288" cy="338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7356" name="Picture 12" descr="Изображение 25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3071810"/>
            <a:ext cx="2441575" cy="338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4" name="Rectangle 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smtClean="0"/>
              <a:t>Анализируем звук И как единицу слова. Производим звуковой анализ слова «Инна». Заменяем звук И на звук А и получаем слово «Анна». Делаем вывод о том, что звук И является смыслоразличительным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500" y="428625"/>
            <a:ext cx="7929563" cy="5792788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sz="2400" smtClean="0">
              <a:effectLst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smtClean="0">
              <a:effectLst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smtClean="0">
              <a:effectLst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smtClean="0">
              <a:effectLst/>
            </a:endParaRPr>
          </a:p>
          <a:p>
            <a:pPr eaLnBrk="1" hangingPunct="1">
              <a:buFont typeface="Wingdings" pitchFamily="2" charset="2"/>
              <a:buNone/>
            </a:pPr>
            <a:endParaRPr lang="ru-RU" sz="2400" smtClean="0">
              <a:effectLst/>
            </a:endParaRPr>
          </a:p>
          <a:p>
            <a:pPr eaLnBrk="1" hangingPunct="1"/>
            <a:endParaRPr lang="ru-RU" sz="2400" smtClean="0">
              <a:effectLst/>
            </a:endParaRPr>
          </a:p>
        </p:txBody>
      </p:sp>
      <p:pic>
        <p:nvPicPr>
          <p:cNvPr id="58380" name="Picture 1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85918" y="2214554"/>
            <a:ext cx="2160588" cy="3960812"/>
          </a:xfrm>
          <a:effectLst>
            <a:softEdge rad="112500"/>
          </a:effectLst>
        </p:spPr>
      </p:pic>
      <p:pic>
        <p:nvPicPr>
          <p:cNvPr id="58381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214554"/>
            <a:ext cx="2089150" cy="3960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435975" cy="12827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 smtClean="0"/>
              <a:t>Анализируем звук И как синтаксическую единицу словосочетания, предложения. Сравниваем слова «конь» и «кони», подкрепляем их соответствующими картинками.</a:t>
            </a:r>
            <a:r>
              <a:rPr lang="ru-RU" sz="1800" dirty="0" smtClean="0"/>
              <a:t>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31575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smtClean="0"/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857364"/>
            <a:ext cx="2817804" cy="2693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4519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785926"/>
            <a:ext cx="3500462" cy="2799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90" name="Rectangle 8"/>
          <p:cNvSpPr>
            <a:spLocks noChangeArrowheads="1"/>
          </p:cNvSpPr>
          <p:nvPr/>
        </p:nvSpPr>
        <p:spPr bwMode="auto">
          <a:xfrm>
            <a:off x="468313" y="4643438"/>
            <a:ext cx="77406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182563">
              <a:tabLst>
                <a:tab pos="327025" algn="l"/>
              </a:tabLst>
            </a:pPr>
            <a:r>
              <a:rPr lang="ru-RU" b="1"/>
              <a:t> Делаем вывод о том, что добавление звука И в конце слова «конь» изменило его значение, а именно категорию числа. Составляем с каждым словом словосочетание - «конь скачет», «кони скачут».</a:t>
            </a:r>
          </a:p>
          <a:p>
            <a:pPr indent="182563">
              <a:tabLst>
                <a:tab pos="327025" algn="l"/>
              </a:tabLst>
            </a:pPr>
            <a:r>
              <a:rPr lang="ru-RU" b="1"/>
              <a:t> Делаем вывод о том, что добавление звука И в конце слова «конь» не только изменило его значение, но и изменило форму глагола.</a:t>
            </a:r>
          </a:p>
          <a:p>
            <a:pPr indent="182563">
              <a:tabLst>
                <a:tab pos="327025" algn="l"/>
              </a:tabLst>
            </a:pPr>
            <a:r>
              <a:rPr lang="ru-RU" b="1"/>
              <a:t> Составляем предложения со словосочетаниями «конь скачет» и «кони скачут».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1000125" y="36513"/>
            <a:ext cx="7215188" cy="646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/>
          </a:p>
          <a:p>
            <a:r>
              <a:rPr lang="ru-RU"/>
              <a:t>   	</a:t>
            </a:r>
          </a:p>
          <a:p>
            <a:endParaRPr lang="ru-RU" sz="2400" b="1"/>
          </a:p>
          <a:p>
            <a:r>
              <a:rPr lang="ru-RU" sz="2400" b="1"/>
              <a:t>	</a:t>
            </a:r>
          </a:p>
          <a:p>
            <a:r>
              <a:rPr lang="ru-RU" sz="2400" b="1"/>
              <a:t>	Таким образом, совокупность принципов (онтогенетического, системности, учета артикуляционных возможностей детей, учета фонетических характеристик звука) позволяет отобрать доступное для овладения детьми с ЗПР ЦОГ содержание учебного материала, определить последовательность его изучения, формировать фонематические процессы у детей данной категории как стройную, иерархически организованную систему, а значит формировать полноценную психологическую и речевую базу для овладения устной и письменной речью.</a:t>
            </a:r>
          </a:p>
          <a:p>
            <a:endParaRPr lang="ru-RU" sz="2400" b="1"/>
          </a:p>
          <a:p>
            <a:pPr eaLnBrk="0" hangingPunct="0"/>
            <a:endParaRPr lang="ru-RU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58175" cy="1439862"/>
          </a:xfrm>
        </p:spPr>
        <p:txBody>
          <a:bodyPr/>
          <a:lstStyle/>
          <a:p>
            <a:pPr eaLnBrk="1" hangingPunct="1"/>
            <a:r>
              <a:rPr lang="ru-RU" sz="3200" smtClean="0">
                <a:effectLst/>
              </a:rPr>
              <a:t>Игры и пособия,</a:t>
            </a:r>
            <a:br>
              <a:rPr lang="ru-RU" sz="3200" smtClean="0">
                <a:effectLst/>
              </a:rPr>
            </a:br>
            <a:r>
              <a:rPr lang="ru-RU" sz="3200" smtClean="0">
                <a:effectLst/>
              </a:rPr>
              <a:t> используемые на занятиях по  подготовке к обучению грамоте</a:t>
            </a:r>
          </a:p>
        </p:txBody>
      </p:sp>
      <p:pic>
        <p:nvPicPr>
          <p:cNvPr id="68613" name="Picture 5" descr="Изображение 24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1472" y="2643182"/>
            <a:ext cx="4032249" cy="3023840"/>
          </a:xfrm>
          <a:effectLst>
            <a:softEdge rad="112500"/>
          </a:effectLst>
        </p:spPr>
      </p:pic>
      <p:pic>
        <p:nvPicPr>
          <p:cNvPr id="68615" name="Picture 7" descr="Изображение 26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43504" y="2357430"/>
            <a:ext cx="3376613" cy="4178300"/>
          </a:xfrm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5" name="Picture 5" descr="Изображение 265"/>
          <p:cNvPicPr>
            <a:picLocks noGrp="1" noChangeAspect="1" noChangeArrowheads="1"/>
          </p:cNvPicPr>
          <p:nvPr>
            <p:ph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1472" y="928670"/>
            <a:ext cx="3746497" cy="4996818"/>
          </a:xfrm>
          <a:effectLst>
            <a:softEdge rad="112500"/>
          </a:effectLst>
        </p:spPr>
      </p:pic>
      <p:pic>
        <p:nvPicPr>
          <p:cNvPr id="71688" name="Picture 8" descr="Изображение 26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072066" y="1057065"/>
            <a:ext cx="3432476" cy="4800828"/>
          </a:xfrm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1" name="Picture 5" descr="Изображение 266"/>
          <p:cNvPicPr>
            <a:picLocks noGrp="1" noChangeAspect="1" noChangeArrowheads="1"/>
          </p:cNvPicPr>
          <p:nvPr>
            <p:ph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71472" y="2143116"/>
            <a:ext cx="2841978" cy="4170369"/>
          </a:xfrm>
          <a:effectLst>
            <a:softEdge rad="112500"/>
          </a:effectLst>
        </p:spPr>
      </p:pic>
      <p:pic>
        <p:nvPicPr>
          <p:cNvPr id="75782" name="Picture 6" descr="Изображение 24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357166"/>
            <a:ext cx="4824413" cy="2547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5785" name="Picture 9" descr="Изображение 24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163" y="3068638"/>
            <a:ext cx="2006600" cy="3440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 descr="Изображение 27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571612"/>
            <a:ext cx="2736850" cy="4103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9878" name="Picture 6" descr="Изображение 271"/>
          <p:cNvPicPr>
            <a:picLocks noGrp="1" noChangeAspect="1" noChangeArrowheads="1"/>
          </p:cNvPicPr>
          <p:nvPr>
            <p:ph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857620" y="642918"/>
            <a:ext cx="4786346" cy="2208872"/>
          </a:xfrm>
          <a:effectLst>
            <a:softEdge rad="112500"/>
          </a:effectLst>
        </p:spPr>
      </p:pic>
      <p:pic>
        <p:nvPicPr>
          <p:cNvPr id="79879" name="Picture 7" descr="Изображение 26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3286124"/>
            <a:ext cx="4754561" cy="2914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260350"/>
            <a:ext cx="8893175" cy="1655763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u="sng" dirty="0" smtClean="0">
                <a:latin typeface="Letter Gothic Std" pitchFamily="49" charset="0"/>
              </a:rPr>
              <a:t>Полноценное становление фонематической системы возможно  при условии </a:t>
            </a:r>
            <a:r>
              <a:rPr lang="ru-RU" sz="2000" u="sng" dirty="0" err="1" smtClean="0">
                <a:latin typeface="Letter Gothic Std" pitchFamily="49" charset="0"/>
              </a:rPr>
              <a:t>сформированности</a:t>
            </a:r>
            <a:r>
              <a:rPr lang="ru-RU" sz="2000" u="sng" dirty="0" smtClean="0">
                <a:latin typeface="Letter Gothic Std" pitchFamily="49" charset="0"/>
              </a:rPr>
              <a:t> ряда предпосылок: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8007350" cy="4476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/>
              <a:t>анатомо-физиологических</a:t>
            </a:r>
            <a:r>
              <a:rPr lang="ru-RU" sz="2400" i="1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(анатомической сохранности, функциональной зрелости и слаженной работы речеслухового, </a:t>
            </a:r>
            <a:r>
              <a:rPr lang="ru-RU" sz="2400" dirty="0" err="1" smtClean="0"/>
              <a:t>речедвигательного</a:t>
            </a:r>
            <a:r>
              <a:rPr lang="ru-RU" sz="2400" dirty="0" smtClean="0"/>
              <a:t> и зрительного анализато­ров, </a:t>
            </a:r>
            <a:r>
              <a:rPr lang="ru-RU" sz="2400" dirty="0" err="1" smtClean="0"/>
              <a:t>сформированности</a:t>
            </a:r>
            <a:r>
              <a:rPr lang="ru-RU" sz="2400" dirty="0" smtClean="0"/>
              <a:t> полноценных </a:t>
            </a:r>
            <a:r>
              <a:rPr lang="ru-RU" sz="2400" dirty="0" err="1" smtClean="0"/>
              <a:t>кинезий</a:t>
            </a:r>
            <a:r>
              <a:rPr lang="ru-RU" sz="2400" dirty="0" smtClean="0"/>
              <a:t> и кинестезии);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/>
              <a:t>психологических </a:t>
            </a:r>
            <a:r>
              <a:rPr lang="ru-RU" sz="2400" i="1" dirty="0" smtClean="0"/>
              <a:t>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/>
              <a:t>   (качественной   </a:t>
            </a:r>
            <a:r>
              <a:rPr lang="ru-RU" sz="2400" dirty="0" err="1" smtClean="0"/>
              <a:t>сформированности</a:t>
            </a:r>
            <a:r>
              <a:rPr lang="ru-RU" sz="2400" dirty="0" smtClean="0"/>
              <a:t> высших психических функций: внимания, </a:t>
            </a:r>
            <a:r>
              <a:rPr lang="ru-RU" sz="2400" dirty="0" err="1" smtClean="0"/>
              <a:t>зрительно-рече-слухового</a:t>
            </a:r>
            <a:r>
              <a:rPr lang="ru-RU" sz="2400" dirty="0" smtClean="0"/>
              <a:t> восприятия, мыслительных операций анализа, синтеза, сопоставления и обобщения, долговременной памя­ти);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800" b="1" i="1" dirty="0" smtClean="0"/>
              <a:t>социальных</a:t>
            </a:r>
            <a:r>
              <a:rPr lang="ru-RU" sz="2400" b="1" i="1" dirty="0" smtClean="0"/>
              <a:t> </a:t>
            </a:r>
            <a:r>
              <a:rPr lang="ru-RU" sz="2400" dirty="0" smtClean="0"/>
              <a:t>(полноценной речевой среды).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6034087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etter Gothic Std" pitchFamily="49" charset="0"/>
              </a:rPr>
              <a:t>СПАСИБО!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Подготовила презентацию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     Учитель-дефектолог </a:t>
            </a:r>
            <a:r>
              <a:rPr lang="ru-RU" sz="2400" dirty="0" smtClean="0"/>
              <a:t>второй квалификационной</a:t>
            </a:r>
            <a:r>
              <a:rPr lang="ru-RU" sz="2800" dirty="0" smtClean="0"/>
              <a:t> категории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Аверьянова </a:t>
            </a:r>
            <a:r>
              <a:rPr lang="ru-RU" sz="2800" smtClean="0"/>
              <a:t>Катарина Алексеевна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МАДОУ «Детский сад комбинированного вида №46»</a:t>
            </a:r>
          </a:p>
        </p:txBody>
      </p:sp>
      <p:pic>
        <p:nvPicPr>
          <p:cNvPr id="23556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5357818" y="1571612"/>
            <a:ext cx="3000375" cy="4524375"/>
          </a:xfrm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1000125" y="244475"/>
            <a:ext cx="7215188" cy="584835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400" dirty="0" smtClean="0"/>
              <a:t> </a:t>
            </a:r>
            <a:r>
              <a:rPr lang="ru-RU" sz="2800" dirty="0" smtClean="0">
                <a:effectLst/>
                <a:latin typeface="+mn-lt"/>
              </a:rPr>
              <a:t>В последние годы в дошкольных образовательных учреждениях увеличилось количество детей с задержкой   психического  развития   (ЗПР). </a:t>
            </a:r>
            <a:br>
              <a:rPr lang="ru-RU" sz="2800" dirty="0" smtClean="0">
                <a:effectLst/>
                <a:latin typeface="+mn-lt"/>
              </a:rPr>
            </a:br>
            <a:r>
              <a:rPr lang="ru-RU" sz="2800" dirty="0" smtClean="0">
                <a:effectLst/>
                <a:latin typeface="+mn-lt"/>
              </a:rPr>
              <a:t/>
            </a:r>
            <a:br>
              <a:rPr lang="ru-RU" sz="2800" dirty="0" smtClean="0">
                <a:effectLst/>
                <a:latin typeface="+mn-lt"/>
              </a:rPr>
            </a:br>
            <a:r>
              <a:rPr lang="ru-RU" sz="2800" dirty="0" smtClean="0">
                <a:effectLst/>
                <a:latin typeface="+mn-lt"/>
              </a:rPr>
              <a:t>Примерно в 80 % случаев задержка психического развития квалифицируется как задержка церебрально-органического генеза (ЦОГ). В основе ЗПР ЦОГ может лежать как повреждение, так и незрелость клеток головного мозга.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385175" cy="59055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dirty="0" smtClean="0">
                <a:effectLst/>
                <a:latin typeface="+mn-lt"/>
              </a:rPr>
              <a:t>	Учитывая большую вариативность проявлений самой ЗПР ЦОГ, а также особенностей нарушений формирования </a:t>
            </a:r>
            <a:r>
              <a:rPr lang="ru-RU" sz="2400" dirty="0" err="1" smtClean="0">
                <a:effectLst/>
                <a:latin typeface="+mn-lt"/>
              </a:rPr>
              <a:t>звукопроизносительных</a:t>
            </a:r>
            <a:r>
              <a:rPr lang="ru-RU" sz="2400" dirty="0" smtClean="0">
                <a:effectLst/>
                <a:latin typeface="+mn-lt"/>
              </a:rPr>
              <a:t> умений, сложно, а порой и невозможно, создать универсальную программу обучения грамоте детей данной категории. </a:t>
            </a:r>
            <a:br>
              <a:rPr lang="ru-RU" sz="2400" dirty="0" smtClean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/>
            </a:r>
            <a:br>
              <a:rPr lang="ru-RU" sz="2400" dirty="0" smtClean="0">
                <a:effectLst/>
                <a:latin typeface="+mn-lt"/>
              </a:rPr>
            </a:br>
            <a:r>
              <a:rPr lang="ru-RU" sz="2400" dirty="0" smtClean="0">
                <a:effectLst/>
                <a:latin typeface="+mn-lt"/>
              </a:rPr>
              <a:t>	</a:t>
            </a:r>
            <a:r>
              <a:rPr lang="ru-RU" sz="2400" i="1" u="sng" dirty="0" smtClean="0">
                <a:effectLst/>
                <a:latin typeface="+mn-lt"/>
              </a:rPr>
              <a:t>Такая ситуация определяет необходимость    рассмотрения    вопроса о создании механизма отбора содержания учебного материала и определения последовательности его изучения в процессе обучения старших дошкольников с ЗПР ЦОГ грамоте. Таким механизмом может стать совокупность принципов, учет которых позволит обеспечить полноценное формирование фонематической системы каждого ребенка.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23"/>
          <p:cNvGraphicFramePr>
            <a:graphicFrameLocks/>
          </p:cNvGraphicFramePr>
          <p:nvPr>
            <p:ph type="dgm" idx="4294967295"/>
          </p:nvPr>
        </p:nvGraphicFramePr>
        <p:xfrm>
          <a:off x="571472" y="1142984"/>
          <a:ext cx="8215370" cy="500066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latin typeface="Letter Gothic Std" pitchFamily="49" charset="0"/>
              </a:rPr>
              <a:t>  </a:t>
            </a:r>
            <a:r>
              <a:rPr lang="ru-RU" sz="2800" dirty="0" smtClean="0">
                <a:effectLst/>
              </a:rPr>
              <a:t>Определение последовательности   изучения гласных звуков</a:t>
            </a:r>
            <a:r>
              <a:rPr lang="ru-RU" sz="3200" dirty="0" smtClean="0">
                <a:latin typeface="Letter Gothic Std" pitchFamily="49" charset="0"/>
              </a:rPr>
              <a:t>.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73238"/>
            <a:ext cx="8007350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       Именно с изучения гласных звуков начинается обучение детей грамоте по всем предложенным программам дошкольного обучения (мы используем программу автора Р.Д.Триггер, которая входит в программно-методические разработки под редакцией С.Г.Шевченко). В работе с детьми, имеющими ЗПР ЦОГ это очень важная ступень формирования фонематической системы. У изучаемой категории детей гласные звуки в подавляющем большинстве случаев сформированы. Артикуляция гласных звуков хорошо видима, они длительны в произнесении, являются слогообразующими. Знакомство с гласными звуками позволяет отрабатывать ритмический рисунок слова и подготавливает детей к слоговому анализу слов.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23272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>
                <a:solidFill>
                  <a:schemeClr val="folHlink"/>
                </a:solidFill>
                <a:latin typeface="Brush Script Std" pitchFamily="50" charset="0"/>
              </a:rPr>
              <a:t>В русском языке различают шесть гласных звуков, противопоставленных друг другу по ряду и/или подъему.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071813"/>
            <a:ext cx="8105775" cy="34290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   На основе принципа учета фонетических характеристик звука (артикуляционно-акустической </a:t>
            </a:r>
            <a:r>
              <a:rPr lang="ru-RU" sz="2800" dirty="0" err="1" smtClean="0"/>
              <a:t>противопоставленности</a:t>
            </a:r>
            <a:r>
              <a:rPr lang="ru-RU" sz="2800" dirty="0" smtClean="0"/>
              <a:t>), детям с ЗПР ЦОГ старшей группы целесообразно предложить знакомство с гласными звуками в следующей последовательности: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2800" dirty="0" smtClean="0"/>
              <a:t> А, У, И, 0. </a:t>
            </a:r>
          </a:p>
          <a:p>
            <a:pPr eaLnBrk="1" hangingPunct="1">
              <a:defRPr/>
            </a:pPr>
            <a:endParaRPr lang="ru-RU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effectLst/>
              </a:rPr>
              <a:t>Определение количества и последовательности изучения согласных звуков.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38" y="1773238"/>
            <a:ext cx="7715250" cy="42814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    	Второй стадией развития фонематического слуха в онтогенезе является различение согласных звуков.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		В русском языке согласные звуки противопоставляются по месту и/или способу образования. На основании принципа учета фонетических характеристик звука и принципа учета артикуляционных возможностей детей, отбор учебного материала и последовательность его изучения производится следующим образом: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57250" y="214313"/>
            <a:ext cx="7585075" cy="63373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400" dirty="0" smtClean="0"/>
              <a:t>  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latin typeface="+mj-lt"/>
              </a:rPr>
              <a:t>1)    сначала исключаются все согласные звуки, произношение которых у большинства детей не сформировано</a:t>
            </a:r>
          </a:p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latin typeface="+mj-lt"/>
              </a:rPr>
              <a:t>       (Ж 3 РС Ц Ч Ш Щ)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dirty="0" smtClean="0">
              <a:latin typeface="+mj-lt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dirty="0" smtClean="0">
                <a:latin typeface="+mj-lt"/>
              </a:rPr>
              <a:t>2)    затем из оставшихся согласных звуков последовательно выбираются звуки по следующим параметрам: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  </a:t>
            </a:r>
            <a:r>
              <a:rPr lang="ru-RU" sz="1800" i="1" dirty="0" smtClean="0"/>
              <a:t>- </a:t>
            </a:r>
            <a:r>
              <a:rPr lang="ru-RU" sz="2000" i="1" dirty="0" smtClean="0"/>
              <a:t>самый </a:t>
            </a:r>
            <a:r>
              <a:rPr lang="ru-RU" sz="2000" i="1" dirty="0" err="1" smtClean="0"/>
              <a:t>онтогенетически</a:t>
            </a:r>
            <a:r>
              <a:rPr lang="ru-RU" sz="2000" i="1" dirty="0" smtClean="0"/>
              <a:t> ранний из оставшихся звуков,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i="1" dirty="0" smtClean="0"/>
              <a:t>  - длительно произносимый,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i="1" dirty="0" smtClean="0"/>
              <a:t>  - противопоставленный </a:t>
            </a:r>
            <a:r>
              <a:rPr lang="ru-RU" sz="2000" i="1" dirty="0" err="1" smtClean="0"/>
              <a:t>артикуляционно</a:t>
            </a:r>
            <a:r>
              <a:rPr lang="ru-RU" sz="2000" i="1" dirty="0" smtClean="0"/>
              <a:t>   и   акустически   предыдущему изучаемому звуку.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/>
              <a:t>Таким образом, детям старшей группы целесообразно предложить знакомство с согласными звуками в следующей последовательности: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/>
              <a:t>М, Ф, П, Т, Н, К, С  и их мягкие пары.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/>
              <a:t>Основным способом анализа артикуляционно-акустических характеристик звука в старшей группе является сравнение ярко противопоставленных элементов артикуляции и акустических характеристик звуков.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dirty="0" smtClean="0"/>
              <a:t>Важно отметить, что в работе с детьми, имеющими ЗПР ЦОГ, необходимо проведение качественной дифференциации звуков не только по их акустическим характеристикам, но и артикуляционным.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339</TotalTime>
  <Words>685</Words>
  <Application>Microsoft Office PowerPoint</Application>
  <PresentationFormat>Экран (4:3)</PresentationFormat>
  <Paragraphs>94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Garamond</vt:lpstr>
      <vt:lpstr>Arial</vt:lpstr>
      <vt:lpstr>Wingdings</vt:lpstr>
      <vt:lpstr>Calibri</vt:lpstr>
      <vt:lpstr>Cambria</vt:lpstr>
      <vt:lpstr>Letter Gothic Std</vt:lpstr>
      <vt:lpstr>Brush Script Std</vt:lpstr>
      <vt:lpstr>Течение</vt:lpstr>
      <vt:lpstr>Принципы обучения грамоте старших дошкольников с задержкой психического развития </vt:lpstr>
      <vt:lpstr>Полноценное становление фонематической системы возможно  при условии сформированности ряда предпосылок:</vt:lpstr>
      <vt:lpstr> В последние годы в дошкольных образовательных учреждениях увеличилось количество детей с задержкой   психического  развития   (ЗПР).   Примерно в 80 % случаев задержка психического развития квалифицируется как задержка церебрально-органического генеза (ЦОГ). В основе ЗПР ЦОГ может лежать как повреждение, так и незрелость клеток головного мозга. </vt:lpstr>
      <vt:lpstr> Учитывая большую вариативность проявлений самой ЗПР ЦОГ, а также особенностей нарушений формирования звукопроизносительных умений, сложно, а порой и невозможно, создать универсальную программу обучения грамоте детей данной категории.    Такая ситуация определяет необходимость    рассмотрения    вопроса о создании механизма отбора содержания учебного материала и определения последовательности его изучения в процессе обучения старших дошкольников с ЗПР ЦОГ грамоте. Таким механизмом может стать совокупность принципов, учет которых позволит обеспечить полноценное формирование фонематической системы каждого ребенка.</vt:lpstr>
      <vt:lpstr>Слайд 5</vt:lpstr>
      <vt:lpstr>  Определение последовательности   изучения гласных звуков.</vt:lpstr>
      <vt:lpstr>В русском языке различают шесть гласных звуков, противопоставленных друг другу по ряду и/или подъему.</vt:lpstr>
      <vt:lpstr>Определение количества и последовательности изучения согласных звуков.</vt:lpstr>
      <vt:lpstr>Слайд 9</vt:lpstr>
      <vt:lpstr>Слайд 10</vt:lpstr>
      <vt:lpstr> Пример: звук И (старшая группа). </vt:lpstr>
      <vt:lpstr>Узнаем звук на фоне слова.</vt:lpstr>
      <vt:lpstr>Анализируем звук И как единицу слова. Производим звуковой анализ слова «Инна». Заменяем звук И на звук А и получаем слово «Анна». Делаем вывод о том, что звук И является смыслоразличительным</vt:lpstr>
      <vt:lpstr>Анализируем звук И как синтаксическую единицу словосочетания, предложения. Сравниваем слова «конь» и «кони», подкрепляем их соответствующими картинками. </vt:lpstr>
      <vt:lpstr>Слайд 15</vt:lpstr>
      <vt:lpstr>Игры и пособия,  используемые на занятиях по  подготовке к обучению грамоте</vt:lpstr>
      <vt:lpstr>Слайд 17</vt:lpstr>
      <vt:lpstr>Слайд 18</vt:lpstr>
      <vt:lpstr>Слайд 19</vt:lpstr>
      <vt:lpstr>СПАСИБО!</vt:lpstr>
      <vt:lpstr>Подготовила презентацию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Принципы обучения грамоте старших дошкольников с задержкой психического развития</dc:title>
  <dc:creator>user</dc:creator>
  <cp:lastModifiedBy>Метод2</cp:lastModifiedBy>
  <cp:revision>20</cp:revision>
  <dcterms:created xsi:type="dcterms:W3CDTF">2011-02-11T12:04:30Z</dcterms:created>
  <dcterms:modified xsi:type="dcterms:W3CDTF">2012-09-12T10:34:09Z</dcterms:modified>
</cp:coreProperties>
</file>