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69" r:id="rId4"/>
    <p:sldId id="275" r:id="rId5"/>
    <p:sldId id="258" r:id="rId6"/>
    <p:sldId id="274" r:id="rId7"/>
    <p:sldId id="282" r:id="rId8"/>
    <p:sldId id="259" r:id="rId9"/>
    <p:sldId id="270" r:id="rId10"/>
    <p:sldId id="276" r:id="rId11"/>
    <p:sldId id="272" r:id="rId12"/>
    <p:sldId id="277" r:id="rId13"/>
    <p:sldId id="280" r:id="rId14"/>
    <p:sldId id="260" r:id="rId15"/>
    <p:sldId id="278" r:id="rId16"/>
    <p:sldId id="273" r:id="rId17"/>
    <p:sldId id="279" r:id="rId18"/>
    <p:sldId id="281" r:id="rId19"/>
    <p:sldId id="28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BCE1-B77E-4494-9212-13CD575AEC64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A1F4-528F-4726-95E4-95F66CB0A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BCE1-B77E-4494-9212-13CD575AEC64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A1F4-528F-4726-95E4-95F66CB0A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BCE1-B77E-4494-9212-13CD575AEC64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A1F4-528F-4726-95E4-95F66CB0A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BCE1-B77E-4494-9212-13CD575AEC64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A1F4-528F-4726-95E4-95F66CB0A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BCE1-B77E-4494-9212-13CD575AEC64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A1F4-528F-4726-95E4-95F66CB0A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BCE1-B77E-4494-9212-13CD575AEC64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A1F4-528F-4726-95E4-95F66CB0A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BCE1-B77E-4494-9212-13CD575AEC64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A1F4-528F-4726-95E4-95F66CB0A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BCE1-B77E-4494-9212-13CD575AEC64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A1F4-528F-4726-95E4-95F66CB0A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BCE1-B77E-4494-9212-13CD575AEC64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A1F4-528F-4726-95E4-95F66CB0A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BCE1-B77E-4494-9212-13CD575AEC64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A1F4-528F-4726-95E4-95F66CB0A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1BCE1-B77E-4494-9212-13CD575AEC64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7A1F4-528F-4726-95E4-95F66CB0A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1BCE1-B77E-4494-9212-13CD575AEC64}" type="datetimeFigureOut">
              <a:rPr lang="ru-RU" smtClean="0"/>
              <a:pPr/>
              <a:t>13.09.2012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7A1F4-528F-4726-95E4-95F66CB0A5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147002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Общие сведения о 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Microsoft Access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295525"/>
            <a:ext cx="7810500" cy="4562475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5791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Укажите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имя поля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 данных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,который будет соответствовать этому полю (например текстовый , числовой , дата/ время , логический)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Щелкните правой кнопкой мыши на том поле, которое вы хотите сделать ключевым и поставьте ключ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Закройте вашу таблицу и нажмите сохранить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3643314"/>
            <a:ext cx="1152525" cy="4286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1714488"/>
            <a:ext cx="8143932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Служат для ввода и просмотра данных. В них представлены визуальные подсказки, упрощающие работу с данными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2786050" y="285728"/>
            <a:ext cx="3429024" cy="114300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/>
              <a:t>Формы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4143380"/>
            <a:ext cx="6257925" cy="2714620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Создание формы с помощью мастера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Щелкните на вкладку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выберите кнопку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Другие формы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,затем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 форм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Выберите таблицу или запрос для которой построите форму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помощью стрелочки       добавьте поля для будущий формы и нажмите на кнопку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2214554"/>
            <a:ext cx="465900" cy="4286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714620"/>
            <a:ext cx="1357322" cy="43555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4429132"/>
            <a:ext cx="398547" cy="2524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Выберите внешний вид формы (например в один столбец и нажмите на кнопку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Выберите стиль формы и нажмите на кнопку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Задайте имя формы и нажмите на кнопку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Готово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2143116"/>
            <a:ext cx="8072494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Служат для извлечения и обработки данных.С их помощью можно объединять данные из разных таблиц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2643174" y="214290"/>
            <a:ext cx="3643338" cy="135732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/>
              <a:t>Запросы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Создание запроса с помощью конструктора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вкладке создание выберите пункт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Конструктор запросов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Добавьте таблицы , которые послужат источником для запроса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Закройте окно добавления таблицы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Удерживая левую кнопку мыши перетащите поле из вашей таблицы в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будущего запроса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5357826"/>
            <a:ext cx="4362450" cy="6953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2357422" y="642918"/>
            <a:ext cx="4071966" cy="142876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Отчеты 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571604" y="2428868"/>
            <a:ext cx="5786478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Служат для подведения итогов и печати данных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714752"/>
            <a:ext cx="3571900" cy="2881375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143380"/>
            <a:ext cx="3571900" cy="1928826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Создание отчета с помощью мастера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на вкладке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Создание</a:t>
            </a:r>
            <a:r>
              <a:rPr lang="ru-RU" dirty="0" smtClean="0"/>
              <a:t> нажмите на кнопку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Мастер отчетов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Выберите таблицу или запрос,  для которой вы хотите построить отчет</a:t>
            </a:r>
          </a:p>
          <a:p>
            <a:r>
              <a:rPr lang="ru-RU" dirty="0" smtClean="0"/>
              <a:t>С помощью стрелочки       добавьте поля , которые будет содержать отчет   и нажмите на кнопку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Далее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3929066"/>
            <a:ext cx="398547" cy="2524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2214554"/>
            <a:ext cx="1143008" cy="4286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 можете добавить уровни группировки(если нет в этом необходимости, пропустите этот пункт) и нажмите на кнопку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Задайте порядок сортировки (если нет в этом необходимости, пропустите этот пункт) и нажмите на кнопку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Выберите вид макета (например в столбец или табличный) и нажмите на кнопку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Готово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Автор: Парфенова Н.В.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/>
              <a:t>Используемая литература:</a:t>
            </a:r>
          </a:p>
          <a:p>
            <a:pPr algn="ctr">
              <a:buNone/>
            </a:pPr>
            <a:r>
              <a:rPr lang="ru-RU" dirty="0" smtClean="0"/>
              <a:t> Т.И. Немцова , Ю.В. Назарова  Практикум по информатике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071678"/>
            <a:ext cx="8229600" cy="464347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позволяет хранить большие массивы данных , обрабатывать их,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автоматизировать часто выполняемые операции , разрабатывать удобные формы ввода и просмотра данных, составлять сложные отчеты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428604"/>
            <a:ext cx="6929486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Система управления базами данных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Microsoft Access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643050"/>
            <a:ext cx="8229600" cy="1143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База данных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Access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содержит Объекты четырех типов: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3248"/>
            <a:ext cx="8229600" cy="298291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/>
              <a:t>Таблицы</a:t>
            </a:r>
          </a:p>
          <a:p>
            <a:r>
              <a:rPr lang="ru-RU" b="1" dirty="0" smtClean="0"/>
              <a:t>Запросы</a:t>
            </a:r>
          </a:p>
          <a:p>
            <a:r>
              <a:rPr lang="ru-RU" b="1" dirty="0" smtClean="0"/>
              <a:t>Формы</a:t>
            </a:r>
          </a:p>
          <a:p>
            <a:r>
              <a:rPr lang="ru-RU" b="1" dirty="0" smtClean="0"/>
              <a:t>Отчеты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00100" y="285728"/>
            <a:ext cx="7429552" cy="70788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Структура базы данных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642918"/>
            <a:ext cx="7429552" cy="10772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Что бы начать работать в  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Microsoft Access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выполните следующие действия: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2357430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1. Нажмите на кнопку </a:t>
            </a:r>
            <a:r>
              <a:rPr lang="en-US" sz="2000" b="1" dirty="0" smtClean="0"/>
              <a:t>Office</a:t>
            </a:r>
            <a:r>
              <a:rPr lang="ru-RU" sz="2000" b="1" dirty="0" smtClean="0"/>
              <a:t>            выберите пункт создать  </a:t>
            </a:r>
            <a:endParaRPr lang="ru-RU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2357430"/>
            <a:ext cx="381000" cy="3714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2357430"/>
            <a:ext cx="923925" cy="4191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571472" y="3429000"/>
            <a:ext cx="7715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2. Нажмите на кнопку Новая база данных                     на странице «Начало работы с </a:t>
            </a:r>
            <a:r>
              <a:rPr lang="en-US" sz="2000" b="1" dirty="0" smtClean="0"/>
              <a:t>Microsoft Access</a:t>
            </a:r>
            <a:r>
              <a:rPr lang="ru-RU" sz="2000" b="1" dirty="0" smtClean="0"/>
              <a:t>»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3214686"/>
            <a:ext cx="1038225" cy="7905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8" name="TextBox 7"/>
          <p:cNvSpPr txBox="1"/>
          <p:nvPr/>
        </p:nvSpPr>
        <p:spPr>
          <a:xfrm>
            <a:off x="642910" y="4643446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3. </a:t>
            </a:r>
            <a:r>
              <a:rPr lang="ru-RU" b="1" dirty="0" smtClean="0"/>
              <a:t>Укажите имя файла                                        и нажмите на кнопку создать</a:t>
            </a:r>
            <a:endParaRPr lang="ru-RU" b="1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24" y="4714884"/>
            <a:ext cx="704850" cy="228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0364" y="4500570"/>
            <a:ext cx="1876425" cy="5810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57290" y="1714488"/>
            <a:ext cx="6143668" cy="83099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Таблицы служат для хранения данных,  рассортированных по рядам и столбцам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3143248"/>
            <a:ext cx="7786742" cy="138499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Таблица-совокупность записей.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Столбцы в таблице называются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полями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, а строки -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записями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Багетная рамка 8"/>
          <p:cNvSpPr/>
          <p:nvPr/>
        </p:nvSpPr>
        <p:spPr>
          <a:xfrm>
            <a:off x="2928926" y="285728"/>
            <a:ext cx="3429024" cy="857256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/>
              <a:t>Таблицы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929198"/>
            <a:ext cx="7715304" cy="1643074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низ 6"/>
          <p:cNvSpPr/>
          <p:nvPr/>
        </p:nvSpPr>
        <p:spPr>
          <a:xfrm rot="20267042">
            <a:off x="6502326" y="1547609"/>
            <a:ext cx="1357322" cy="1785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2386400">
            <a:off x="1414328" y="1370507"/>
            <a:ext cx="1357322" cy="1785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071934" y="1714488"/>
            <a:ext cx="1357322" cy="17859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1643042" y="285728"/>
            <a:ext cx="6143668" cy="1500198"/>
          </a:xfrm>
          <a:prstGeom prst="flowChartAlternateProcess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Способы создания таблицы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428596" y="3000372"/>
            <a:ext cx="2643206" cy="2428892"/>
          </a:xfrm>
          <a:prstGeom prst="fra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3500430" y="3500438"/>
            <a:ext cx="2643206" cy="2428892"/>
          </a:xfrm>
          <a:prstGeom prst="fra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6500794" y="3214686"/>
            <a:ext cx="2643206" cy="2428892"/>
          </a:xfrm>
          <a:prstGeom prst="fra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28662" y="3571876"/>
            <a:ext cx="1552236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помощью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мастера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929058" y="4143380"/>
            <a:ext cx="1785950" cy="110799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режиме</a:t>
            </a:r>
          </a:p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конструктора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929454" y="3714752"/>
            <a:ext cx="1785950" cy="1477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Посредством </a:t>
            </a:r>
          </a:p>
          <a:p>
            <a:r>
              <a:rPr lang="ru-RU" dirty="0" smtClean="0"/>
              <a:t>ввода данных </a:t>
            </a:r>
          </a:p>
          <a:p>
            <a:r>
              <a:rPr lang="ru-RU" dirty="0" smtClean="0"/>
              <a:t>и определения </a:t>
            </a:r>
          </a:p>
          <a:p>
            <a:pPr algn="ctr"/>
            <a:r>
              <a:rPr lang="ru-RU" dirty="0" smtClean="0"/>
              <a:t>полей в режиме таблицы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285728"/>
            <a:ext cx="3857652" cy="70788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Поля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142984"/>
            <a:ext cx="8001056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Поле-значение определенного атрибута данного объекта (например фамилия пациента , год рождения, диагноз), дата поступления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12" y="2571744"/>
            <a:ext cx="3357586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Параметры поля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3357562"/>
            <a:ext cx="2214578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Имя поля</a:t>
            </a:r>
            <a:r>
              <a:rPr lang="ru-RU" dirty="0" smtClean="0"/>
              <a:t>-</a:t>
            </a:r>
          </a:p>
          <a:p>
            <a:pPr algn="ctr"/>
            <a:r>
              <a:rPr lang="ru-RU" dirty="0" smtClean="0"/>
              <a:t> содержит до 64 символов(буквы цифры пробелы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3857628"/>
            <a:ext cx="2714644" cy="258532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Тип данных </a:t>
            </a:r>
          </a:p>
          <a:p>
            <a:pPr algn="ctr"/>
            <a:r>
              <a:rPr lang="ru-RU" dirty="0" smtClean="0"/>
              <a:t>служит для ограничения </a:t>
            </a:r>
          </a:p>
          <a:p>
            <a:pPr algn="ctr"/>
            <a:r>
              <a:rPr lang="ru-RU" dirty="0" smtClean="0"/>
              <a:t>сведений, которые </a:t>
            </a:r>
          </a:p>
          <a:p>
            <a:pPr algn="ctr"/>
            <a:r>
              <a:rPr lang="ru-RU" dirty="0" smtClean="0"/>
              <a:t>можно ввести в поле, </a:t>
            </a:r>
          </a:p>
          <a:p>
            <a:pPr algn="ctr"/>
            <a:r>
              <a:rPr lang="ru-RU" dirty="0" smtClean="0"/>
              <a:t>и их описания (например назначение для поля числового типа предотвращает ошибочный ввод текста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86380" y="3357562"/>
            <a:ext cx="2000264" cy="2031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Свойства поля</a:t>
            </a:r>
            <a:r>
              <a:rPr lang="ru-RU" dirty="0" smtClean="0"/>
              <a:t>- является атрибутом поля,</a:t>
            </a:r>
          </a:p>
          <a:p>
            <a:pPr algn="ctr"/>
            <a:r>
              <a:rPr lang="ru-RU" dirty="0" smtClean="0"/>
              <a:t>отвечающим за  отображение данных и их ввод пользователем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572396" y="3357562"/>
            <a:ext cx="1571604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Содержание поля </a:t>
            </a:r>
            <a:r>
              <a:rPr lang="ru-RU" dirty="0" smtClean="0"/>
              <a:t>(собственно данные)</a:t>
            </a:r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3857620" y="3143248"/>
            <a:ext cx="214314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5643570" y="3071810"/>
            <a:ext cx="214314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Выгнутая вверх стрелка 17"/>
          <p:cNvSpPr/>
          <p:nvPr/>
        </p:nvSpPr>
        <p:spPr>
          <a:xfrm rot="1373186">
            <a:off x="6085130" y="2650732"/>
            <a:ext cx="2047813" cy="481025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Круговая стрелка 18"/>
          <p:cNvSpPr/>
          <p:nvPr/>
        </p:nvSpPr>
        <p:spPr>
          <a:xfrm rot="8696319">
            <a:off x="1934025" y="2888701"/>
            <a:ext cx="989670" cy="828270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1306690"/>
            <a:ext cx="9144000" cy="19389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Ключ таблицы представляет собой одно , или несколько полей , однозначно идентифицирующих записи в таблицах. </a:t>
            </a: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таблице не может быть записей с одинаковыми значениями ключей.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28926" y="500042"/>
            <a:ext cx="3335400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u="sng" dirty="0" smtClean="0">
                <a:latin typeface="Arial" pitchFamily="34" charset="0"/>
                <a:ea typeface="Times New Roman" pitchFamily="18" charset="0"/>
              </a:rPr>
              <a:t>Ключ таблицы</a:t>
            </a:r>
            <a:endParaRPr lang="ru-RU" sz="3200" dirty="0" smtClean="0"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3357562"/>
            <a:ext cx="4572000" cy="230832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Ключ записи служит нескольким целям. Если сортировка таблицы не задана, записи упорядочиваются по значению ключа. Кроме того , ключи используются при определении взаимосвязи таблиц, с помощью которой устанавливается соответствие между записями двух таблиц , состоящих из нескольких полей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</a:rPr>
              <a:t>. </a:t>
            </a:r>
            <a:endParaRPr lang="ru-RU" sz="14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5072074"/>
            <a:ext cx="3643322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Примером часто используемого ключа является табельный номер сотрудника, т.к. каждому сотруднику присваивается уникальный номер.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429000"/>
            <a:ext cx="1643074" cy="14287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  <p:sp>
        <p:nvSpPr>
          <p:cNvPr id="10" name="Стрелка углом вверх 9"/>
          <p:cNvSpPr/>
          <p:nvPr/>
        </p:nvSpPr>
        <p:spPr>
          <a:xfrm>
            <a:off x="2928926" y="3214686"/>
            <a:ext cx="857256" cy="64294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2928926" y="4214818"/>
            <a:ext cx="135732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2214546" y="4857760"/>
            <a:ext cx="142876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Создание таблицы в режиме конструктора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создания таблицы выполните следующие действия: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вкладке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нажмите на кнопку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таблица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Щелкните на вашей таблице правой кнопкой мыши и выберите пункт 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Конструктор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Укажите имя таблицы и нажмите на кнопку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OK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000372"/>
            <a:ext cx="785818" cy="35719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4429132"/>
            <a:ext cx="1085850" cy="50006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448</TotalTime>
  <Words>625</Words>
  <Application>Microsoft Office PowerPoint</Application>
  <PresentationFormat>Экран (4:3)</PresentationFormat>
  <Paragraphs>83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Общие сведения о Microsoft Access</vt:lpstr>
      <vt:lpstr>позволяет хранить большие массивы данных , обрабатывать их,  автоматизировать часто выполняемые операции , разрабатывать удобные формы ввода и просмотра данных, составлять сложные отчеты</vt:lpstr>
      <vt:lpstr> База данных Access содержит Объекты четырех типов:  </vt:lpstr>
      <vt:lpstr>Слайд 4</vt:lpstr>
      <vt:lpstr>Слайд 5</vt:lpstr>
      <vt:lpstr>Слайд 6</vt:lpstr>
      <vt:lpstr>Слайд 7</vt:lpstr>
      <vt:lpstr>Слайд 8</vt:lpstr>
      <vt:lpstr>Создание таблицы в режиме конструктора</vt:lpstr>
      <vt:lpstr>Слайд 10</vt:lpstr>
      <vt:lpstr>Слайд 11</vt:lpstr>
      <vt:lpstr>Создание формы с помощью мастера</vt:lpstr>
      <vt:lpstr>Слайд 13</vt:lpstr>
      <vt:lpstr>Слайд 14</vt:lpstr>
      <vt:lpstr>Создание запроса с помощью конструктора</vt:lpstr>
      <vt:lpstr>Слайд 16</vt:lpstr>
      <vt:lpstr>Создание отчета с помощью мастера</vt:lpstr>
      <vt:lpstr>Слайд 18</vt:lpstr>
      <vt:lpstr>Автор: Парфенова Н.В.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в Microsoft Access</dc:title>
  <dc:creator>User</dc:creator>
  <cp:lastModifiedBy>User</cp:lastModifiedBy>
  <cp:revision>89</cp:revision>
  <dcterms:created xsi:type="dcterms:W3CDTF">2012-05-15T09:34:01Z</dcterms:created>
  <dcterms:modified xsi:type="dcterms:W3CDTF">2012-09-13T10:54:36Z</dcterms:modified>
</cp:coreProperties>
</file>