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9" r:id="rId1"/>
  </p:sldMasterIdLst>
  <p:sldIdLst>
    <p:sldId id="256" r:id="rId2"/>
    <p:sldId id="257" r:id="rId3"/>
    <p:sldId id="258" r:id="rId4"/>
    <p:sldId id="260" r:id="rId5"/>
    <p:sldId id="272" r:id="rId6"/>
    <p:sldId id="259" r:id="rId7"/>
    <p:sldId id="261" r:id="rId8"/>
    <p:sldId id="262" r:id="rId9"/>
    <p:sldId id="263" r:id="rId10"/>
    <p:sldId id="264" r:id="rId11"/>
    <p:sldId id="265" r:id="rId12"/>
    <p:sldId id="271" r:id="rId13"/>
    <p:sldId id="266" r:id="rId14"/>
    <p:sldId id="270" r:id="rId15"/>
    <p:sldId id="273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46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6"/>
          <p:cNvSpPr/>
          <p:nvPr/>
        </p:nvSpPr>
        <p:spPr>
          <a:xfrm>
            <a:off x="0" y="2438400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1" name="Rectangle 30"/>
          <p:cNvSpPr/>
          <p:nvPr/>
        </p:nvSpPr>
        <p:spPr>
          <a:xfrm>
            <a:off x="0" y="914400"/>
            <a:ext cx="9144000" cy="1524000"/>
          </a:xfrm>
          <a:prstGeom prst="rect">
            <a:avLst/>
          </a:prstGeom>
          <a:solidFill>
            <a:srgbClr val="000000">
              <a:alpha val="89800"/>
            </a:srgb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2476108"/>
            <a:ext cx="8305800" cy="381000"/>
          </a:xfrm>
        </p:spPr>
        <p:txBody>
          <a:bodyPr>
            <a:noAutofit/>
          </a:bodyPr>
          <a:lstStyle>
            <a:lvl1pPr marL="0" indent="0" algn="l">
              <a:buNone/>
              <a:defRPr sz="2000" spc="100" baseline="0">
                <a:solidFill>
                  <a:srgbClr val="FFFFFF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066800"/>
            <a:ext cx="8305800" cy="1295400"/>
          </a:xfrm>
        </p:spPr>
        <p:txBody>
          <a:bodyPr anchor="ctr" anchorCtr="0">
            <a:noAutofit/>
          </a:bodyPr>
          <a:lstStyle>
            <a:lvl1pPr algn="l">
              <a:defRPr sz="4800" cap="all" spc="-100" baseline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Footer Placeholder 11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8926"/>
            <a:ext cx="8229600" cy="11430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Rectangle 25"/>
          <p:cNvSpPr/>
          <p:nvPr/>
        </p:nvSpPr>
        <p:spPr>
          <a:xfrm>
            <a:off x="0" y="4958864"/>
            <a:ext cx="9144000" cy="457200"/>
          </a:xfrm>
          <a:prstGeom prst="rect">
            <a:avLst/>
          </a:prstGeom>
          <a:solidFill>
            <a:schemeClr val="accent1">
              <a:shade val="75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Rectangle 26"/>
          <p:cNvSpPr/>
          <p:nvPr/>
        </p:nvSpPr>
        <p:spPr>
          <a:xfrm>
            <a:off x="0" y="3429000"/>
            <a:ext cx="9144000" cy="1527048"/>
          </a:xfrm>
          <a:prstGeom prst="rect">
            <a:avLst/>
          </a:prstGeom>
          <a:solidFill>
            <a:srgbClr val="000000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>
              <a:buNone/>
              <a:defRPr sz="4200" b="0" cap="all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457200"/>
          </a:xfrm>
        </p:spPr>
        <p:txBody>
          <a:bodyPr anchor="ctr"/>
          <a:lstStyle>
            <a:lvl1pPr>
              <a:buNone/>
              <a:defRPr sz="2000" spc="100" baseline="0">
                <a:solidFill>
                  <a:srgbClr val="FFFFFF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71600"/>
            <a:ext cx="4040188" cy="838200"/>
          </a:xfrm>
          <a:solidFill>
            <a:schemeClr val="accent1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quarter" idx="2"/>
          </p:nvPr>
        </p:nvSpPr>
        <p:spPr>
          <a:xfrm>
            <a:off x="457200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20558"/>
            <a:ext cx="4038600" cy="391363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71600"/>
            <a:ext cx="4040188" cy="838200"/>
          </a:xfrm>
          <a:solidFill>
            <a:schemeClr val="accent2">
              <a:alpha val="83000"/>
            </a:schemeClr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182880" tIns="91440" bIns="91440" anchor="ctr">
            <a:noAutofit/>
          </a:bodyPr>
          <a:lstStyle>
            <a:lvl1pPr marL="0" indent="0" algn="l">
              <a:spcBef>
                <a:spcPts val="0"/>
              </a:spcBef>
              <a:buNone/>
              <a:defRPr sz="2400" b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1301926"/>
            <a:ext cx="9144000" cy="4572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Rectangle 18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0" name="Oval 19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1" name="Oval 20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2" name="Oval 21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3" name="Oval 22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4" name="Oval 2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0" name="Rectangle 29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7" name="Oval 2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Oval 2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2286000" y="6357144"/>
            <a:ext cx="34290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2743200" y="228600"/>
            <a:ext cx="6248400" cy="58674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301752" y="1600200"/>
            <a:ext cx="2057400" cy="3733800"/>
          </a:xfrm>
        </p:spPr>
        <p:txBody>
          <a:bodyPr tIns="45720" bIns="45720"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301752" y="384048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Rectangle 24"/>
          <p:cNvSpPr/>
          <p:nvPr/>
        </p:nvSpPr>
        <p:spPr>
          <a:xfrm>
            <a:off x="0" y="0"/>
            <a:ext cx="2590800" cy="6858000"/>
          </a:xfrm>
          <a:prstGeom prst="rect">
            <a:avLst/>
          </a:prstGeom>
          <a:solidFill>
            <a:schemeClr val="accent1"/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6" name="Oval 25"/>
          <p:cNvSpPr/>
          <p:nvPr/>
        </p:nvSpPr>
        <p:spPr>
          <a:xfrm>
            <a:off x="1563892" y="4337173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0" y="381000"/>
            <a:ext cx="2133600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8" name="Rectangle 27"/>
          <p:cNvSpPr/>
          <p:nvPr/>
        </p:nvSpPr>
        <p:spPr>
          <a:xfrm>
            <a:off x="1447800" y="0"/>
            <a:ext cx="1175303" cy="633656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9403" y="0"/>
            <a:ext cx="2302797" cy="2378511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0" name="Oval 29"/>
          <p:cNvSpPr/>
          <p:nvPr/>
        </p:nvSpPr>
        <p:spPr>
          <a:xfrm>
            <a:off x="0" y="3276600"/>
            <a:ext cx="891076" cy="886968"/>
          </a:xfrm>
          <a:prstGeom prst="ellipse">
            <a:avLst/>
          </a:prstGeom>
          <a:solidFill>
            <a:schemeClr val="tx2"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1" name="Oval 30"/>
          <p:cNvSpPr/>
          <p:nvPr/>
        </p:nvSpPr>
        <p:spPr>
          <a:xfrm>
            <a:off x="793097" y="1721630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09600" y="4038600"/>
            <a:ext cx="1554480" cy="1554480"/>
          </a:xfrm>
          <a:prstGeom prst="ellipse">
            <a:avLst/>
          </a:prstGeom>
          <a:solidFill>
            <a:schemeClr val="tx2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34" name="Oval 33"/>
          <p:cNvSpPr/>
          <p:nvPr/>
        </p:nvSpPr>
        <p:spPr>
          <a:xfrm>
            <a:off x="1752600" y="381000"/>
            <a:ext cx="457200" cy="457200"/>
          </a:xfrm>
          <a:prstGeom prst="ellipse">
            <a:avLst/>
          </a:prstGeom>
          <a:solidFill>
            <a:schemeClr val="accent1">
              <a:shade val="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5" name="Oval 34"/>
          <p:cNvSpPr/>
          <p:nvPr/>
        </p:nvSpPr>
        <p:spPr>
          <a:xfrm>
            <a:off x="579120" y="2514600"/>
            <a:ext cx="2011680" cy="2011680"/>
          </a:xfrm>
          <a:prstGeom prst="ellipse">
            <a:avLst/>
          </a:prstGeom>
          <a:solidFill>
            <a:schemeClr val="bg2"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6" name="Rectangle 35"/>
          <p:cNvSpPr/>
          <p:nvPr/>
        </p:nvSpPr>
        <p:spPr>
          <a:xfrm>
            <a:off x="0" y="5715000"/>
            <a:ext cx="1600200" cy="1143000"/>
          </a:xfrm>
          <a:prstGeom prst="rect">
            <a:avLst/>
          </a:prstGeom>
          <a:solidFill>
            <a:schemeClr val="accent1">
              <a:shade val="75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1323393" y="5875179"/>
            <a:ext cx="731520" cy="73152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8" name="Oval 37"/>
          <p:cNvSpPr/>
          <p:nvPr/>
        </p:nvSpPr>
        <p:spPr>
          <a:xfrm>
            <a:off x="30970" y="5212570"/>
            <a:ext cx="1645430" cy="164543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1" name="Oval 20"/>
          <p:cNvSpPr/>
          <p:nvPr/>
        </p:nvSpPr>
        <p:spPr>
          <a:xfrm>
            <a:off x="152400" y="2362200"/>
            <a:ext cx="457200" cy="457200"/>
          </a:xfrm>
          <a:prstGeom prst="ellipse">
            <a:avLst/>
          </a:prstGeom>
          <a:solidFill>
            <a:schemeClr val="bg2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55448" y="6318504"/>
            <a:ext cx="1188720" cy="457200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381000"/>
            <a:ext cx="2057400" cy="11430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solidFill>
                  <a:srgbClr val="FFFFFF"/>
                </a:solidFill>
                <a:latin typeface="+mn-lt"/>
                <a:ea typeface="+mn-lt"/>
                <a:cs typeface="+mn-lt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590800" y="0"/>
            <a:ext cx="6553200" cy="5943600"/>
          </a:xfrm>
          <a:solidFill>
            <a:schemeClr val="bg2"/>
          </a:solidFill>
        </p:spPr>
        <p:txBody>
          <a:bodyPr/>
          <a:lstStyle>
            <a:lvl1pPr>
              <a:buNone/>
              <a:defRPr sz="3200"/>
            </a:lvl1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4800" y="1600200"/>
            <a:ext cx="2057400" cy="4267200"/>
          </a:xfrm>
        </p:spPr>
        <p:txBody>
          <a:bodyPr anchor="t" anchorCtr="0"/>
          <a:lstStyle>
            <a:lvl1pPr marL="0" indent="0">
              <a:lnSpc>
                <a:spcPts val="2400"/>
              </a:lnSpc>
              <a:spcAft>
                <a:spcPts val="1000"/>
              </a:spcAft>
              <a:buFontTx/>
              <a:buNone/>
              <a:defRPr sz="1600" b="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914400" y="2292526"/>
            <a:ext cx="2743200" cy="2127074"/>
          </a:xfrm>
          <a:prstGeom prst="rect">
            <a:avLst/>
          </a:prstGeom>
          <a:solidFill>
            <a:schemeClr val="accent1"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1" name="Oval 10"/>
          <p:cNvSpPr/>
          <p:nvPr/>
        </p:nvSpPr>
        <p:spPr>
          <a:xfrm>
            <a:off x="2977827" y="5072066"/>
            <a:ext cx="1758141" cy="1739481"/>
          </a:xfrm>
          <a:prstGeom prst="ellipse">
            <a:avLst/>
          </a:prstGeom>
          <a:solidFill>
            <a:schemeClr val="accent1">
              <a:tint val="90000"/>
              <a:shade val="45000"/>
              <a:satMod val="200000"/>
              <a:alpha val="13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5257800" y="0"/>
            <a:ext cx="3886200" cy="3048000"/>
          </a:xfrm>
          <a:prstGeom prst="rect">
            <a:avLst/>
          </a:prstGeom>
          <a:solidFill>
            <a:schemeClr val="accent1"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4" name="Rectangle 13"/>
          <p:cNvSpPr/>
          <p:nvPr/>
        </p:nvSpPr>
        <p:spPr>
          <a:xfrm>
            <a:off x="0" y="4114800"/>
            <a:ext cx="2362200" cy="2463018"/>
          </a:xfrm>
          <a:prstGeom prst="rect">
            <a:avLst/>
          </a:prstGeom>
          <a:solidFill>
            <a:schemeClr val="bg2">
              <a:tint val="60000"/>
              <a:alpha val="7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5" name="Oval 14"/>
          <p:cNvSpPr/>
          <p:nvPr/>
        </p:nvSpPr>
        <p:spPr>
          <a:xfrm>
            <a:off x="4178687" y="2389810"/>
            <a:ext cx="2174118" cy="2174118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6" name="Oval 15"/>
          <p:cNvSpPr/>
          <p:nvPr/>
        </p:nvSpPr>
        <p:spPr>
          <a:xfrm>
            <a:off x="6384588" y="5842728"/>
            <a:ext cx="1011260" cy="101126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17" name="Oval 16"/>
          <p:cNvSpPr/>
          <p:nvPr/>
        </p:nvSpPr>
        <p:spPr>
          <a:xfrm>
            <a:off x="6322493" y="1427132"/>
            <a:ext cx="2047390" cy="2047390"/>
          </a:xfrm>
          <a:prstGeom prst="ellipse">
            <a:avLst/>
          </a:prstGeom>
          <a:solidFill>
            <a:srgbClr val="C1E8E4">
              <a:alpha val="10980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8" name="Oval 17"/>
          <p:cNvSpPr/>
          <p:nvPr/>
        </p:nvSpPr>
        <p:spPr>
          <a:xfrm>
            <a:off x="114300" y="4803322"/>
            <a:ext cx="1959428" cy="1959428"/>
          </a:xfrm>
          <a:prstGeom prst="ellipse">
            <a:avLst/>
          </a:prstGeom>
          <a:solidFill>
            <a:srgbClr val="C1E8E4">
              <a:alpha val="12157"/>
            </a:srgb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19" name="Oval 18"/>
          <p:cNvSpPr/>
          <p:nvPr/>
        </p:nvSpPr>
        <p:spPr>
          <a:xfrm>
            <a:off x="2021092" y="4578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0" name="Oval 19"/>
          <p:cNvSpPr/>
          <p:nvPr/>
        </p:nvSpPr>
        <p:spPr>
          <a:xfrm>
            <a:off x="4172385" y="4626825"/>
            <a:ext cx="1515880" cy="1394583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1" name="Rectangle 20"/>
          <p:cNvSpPr/>
          <p:nvPr/>
        </p:nvSpPr>
        <p:spPr>
          <a:xfrm>
            <a:off x="1906" y="361813"/>
            <a:ext cx="2512694" cy="2388889"/>
          </a:xfrm>
          <a:prstGeom prst="rect">
            <a:avLst/>
          </a:prstGeom>
          <a:solidFill>
            <a:schemeClr val="accent1">
              <a:tint val="90000"/>
              <a:satMod val="200000"/>
              <a:alpha val="7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3" name="Rectangle 22"/>
          <p:cNvSpPr/>
          <p:nvPr/>
        </p:nvSpPr>
        <p:spPr>
          <a:xfrm>
            <a:off x="1295400" y="0"/>
            <a:ext cx="1524000" cy="609600"/>
          </a:xfrm>
          <a:prstGeom prst="rect">
            <a:avLst/>
          </a:prstGeom>
          <a:solidFill>
            <a:schemeClr val="accent1">
              <a:tint val="60000"/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5" name="Oval 24"/>
          <p:cNvSpPr/>
          <p:nvPr/>
        </p:nvSpPr>
        <p:spPr>
          <a:xfrm>
            <a:off x="59403" y="212289"/>
            <a:ext cx="2022300" cy="2022300"/>
          </a:xfrm>
          <a:prstGeom prst="ellipse">
            <a:avLst/>
          </a:prstGeom>
          <a:solidFill>
            <a:schemeClr val="accent1">
              <a:tint val="100000"/>
              <a:satMod val="275000"/>
              <a:alpha val="15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buClr>
                <a:schemeClr val="accent2"/>
              </a:buClr>
              <a:buSzPct val="90000"/>
              <a:buFont typeface="Wingdings 2"/>
              <a:buChar char=""/>
            </a:pPr>
            <a:endParaRPr lang="en-US" dirty="0"/>
          </a:p>
        </p:txBody>
      </p:sp>
      <p:sp>
        <p:nvSpPr>
          <p:cNvPr id="26" name="Oval 25"/>
          <p:cNvSpPr/>
          <p:nvPr/>
        </p:nvSpPr>
        <p:spPr>
          <a:xfrm>
            <a:off x="76200" y="3962400"/>
            <a:ext cx="891076" cy="886968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7" name="Oval 26"/>
          <p:cNvSpPr/>
          <p:nvPr/>
        </p:nvSpPr>
        <p:spPr>
          <a:xfrm>
            <a:off x="2121357" y="1507438"/>
            <a:ext cx="1402570" cy="1402570"/>
          </a:xfrm>
          <a:prstGeom prst="ellipse">
            <a:avLst/>
          </a:prstGeom>
          <a:solidFill>
            <a:schemeClr val="accent1">
              <a:tint val="90000"/>
              <a:satMod val="275000"/>
              <a:alpha val="9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28" name="Oval 27"/>
          <p:cNvSpPr/>
          <p:nvPr/>
        </p:nvSpPr>
        <p:spPr>
          <a:xfrm>
            <a:off x="3369253" y="466436"/>
            <a:ext cx="1595105" cy="1595105"/>
          </a:xfrm>
          <a:prstGeom prst="ellipse">
            <a:avLst/>
          </a:prstGeom>
          <a:solidFill>
            <a:schemeClr val="accent1">
              <a:tint val="100000"/>
              <a:satMod val="275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29" name="Oval 28"/>
          <p:cNvSpPr/>
          <p:nvPr/>
        </p:nvSpPr>
        <p:spPr>
          <a:xfrm>
            <a:off x="5189756" y="2967572"/>
            <a:ext cx="3234945" cy="3234944"/>
          </a:xfrm>
          <a:prstGeom prst="ellipse">
            <a:avLst/>
          </a:prstGeom>
          <a:solidFill>
            <a:schemeClr val="accent1">
              <a:tint val="100000"/>
              <a:satMod val="18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0" name="Oval 29"/>
          <p:cNvSpPr/>
          <p:nvPr/>
        </p:nvSpPr>
        <p:spPr>
          <a:xfrm>
            <a:off x="55626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2" name="Oval 31"/>
          <p:cNvSpPr/>
          <p:nvPr/>
        </p:nvSpPr>
        <p:spPr>
          <a:xfrm>
            <a:off x="6951220" y="4665220"/>
            <a:ext cx="2192780" cy="2192780"/>
          </a:xfrm>
          <a:prstGeom prst="ellipse">
            <a:avLst/>
          </a:prstGeom>
          <a:solidFill>
            <a:schemeClr val="accent1">
              <a:tint val="75000"/>
              <a:shade val="50000"/>
              <a:satMod val="200000"/>
              <a:alpha val="8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3" name="Oval 32"/>
          <p:cNvSpPr/>
          <p:nvPr/>
        </p:nvSpPr>
        <p:spPr>
          <a:xfrm>
            <a:off x="1600200" y="3705807"/>
            <a:ext cx="1195876" cy="1198294"/>
          </a:xfrm>
          <a:prstGeom prst="ellipse">
            <a:avLst/>
          </a:prstGeom>
          <a:solidFill>
            <a:schemeClr val="accent1">
              <a:tint val="75000"/>
              <a:satMod val="200000"/>
              <a:alpha val="95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4" name="Oval 33"/>
          <p:cNvSpPr/>
          <p:nvPr/>
        </p:nvSpPr>
        <p:spPr>
          <a:xfrm>
            <a:off x="6324600" y="228600"/>
            <a:ext cx="822960" cy="822960"/>
          </a:xfrm>
          <a:prstGeom prst="ellipse">
            <a:avLst/>
          </a:prstGeom>
          <a:solidFill>
            <a:schemeClr val="accent1">
              <a:tint val="90000"/>
              <a:satMod val="275000"/>
              <a:alpha val="6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5" name="Oval 34"/>
          <p:cNvSpPr/>
          <p:nvPr/>
        </p:nvSpPr>
        <p:spPr>
          <a:xfrm>
            <a:off x="8077200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36" name="Rectangle 35"/>
          <p:cNvSpPr/>
          <p:nvPr/>
        </p:nvSpPr>
        <p:spPr>
          <a:xfrm>
            <a:off x="5410200" y="6324600"/>
            <a:ext cx="1524000" cy="533400"/>
          </a:xfrm>
          <a:prstGeom prst="rect">
            <a:avLst/>
          </a:prstGeom>
          <a:solidFill>
            <a:schemeClr val="accent1">
              <a:alpha val="10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dirty="0"/>
          </a:p>
        </p:txBody>
      </p:sp>
      <p:sp>
        <p:nvSpPr>
          <p:cNvPr id="37" name="Oval 36"/>
          <p:cNvSpPr/>
          <p:nvPr/>
        </p:nvSpPr>
        <p:spPr>
          <a:xfrm>
            <a:off x="3011692" y="6526"/>
            <a:ext cx="1026908" cy="1026906"/>
          </a:xfrm>
          <a:prstGeom prst="ellipse">
            <a:avLst/>
          </a:prstGeom>
          <a:solidFill>
            <a:schemeClr val="accent1">
              <a:tint val="90000"/>
              <a:satMod val="275000"/>
              <a:alpha val="4000"/>
            </a:schemeClr>
          </a:solidFill>
          <a:ln w="25400" cap="rnd" cmpd="sng" algn="ctr">
            <a:noFill/>
            <a:prstDash val="solid"/>
          </a:ln>
          <a:effectLst/>
          <a:scene3d>
            <a:camera prst="orthographicFront"/>
            <a:lightRig rig="harsh" dir="tl">
              <a:rot lat="0" lon="0" rev="8400000"/>
            </a:lightRig>
          </a:scene3d>
          <a:sp3d prstMaterial="flat"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/>
          </a:p>
        </p:txBody>
      </p:sp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357144"/>
            <a:ext cx="2974848" cy="384048"/>
          </a:xfrm>
          <a:prstGeom prst="rect">
            <a:avLst/>
          </a:prstGeom>
        </p:spPr>
        <p:txBody>
          <a:bodyPr vert="horz" anchor="ctr" anchorCtr="0"/>
          <a:lstStyle>
            <a:lvl1pPr algn="l">
              <a:defRPr sz="1400">
                <a:solidFill>
                  <a:schemeClr val="tx2"/>
                </a:solidFill>
              </a:defRPr>
            </a:lvl1pPr>
          </a:lstStyle>
          <a:p>
            <a:fld id="{596DB5FB-1DD2-440F-AA38-BB84E1179628}" type="datetimeFigureOut">
              <a:rPr lang="ru-RU" smtClean="0"/>
              <a:pPr/>
              <a:t>16.09.2012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357144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>
              <a:defRPr sz="14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155448" y="6315075"/>
            <a:ext cx="1188720" cy="457200"/>
          </a:xfrm>
          <a:prstGeom prst="rect">
            <a:avLst/>
          </a:prstGeom>
          <a:noFill/>
        </p:spPr>
        <p:txBody>
          <a:bodyPr vert="horz" lIns="0" tIns="0" rIns="0" bIns="0" anchor="ctr" anchorCtr="1">
            <a:normAutofit/>
          </a:bodyPr>
          <a:lstStyle>
            <a:lvl1pPr algn="ctr">
              <a:defRPr sz="2800">
                <a:solidFill>
                  <a:schemeClr val="tx2"/>
                </a:solidFill>
              </a:defRPr>
            </a:lvl1pPr>
          </a:lstStyle>
          <a:p>
            <a:fld id="{0C37D93D-635F-44EF-9C8B-F3CF94E89E03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  <a:prstGeom prst="rect">
            <a:avLst/>
          </a:prstGeom>
        </p:spPr>
        <p:txBody>
          <a:bodyPr vert="horz" anchor="b" anchorCtr="0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0" r:id="rId1"/>
    <p:sldLayoutId id="2147483691" r:id="rId2"/>
    <p:sldLayoutId id="2147483692" r:id="rId3"/>
    <p:sldLayoutId id="2147483693" r:id="rId4"/>
    <p:sldLayoutId id="2147483694" r:id="rId5"/>
    <p:sldLayoutId id="2147483695" r:id="rId6"/>
    <p:sldLayoutId id="2147483696" r:id="rId7"/>
    <p:sldLayoutId id="2147483697" r:id="rId8"/>
    <p:sldLayoutId id="2147483698" r:id="rId9"/>
    <p:sldLayoutId id="2147483699" r:id="rId10"/>
    <p:sldLayoutId id="2147483700" r:id="rId11"/>
  </p:sldLayoutIdLst>
  <p:txStyles>
    <p:titleStyle>
      <a:lvl1pPr algn="l" rtl="0" eaLnBrk="1" latinLnBrk="0" hangingPunct="1">
        <a:spcBef>
          <a:spcPct val="0"/>
        </a:spcBef>
        <a:buNone/>
        <a:defRPr sz="3800" kern="1200" spc="-1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700"/>
        </a:spcBef>
        <a:buClr>
          <a:schemeClr val="accent2"/>
        </a:buClr>
        <a:buSzPct val="85000"/>
        <a:buFont typeface="Wingdings 2"/>
        <a:buChar char="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600"/>
        </a:spcBef>
        <a:buClr>
          <a:schemeClr val="accent1"/>
        </a:buClr>
        <a:buSzPct val="85000"/>
        <a:buFont typeface="Wingdings 2"/>
        <a:buChar char=""/>
        <a:defRPr sz="25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500"/>
        </a:spcBef>
        <a:buClr>
          <a:schemeClr val="accent3"/>
        </a:buClr>
        <a:buSzPct val="85000"/>
        <a:buFont typeface="Wingdings 2"/>
        <a:buChar char=""/>
        <a:defRPr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400"/>
        </a:spcBef>
        <a:buClr>
          <a:schemeClr val="accent4"/>
        </a:buClr>
        <a:buFont typeface="Wingdings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ct val="20000"/>
        </a:spcBef>
        <a:buClr>
          <a:schemeClr val="accent5"/>
        </a:buClr>
        <a:buFont typeface="Wingdings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2"/>
        </a:buClr>
        <a:buFont typeface="Wingdings"/>
        <a:buChar char="§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3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6"/>
        </a:buClr>
        <a:buFont typeface="Wingdings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2411760" y="332656"/>
            <a:ext cx="417646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i="1" dirty="0" smtClean="0">
                <a:solidFill>
                  <a:schemeClr val="bg1"/>
                </a:solidFill>
                <a:latin typeface="Monotype Corsiva" pitchFamily="66" charset="0"/>
              </a:rPr>
              <a:t>Матрица Мак-Кинси «7С»</a:t>
            </a:r>
            <a:endParaRPr lang="ru-RU" sz="2800" b="1" i="1" dirty="0">
              <a:solidFill>
                <a:schemeClr val="bg1"/>
              </a:solidFill>
              <a:latin typeface="Monotype Corsiva" pitchFamily="66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45904" y="1556792"/>
            <a:ext cx="8052205" cy="113877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6800" b="1" i="1" dirty="0" smtClean="0">
                <a:ln w="1905"/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Monotype Corsiva" pitchFamily="66" charset="0"/>
              </a:rPr>
              <a:t>Стратегический анализ</a:t>
            </a:r>
            <a:endParaRPr lang="ru-RU" sz="6800" b="1" i="1" dirty="0">
              <a:ln w="1905"/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  <a:latin typeface="Monotype Corsiva" pitchFamily="66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60843" y="3140968"/>
            <a:ext cx="662232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">
                <a:rot lat="0" lon="0" rev="18900000"/>
              </a:lightRig>
            </a:scene3d>
            <a:sp3d extrusionH="31750" contourW="6350" prstMaterial="powder">
              <a:bevelT w="19050" h="19050" prst="angle"/>
              <a:contourClr>
                <a:schemeClr val="accent3">
                  <a:tint val="100000"/>
                  <a:shade val="100000"/>
                  <a:satMod val="100000"/>
                  <a:hueMod val="100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/>
                <a:solidFill>
                  <a:schemeClr val="accent3"/>
                </a:solidFill>
                <a:effectLst/>
                <a:latin typeface="Monotype Corsiva" pitchFamily="66" charset="0"/>
              </a:rPr>
              <a:t>Модель Мак-Кинси «7С»</a:t>
            </a:r>
            <a:endParaRPr lang="ru-RU" sz="5400" b="1" cap="none" spc="0" dirty="0">
              <a:ln/>
              <a:solidFill>
                <a:schemeClr val="accent3"/>
              </a:solidFill>
              <a:effectLst/>
              <a:latin typeface="Monotype Corsiva" pitchFamily="66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339752" y="4077072"/>
            <a:ext cx="4090168" cy="5232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2800" i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(</a:t>
            </a:r>
            <a:r>
              <a:rPr lang="en-US" sz="2800" i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McKinsey</a:t>
            </a:r>
            <a:r>
              <a:rPr lang="ru-RU" sz="2800" i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’</a:t>
            </a:r>
            <a:r>
              <a:rPr lang="en-US" sz="2800" i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</a:t>
            </a:r>
            <a:r>
              <a:rPr lang="ru-RU" sz="2800" i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</a:t>
            </a:r>
            <a:r>
              <a:rPr lang="en-US" sz="2800" i="1" cap="none" spc="0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s </a:t>
            </a:r>
            <a:r>
              <a:rPr lang="en-US" sz="2800" i="1" cap="none" spc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model</a:t>
            </a:r>
            <a:r>
              <a:rPr lang="ru-RU" sz="2800" i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)</a:t>
            </a:r>
            <a:endParaRPr lang="ru-RU" sz="2800" i="1" cap="none" spc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xmlns="" val="42120230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2123728" y="6021288"/>
            <a:ext cx="523832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Взаимосвязь основных факторов развития </a:t>
            </a:r>
            <a:endParaRPr lang="ru-RU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3" y="980728"/>
            <a:ext cx="8280921" cy="48965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27584" y="1196751"/>
            <a:ext cx="756084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dirty="0"/>
              <a:t>Организация должна оценить свое положение по каждому из факторов, приведенных в таблице, и определить его исходя из трех возможных уровней: низкого, среднего, высокого. Самооценка должна быть максимально объективной. На ее основе фирма определяет свое место в одном из квадратов матрицы Мак Кинси. </a:t>
            </a:r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500">
        <p:checker/>
      </p:transition>
    </mc:Choice>
    <mc:Fallback>
      <p:transition spd="slow">
        <p:checker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99592" y="908720"/>
            <a:ext cx="7344816" cy="489364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 smtClean="0"/>
              <a:t>Структура </a:t>
            </a:r>
            <a:r>
              <a:rPr lang="ru-RU" sz="2400" dirty="0"/>
              <a:t>компании – </a:t>
            </a:r>
            <a:r>
              <a:rPr lang="ru-RU" sz="2400" dirty="0" smtClean="0"/>
              <a:t>это самая </a:t>
            </a:r>
            <a:r>
              <a:rPr lang="ru-RU" sz="2400" dirty="0"/>
              <a:t>известная концепция, связанная с модернизацией организаций. Она касается способов группировки сфер бизнеса, отделов и подразделений по отношению друг к другу. Возможно, это также самый видимый фактор в организации, и именно поэтому зачастую велико искушение начать с изменения структуры. Существует множество примеров корпоративного руководства, которое полагало, что сможет реорганизовать свою компанию исключительно при помощи структурных изменений. 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</p:spTree>
    <p:extLst>
      <p:ext uri="{BB962C8B-B14F-4D97-AF65-F5344CB8AC3E}">
        <p14:creationId xmlns:p14="http://schemas.microsoft.com/office/powerpoint/2010/main" xmlns="" val="37609509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99592" y="1124744"/>
            <a:ext cx="756084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Рассмотрим в качестве примера усиление авторитарности руководителя (стиль руководства). Это вносит соответствующие изменения в разделяемые ценности организации (часто не в лучшую сторону). В результате в организации начинаются про­цессы брожения, которые сказываются на качестве персонала, вследствие чего вынуждены претерпевать изменение структу­ра организации и штат персонала. В целом это изменяет страте­гию организации в части персонала.</a:t>
            </a:r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539552" y="888072"/>
            <a:ext cx="828092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/>
              <a:t>Важность модели «7С» заключается в том, что в процессе стратегического планирования уделяется больше внимания установлению связей и согласия между всеми работниками с учетом их интересов. Вместе с тем, она не дает четкого руководства по разработке стратегии и развитию бизнеса, но позволяет выработать целостный взгляд на эффективность деятельности предприятия.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467544" y="3789040"/>
            <a:ext cx="8352928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/>
              <a:t>Модель «7С» важна тем, что воспринимает планирование не только как процесс создания формальных схем и </a:t>
            </a:r>
            <a:r>
              <a:rPr lang="ru-RU" sz="2000" dirty="0" smtClean="0"/>
              <a:t>совокупности </a:t>
            </a:r>
            <a:r>
              <a:rPr lang="ru-RU" sz="2000" dirty="0"/>
              <a:t>количественных показателей. Процесс планирования понимается здесь как установление связи и согласия между </a:t>
            </a:r>
            <a:r>
              <a:rPr lang="ru-RU" sz="2000" dirty="0" smtClean="0"/>
              <a:t>сотрудниками</a:t>
            </a:r>
            <a:r>
              <a:rPr lang="ru-RU" sz="2000" dirty="0"/>
              <a:t>, как увязка их интересов, учет всех сторон </a:t>
            </a:r>
            <a:r>
              <a:rPr lang="ru-RU" sz="2000" dirty="0" smtClean="0"/>
              <a:t>деятельности </a:t>
            </a:r>
            <a:r>
              <a:rPr lang="ru-RU" sz="2000" dirty="0"/>
              <a:t>человека на предприятии.</a:t>
            </a:r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400">
        <p14:doors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2132856"/>
            <a:ext cx="784887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9600" b="1" dirty="0" smtClean="0"/>
              <a:t>Спасибо за внимание!</a:t>
            </a:r>
            <a:endParaRPr lang="ru-RU" sz="9600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39552" y="1196752"/>
            <a:ext cx="8208912" cy="29854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Стратегия организации </a:t>
            </a:r>
            <a:r>
              <a:rPr lang="ru-RU" sz="2000" dirty="0" smtClean="0"/>
              <a:t>- взаимосвязанный </a:t>
            </a:r>
            <a:r>
              <a:rPr lang="ru-RU" sz="2000" dirty="0" smtClean="0"/>
              <a:t>комплекс долгосрочных мер или подходов во имя укрепления жизнеспособности и мощи организации по отношению к её конкурентам. </a:t>
            </a:r>
          </a:p>
          <a:p>
            <a:pPr algn="ctr"/>
            <a:endParaRPr lang="ru-RU" sz="2000" b="1" dirty="0" smtClean="0"/>
          </a:p>
          <a:p>
            <a:pPr algn="ctr"/>
            <a:r>
              <a:rPr lang="ru-RU" sz="2400" b="1" dirty="0" smtClean="0"/>
              <a:t>Стратегическое </a:t>
            </a:r>
            <a:r>
              <a:rPr lang="ru-RU" sz="2400" b="1" dirty="0" smtClean="0"/>
              <a:t>управление</a:t>
            </a:r>
            <a:r>
              <a:rPr lang="ru-RU" sz="2000" dirty="0" smtClean="0"/>
              <a:t> </a:t>
            </a:r>
            <a:r>
              <a:rPr lang="ru-RU" sz="2000" dirty="0" smtClean="0"/>
              <a:t>- </a:t>
            </a:r>
            <a:r>
              <a:rPr lang="ru-RU" sz="2000" dirty="0" smtClean="0"/>
              <a:t>разработка и реализация действий, ведущих к долгосрочному превышению уровня результативности деятельности фирмы над уровнем конкурентов</a:t>
            </a:r>
            <a:r>
              <a:rPr lang="ru-RU" sz="2000" dirty="0" smtClean="0"/>
              <a:t>.</a:t>
            </a:r>
          </a:p>
          <a:p>
            <a:pPr algn="just"/>
            <a:endParaRPr lang="ru-RU" sz="2000" dirty="0" smtClean="0"/>
          </a:p>
        </p:txBody>
      </p:sp>
      <p:sp>
        <p:nvSpPr>
          <p:cNvPr id="3" name="TextBox 2"/>
          <p:cNvSpPr txBox="1"/>
          <p:nvPr/>
        </p:nvSpPr>
        <p:spPr>
          <a:xfrm>
            <a:off x="683568" y="4437112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/>
              <a:t>Стратегический анализ </a:t>
            </a:r>
            <a:r>
              <a:rPr lang="ru-RU" sz="2000" dirty="0" smtClean="0"/>
              <a:t>– </a:t>
            </a:r>
            <a:r>
              <a:rPr lang="ru-RU" sz="2000" dirty="0" smtClean="0"/>
              <a:t>это инструмент </a:t>
            </a:r>
            <a:r>
              <a:rPr lang="ru-RU" sz="2000" dirty="0" smtClean="0"/>
              <a:t>стратегического управления, с помощью которого руководство предприятия выявляет и оценивает свою деятельность с целью вложения средств в наиболее прибыльные и перспективные ее направления.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1115616" y="1268760"/>
            <a:ext cx="6912768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/>
              <a:t>К инструментам стратегического анализа относятся: </a:t>
            </a:r>
            <a:endParaRPr lang="ru-RU" sz="2400" b="1" dirty="0" smtClean="0"/>
          </a:p>
          <a:p>
            <a:endParaRPr lang="ru-RU" sz="2000" dirty="0" smtClean="0"/>
          </a:p>
          <a:p>
            <a:endParaRPr lang="ru-RU" sz="2000" dirty="0" smtClean="0"/>
          </a:p>
          <a:p>
            <a:pPr marL="285750" indent="-28575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000" dirty="0" smtClean="0"/>
              <a:t>формальные </a:t>
            </a:r>
            <a:r>
              <a:rPr lang="ru-RU" sz="2000" dirty="0"/>
              <a:t>модели и количественные методы </a:t>
            </a:r>
            <a:r>
              <a:rPr lang="ru-RU" sz="2000" dirty="0" smtClean="0"/>
              <a:t/>
            </a:r>
            <a:br>
              <a:rPr lang="ru-RU" sz="2000" dirty="0" smtClean="0"/>
            </a:br>
            <a:endParaRPr lang="ru-RU" sz="2000" dirty="0" smtClean="0"/>
          </a:p>
          <a:p>
            <a:pPr marL="285750" indent="-28575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sz="2000" dirty="0" smtClean="0"/>
              <a:t>самостоятельный </a:t>
            </a:r>
            <a:r>
              <a:rPr lang="ru-RU" sz="2000" dirty="0"/>
              <a:t>творческий анализ, основанный </a:t>
            </a:r>
            <a:r>
              <a:rPr lang="ru-RU" sz="2000" dirty="0" smtClean="0"/>
              <a:t>на специфике </a:t>
            </a:r>
            <a:r>
              <a:rPr lang="ru-RU" sz="2000" dirty="0"/>
              <a:t>данной организации, аналитических и интуитивных способностях менеджеров и плановиков </a:t>
            </a:r>
            <a:br>
              <a:rPr lang="ru-RU" sz="2000" dirty="0"/>
            </a:b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p:transition spd="slow">
    <p:pull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1043608" y="4653136"/>
            <a:ext cx="71909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Модель Мак-Кинси «7С» является способом осмысления основных внутренних факторов предприятия, оказывающих влияние на его настоящее положение и будущее развитие. 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115616" y="1340768"/>
            <a:ext cx="7165571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Модель </a:t>
            </a:r>
            <a:r>
              <a:rPr lang="ru-RU" sz="2400" dirty="0" smtClean="0"/>
              <a:t>Мак-Кинси </a:t>
            </a:r>
            <a:r>
              <a:rPr lang="ru-RU" sz="2400" dirty="0"/>
              <a:t>«</a:t>
            </a:r>
            <a:r>
              <a:rPr lang="ru-RU" sz="2400" dirty="0" smtClean="0"/>
              <a:t>7С» </a:t>
            </a:r>
            <a:r>
              <a:rPr lang="ru-RU" sz="2400" dirty="0"/>
              <a:t>была разработана консультантами по вопросам управления </a:t>
            </a:r>
            <a:r>
              <a:rPr lang="ru-RU" sz="2400" dirty="0" smtClean="0"/>
              <a:t>Мак-Кинси </a:t>
            </a:r>
            <a:r>
              <a:rPr lang="ru-RU" sz="2400" dirty="0"/>
              <a:t>и </a:t>
            </a:r>
            <a:r>
              <a:rPr lang="ru-RU" sz="2400" dirty="0" smtClean="0"/>
              <a:t>компанией </a:t>
            </a:r>
            <a:r>
              <a:rPr lang="ru-RU" sz="2400" dirty="0" smtClean="0"/>
              <a:t>для </a:t>
            </a:r>
            <a:r>
              <a:rPr lang="ru-RU" sz="2400" dirty="0" smtClean="0"/>
              <a:t>того, чтобы оценивать эффективность деятельности организации путем наглядного анализа семи основных элементов фирмы: стратегии, навыков, совместных ценностей (корпоративной культуры), структуры, сотрудников, систем и стиля. </a:t>
            </a:r>
            <a:endParaRPr lang="ru-RU" sz="2400" dirty="0" smtClean="0"/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2000">
        <p14:prism isContent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043608" y="1052736"/>
            <a:ext cx="7250769" cy="499643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4932040" y="0"/>
            <a:ext cx="3305713" cy="600164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 smtClean="0">
                <a:solidFill>
                  <a:prstClr val="white"/>
                </a:solidFill>
                <a:latin typeface="Monotype Corsiva" pitchFamily="66" charset="0"/>
              </a:rPr>
              <a:t>Матрица </a:t>
            </a:r>
            <a:r>
              <a:rPr lang="ru-RU" sz="2400" b="1" i="1" dirty="0" err="1" smtClean="0">
                <a:solidFill>
                  <a:prstClr val="white"/>
                </a:solidFill>
                <a:latin typeface="Monotype Corsiva" pitchFamily="66" charset="0"/>
              </a:rPr>
              <a:t>Мак-Кинси</a:t>
            </a:r>
            <a:r>
              <a:rPr lang="ru-RU" sz="2400" b="1" i="1" dirty="0" smtClean="0">
                <a:solidFill>
                  <a:prstClr val="white"/>
                </a:solidFill>
                <a:latin typeface="Monotype Corsiva" pitchFamily="66" charset="0"/>
              </a:rPr>
              <a:t> «7С»</a:t>
            </a:r>
            <a:endParaRPr lang="ru-RU" sz="2400" b="1" i="1" dirty="0">
              <a:solidFill>
                <a:prstClr val="white"/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3059832" y="1844824"/>
            <a:ext cx="3059539" cy="48013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стратегия (</a:t>
            </a:r>
            <a:r>
              <a:rPr lang="ru-RU" dirty="0" err="1" smtClean="0"/>
              <a:t>strategy</a:t>
            </a:r>
            <a:r>
              <a:rPr lang="ru-RU" dirty="0" smtClean="0"/>
              <a:t>)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навыки </a:t>
            </a:r>
            <a:r>
              <a:rPr lang="ru-RU" dirty="0" smtClean="0"/>
              <a:t>(</a:t>
            </a:r>
            <a:r>
              <a:rPr lang="ru-RU" dirty="0" err="1" smtClean="0"/>
              <a:t>skills</a:t>
            </a:r>
            <a:r>
              <a:rPr lang="ru-RU" dirty="0" smtClean="0"/>
              <a:t>)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совместные ценности (</a:t>
            </a:r>
            <a:r>
              <a:rPr lang="ru-RU" dirty="0" err="1" smtClean="0"/>
              <a:t>shared</a:t>
            </a:r>
            <a:r>
              <a:rPr lang="ru-RU" dirty="0" smtClean="0"/>
              <a:t> </a:t>
            </a:r>
            <a:r>
              <a:rPr lang="ru-RU" dirty="0" err="1" smtClean="0"/>
              <a:t>values</a:t>
            </a:r>
            <a:r>
              <a:rPr lang="ru-RU" dirty="0" smtClean="0"/>
              <a:t>)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структура управления (</a:t>
            </a:r>
            <a:r>
              <a:rPr lang="ru-RU" dirty="0" err="1" smtClean="0"/>
              <a:t>structure</a:t>
            </a:r>
            <a:r>
              <a:rPr lang="ru-RU" dirty="0" smtClean="0"/>
              <a:t>)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системы (</a:t>
            </a:r>
            <a:r>
              <a:rPr lang="ru-RU" dirty="0" err="1" smtClean="0"/>
              <a:t>system</a:t>
            </a:r>
            <a:r>
              <a:rPr lang="ru-RU" dirty="0" smtClean="0"/>
              <a:t>)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сотрудники предприятия (</a:t>
            </a:r>
            <a:r>
              <a:rPr lang="ru-RU" dirty="0" err="1" smtClean="0"/>
              <a:t>staff</a:t>
            </a:r>
            <a:r>
              <a:rPr lang="ru-RU" dirty="0" smtClean="0"/>
              <a:t>)</a:t>
            </a:r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endParaRPr lang="ru-RU" dirty="0" smtClean="0"/>
          </a:p>
          <a:p>
            <a:pPr marL="342900" indent="-342900">
              <a:buClr>
                <a:schemeClr val="bg2">
                  <a:lumMod val="50000"/>
                </a:schemeClr>
              </a:buClr>
              <a:buFont typeface="Wingdings" pitchFamily="2" charset="2"/>
              <a:buChar char="Ø"/>
            </a:pPr>
            <a:r>
              <a:rPr lang="ru-RU" dirty="0" smtClean="0"/>
              <a:t>стиль (</a:t>
            </a:r>
            <a:r>
              <a:rPr lang="ru-RU" dirty="0" err="1" smtClean="0"/>
              <a:t>style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980728"/>
            <a:ext cx="7200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smtClean="0"/>
              <a:t>Название происходит от 7 факторов, к которым относятся: </a:t>
            </a:r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500">
        <p14:window dir="vert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467544" y="1124744"/>
            <a:ext cx="8352928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/>
              <a:t>Стратегия</a:t>
            </a:r>
            <a:r>
              <a:rPr lang="ru-RU" sz="2400" dirty="0"/>
              <a:t> </a:t>
            </a:r>
            <a:r>
              <a:rPr lang="ru-RU" sz="2000" dirty="0"/>
              <a:t>подсказывает предприятию,  как оно должно приспосабливаться к окружающей среде и использовать свой внутренний потенциал. </a:t>
            </a:r>
            <a:endParaRPr lang="ru-RU" sz="2000" dirty="0" smtClean="0"/>
          </a:p>
          <a:p>
            <a:pPr algn="just">
              <a:lnSpc>
                <a:spcPct val="150000"/>
              </a:lnSpc>
            </a:pPr>
            <a:r>
              <a:rPr lang="ru-RU" sz="2400" b="1" dirty="0" smtClean="0"/>
              <a:t>Анализ </a:t>
            </a:r>
            <a:r>
              <a:rPr lang="ru-RU" sz="2400" b="1" dirty="0"/>
              <a:t>суммы навыков </a:t>
            </a:r>
            <a:r>
              <a:rPr lang="ru-RU" sz="2000" dirty="0"/>
              <a:t>помогает решить,  как следует воплощать стратегию в жизнь с учетом совместных общепризнанных ценностей. </a:t>
            </a:r>
            <a:endParaRPr lang="ru-RU" sz="2000" dirty="0" smtClean="0"/>
          </a:p>
          <a:p>
            <a:pPr algn="just">
              <a:lnSpc>
                <a:spcPct val="150000"/>
              </a:lnSpc>
            </a:pPr>
            <a:r>
              <a:rPr lang="ru-RU" sz="2400" b="1" dirty="0" smtClean="0"/>
              <a:t>Совместные </a:t>
            </a:r>
            <a:r>
              <a:rPr lang="ru-RU" sz="2400" b="1" dirty="0" smtClean="0"/>
              <a:t>ценности </a:t>
            </a:r>
            <a:r>
              <a:rPr lang="ru-RU" sz="2000" dirty="0" smtClean="0"/>
              <a:t>включают в себя такие факторы, как отношение к работе, соревновательный дух и дух сотрудничества среди работников и поддержание связи с руководством компании. Это одно из наиболее трудно поддающихся влиянию "S"-измерение. </a:t>
            </a:r>
            <a:br>
              <a:rPr lang="ru-RU" sz="2000" dirty="0" smtClean="0"/>
            </a:br>
            <a:endParaRPr lang="ru-RU" sz="2000" dirty="0" smtClean="0"/>
          </a:p>
          <a:p>
            <a:pPr algn="just">
              <a:lnSpc>
                <a:spcPct val="150000"/>
              </a:lnSpc>
            </a:pP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gallery dir="l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6001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539552" y="1124744"/>
            <a:ext cx="8424936" cy="60016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400" b="1" dirty="0" smtClean="0"/>
              <a:t>Структура</a:t>
            </a:r>
            <a:r>
              <a:rPr lang="ru-RU" sz="2000" dirty="0" smtClean="0"/>
              <a:t> </a:t>
            </a:r>
            <a:r>
              <a:rPr lang="ru-RU" sz="2000" dirty="0" smtClean="0"/>
              <a:t>- это организационная иерархия компании: кто кому подчиняется, как распределяются задачи и </a:t>
            </a:r>
            <a:r>
              <a:rPr lang="ru-RU" sz="2000" dirty="0" smtClean="0"/>
              <a:t>объединяются результаты</a:t>
            </a:r>
            <a:r>
              <a:rPr lang="ru-RU" sz="2000" dirty="0" smtClean="0"/>
              <a:t>. </a:t>
            </a:r>
            <a:br>
              <a:rPr lang="ru-RU" sz="2000" dirty="0" smtClean="0"/>
            </a:br>
            <a:r>
              <a:rPr lang="ru-RU" sz="2400" b="1" dirty="0" smtClean="0"/>
              <a:t>Сотрудники</a:t>
            </a:r>
            <a:r>
              <a:rPr lang="ru-RU" sz="2000" dirty="0" smtClean="0"/>
              <a:t> - подбор </a:t>
            </a:r>
            <a:r>
              <a:rPr lang="ru-RU" sz="2000" dirty="0" smtClean="0"/>
              <a:t>персонала и его производительность являются основными определяющими факторами настоящего и будущего стратегического успеха. </a:t>
            </a:r>
            <a:endParaRPr lang="ru-RU" sz="2000" dirty="0" smtClean="0"/>
          </a:p>
          <a:p>
            <a:pPr algn="just">
              <a:lnSpc>
                <a:spcPct val="150000"/>
              </a:lnSpc>
            </a:pPr>
            <a:r>
              <a:rPr lang="ru-RU" sz="2400" b="1" dirty="0" smtClean="0"/>
              <a:t>Системы </a:t>
            </a:r>
            <a:r>
              <a:rPr lang="ru-RU" sz="2000" dirty="0" smtClean="0"/>
              <a:t>относятся к тем процессам, которые поддерживают повседневную деятельность компании (информационные системы менеджмента, системы поощрения, системы коммуникации</a:t>
            </a:r>
            <a:r>
              <a:rPr lang="ru-RU" sz="2000" dirty="0" smtClean="0"/>
              <a:t>).</a:t>
            </a:r>
          </a:p>
          <a:p>
            <a:pPr algn="just">
              <a:lnSpc>
                <a:spcPct val="150000"/>
              </a:lnSpc>
            </a:pPr>
            <a:r>
              <a:rPr lang="ru-RU" sz="2400" b="1" dirty="0" smtClean="0"/>
              <a:t>Стиль</a:t>
            </a:r>
            <a:r>
              <a:rPr lang="ru-RU" sz="2000" b="1" dirty="0" smtClean="0"/>
              <a:t> </a:t>
            </a:r>
            <a:r>
              <a:rPr lang="ru-RU" sz="2000" dirty="0" smtClean="0"/>
              <a:t>руководства - как лидеры проводят свое рабочее время, какие вопросы они задают, как обставляют свою работу.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 </a:t>
            </a:r>
            <a:endParaRPr lang="ru-RU" sz="2000" dirty="0" smtClean="0"/>
          </a:p>
          <a:p>
            <a:pPr algn="just">
              <a:lnSpc>
                <a:spcPct val="150000"/>
              </a:lnSpc>
            </a:pPr>
            <a:endParaRPr lang="ru-RU" sz="2000" dirty="0" smtClean="0"/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200">
        <p14:prism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Box 4"/>
          <p:cNvSpPr txBox="1"/>
          <p:nvPr/>
        </p:nvSpPr>
        <p:spPr>
          <a:xfrm>
            <a:off x="4716016" y="63182"/>
            <a:ext cx="33843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solidFill>
                  <a:prstClr val="white"/>
                </a:solidFill>
                <a:latin typeface="Monotype Corsiva" pitchFamily="66" charset="0"/>
              </a:rPr>
              <a:t>Матрица Мак-Кинси «7С»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877054" y="1196752"/>
            <a:ext cx="727280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В</a:t>
            </a:r>
            <a:r>
              <a:rPr lang="ru-RU" sz="2400" dirty="0" smtClean="0"/>
              <a:t> </a:t>
            </a:r>
            <a:r>
              <a:rPr lang="ru-RU" sz="2400" dirty="0"/>
              <a:t>матрице </a:t>
            </a:r>
            <a:r>
              <a:rPr lang="ru-RU" sz="2400" dirty="0" smtClean="0"/>
              <a:t>Мак-Кинс</a:t>
            </a:r>
            <a:r>
              <a:rPr lang="ru-RU" sz="2400" dirty="0"/>
              <a:t>и</a:t>
            </a:r>
            <a:r>
              <a:rPr lang="ru-RU" sz="2400" dirty="0" smtClean="0"/>
              <a:t>, </a:t>
            </a:r>
            <a:r>
              <a:rPr lang="ru-RU" sz="2400" dirty="0"/>
              <a:t>каждый вид хозяйственной деятельности оценивается по двум направлениям — привлекательности отрасли производства и конкурентному (стратегическому) положению предприятия. 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877054" y="3429000"/>
            <a:ext cx="7238203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dirty="0"/>
              <a:t>Модель </a:t>
            </a:r>
            <a:r>
              <a:rPr lang="ru-RU" sz="2400" dirty="0" smtClean="0"/>
              <a:t>«</a:t>
            </a:r>
            <a:r>
              <a:rPr lang="ru-RU" sz="2400" dirty="0"/>
              <a:t>7С»</a:t>
            </a:r>
            <a:r>
              <a:rPr lang="ru-RU" sz="2400" b="1" dirty="0"/>
              <a:t> </a:t>
            </a:r>
            <a:r>
              <a:rPr lang="ru-RU" sz="2400" dirty="0"/>
              <a:t>не предлагает готовых вариантов стратегии, а является скорее хорошим способом осмысления основных внутренних факторов организации, оказывающих вли­яние на ее будущее. </a:t>
            </a:r>
          </a:p>
        </p:txBody>
      </p:sp>
    </p:spTree>
    <p:extLst>
      <p:ext uri="{BB962C8B-B14F-4D97-AF65-F5344CB8AC3E}">
        <p14:creationId xmlns:p14="http://schemas.microsoft.com/office/powerpoint/2010/main" xmlns="" val="3030046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600">
        <p14:prism isInverted="1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urrency">
  <a:themeElements>
    <a:clrScheme name="Currency">
      <a:dk1>
        <a:sysClr val="windowText" lastClr="000000"/>
      </a:dk1>
      <a:lt1>
        <a:sysClr val="window" lastClr="FFFFFF"/>
      </a:lt1>
      <a:dk2>
        <a:srgbClr val="4A606E"/>
      </a:dk2>
      <a:lt2>
        <a:srgbClr val="D1E1E3"/>
      </a:lt2>
      <a:accent1>
        <a:srgbClr val="79B5B0"/>
      </a:accent1>
      <a:accent2>
        <a:srgbClr val="B4BC4C"/>
      </a:accent2>
      <a:accent3>
        <a:srgbClr val="B77851"/>
      </a:accent3>
      <a:accent4>
        <a:srgbClr val="776A5B"/>
      </a:accent4>
      <a:accent5>
        <a:srgbClr val="B6AD76"/>
      </a:accent5>
      <a:accent6>
        <a:srgbClr val="95AEB1"/>
      </a:accent6>
      <a:hlink>
        <a:srgbClr val="3ECCED"/>
      </a:hlink>
      <a:folHlink>
        <a:srgbClr val="2C6C93"/>
      </a:folHlink>
    </a:clrScheme>
    <a:fontScheme name="Currency">
      <a:maj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S明朝E"/>
        <a:font script="Hang" typeface="맑은 고딕"/>
        <a:font script="Hans" typeface="华文楷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Currency">
      <a: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110000"/>
              </a:schemeClr>
            </a:gs>
            <a:gs pos="47500">
              <a:schemeClr val="phClr">
                <a:tint val="35000"/>
                <a:satMod val="110000"/>
              </a:schemeClr>
            </a:gs>
            <a:gs pos="58500">
              <a:schemeClr val="phClr">
                <a:tint val="35000"/>
                <a:satMod val="110000"/>
              </a:schemeClr>
            </a:gs>
            <a:gs pos="100000">
              <a:schemeClr val="phClr">
                <a:tint val="80000"/>
                <a:satMod val="110000"/>
              </a:schemeClr>
            </a:gs>
          </a:gsLst>
          <a:lin ang="3600000" scaled="1"/>
        </a:gradFill>
        <a:gradFill rotWithShape="1">
          <a:gsLst>
            <a:gs pos="0">
              <a:schemeClr val="phClr">
                <a:shade val="52000"/>
                <a:satMod val="105000"/>
              </a:schemeClr>
            </a:gs>
            <a:gs pos="47500">
              <a:schemeClr val="phClr">
                <a:shade val="89000"/>
                <a:satMod val="105000"/>
              </a:schemeClr>
            </a:gs>
            <a:gs pos="58500">
              <a:schemeClr val="phClr">
                <a:shade val="89000"/>
                <a:satMod val="105000"/>
              </a:schemeClr>
            </a:gs>
            <a:gs pos="100000">
              <a:schemeClr val="phClr">
                <a:shade val="52000"/>
                <a:satMod val="105000"/>
              </a:schemeClr>
            </a:gs>
          </a:gsLst>
          <a:lin ang="36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60000" cap="flat" cmpd="thickThin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38100" dist="38100" dir="5400000" algn="r" rotWithShape="0">
              <a:srgbClr val="000000">
                <a:alpha val="60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prstMaterial="flat">
            <a:bevelT w="38100" h="50800" prst="softRound"/>
          </a:sp3d>
        </a:effectStyle>
        <a:effectStyle>
          <a:effectLst>
            <a:outerShdw blurRad="50800" dist="63500" dir="5400000" algn="r" rotWithShape="0">
              <a:srgbClr val="000000">
                <a:alpha val="65000"/>
              </a:srgbClr>
            </a:outerShdw>
          </a:effectLst>
          <a:scene3d>
            <a:camera prst="isometricLeftDown" fov="0">
              <a:rot lat="0" lon="0" rev="0"/>
            </a:camera>
            <a:lightRig rig="harsh" dir="tl">
              <a:rot lat="0" lon="0" rev="8400000"/>
            </a:lightRig>
          </a:scene3d>
          <a:sp3d extrusionH="63500" contourW="38100" prstMaterial="flat">
            <a:bevelT w="50800" h="63500" prst="softRound"/>
            <a:contourClr>
              <a:schemeClr val="phClr">
                <a:tint val="5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20000"/>
                <a:satMod val="350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tint val="98000"/>
                <a:shade val="98000"/>
                <a:satMod val="120000"/>
              </a:schemeClr>
              <a:schemeClr val="phClr">
                <a:tint val="86000"/>
                <a:shade val="92000"/>
                <a:satMod val="150000"/>
              </a:schemeClr>
            </a:duotone>
          </a:blip>
          <a:tile tx="0" ty="0" sx="90000" sy="9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Currency</Template>
  <TotalTime>289</TotalTime>
  <Words>595</Words>
  <Application>Microsoft Office PowerPoint</Application>
  <PresentationFormat>Экран (4:3)</PresentationFormat>
  <Paragraphs>59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Currency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User</cp:lastModifiedBy>
  <cp:revision>31</cp:revision>
  <dcterms:created xsi:type="dcterms:W3CDTF">2012-01-25T09:06:53Z</dcterms:created>
  <dcterms:modified xsi:type="dcterms:W3CDTF">2012-09-16T11:20:40Z</dcterms:modified>
</cp:coreProperties>
</file>