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6" r:id="rId2"/>
    <p:sldId id="260" r:id="rId3"/>
    <p:sldId id="261" r:id="rId4"/>
    <p:sldId id="257" r:id="rId5"/>
    <p:sldId id="262" r:id="rId6"/>
    <p:sldId id="263" r:id="rId7"/>
    <p:sldId id="264" r:id="rId8"/>
    <p:sldId id="265" r:id="rId9"/>
    <p:sldId id="282" r:id="rId10"/>
    <p:sldId id="283" r:id="rId11"/>
    <p:sldId id="269" r:id="rId12"/>
    <p:sldId id="271" r:id="rId13"/>
    <p:sldId id="276" r:id="rId14"/>
    <p:sldId id="274" r:id="rId15"/>
    <p:sldId id="279" r:id="rId16"/>
    <p:sldId id="275" r:id="rId17"/>
    <p:sldId id="280" r:id="rId18"/>
    <p:sldId id="277" r:id="rId19"/>
    <p:sldId id="285" r:id="rId20"/>
    <p:sldId id="281" r:id="rId21"/>
    <p:sldId id="278" r:id="rId22"/>
    <p:sldId id="28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6" autoAdjust="0"/>
    <p:restoredTop sz="9466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8C42E8-2B30-444B-82E3-4D2A5EA18863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B9A81-B30E-4B63-871A-469B982B1F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B9A81-B30E-4B63-871A-469B982B1FE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0D1028A-9D3A-46FF-8B25-CBE32D482E6B}" type="datetimeFigureOut">
              <a:rPr lang="ru-RU" smtClean="0"/>
              <a:pPr/>
              <a:t>30.03.2011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9CE9431-BFDD-4507-8DBC-73A2897A60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286808" cy="1470025"/>
          </a:xfrm>
        </p:spPr>
        <p:txBody>
          <a:bodyPr>
            <a:noAutofit/>
          </a:bodyPr>
          <a:lstStyle/>
          <a:p>
            <a:pPr algn="l"/>
            <a:r>
              <a:rPr lang="ru-RU" sz="72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  <a:ea typeface="Batang" pitchFamily="18" charset="-127"/>
              </a:rPr>
              <a:t>Производная </a:t>
            </a:r>
            <a:br>
              <a:rPr lang="ru-RU" sz="72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  <a:ea typeface="Batang" pitchFamily="18" charset="-127"/>
              </a:rPr>
            </a:br>
            <a:r>
              <a:rPr lang="ru-RU" sz="7200" i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Book Antiqua" pitchFamily="18" charset="0"/>
                <a:ea typeface="Batang" pitchFamily="18" charset="-127"/>
              </a:rPr>
              <a:t>в физике</a:t>
            </a:r>
            <a:endParaRPr lang="ru-RU" sz="7200" i="1" dirty="0">
              <a:solidFill>
                <a:schemeClr val="accent4">
                  <a:lumMod val="40000"/>
                  <a:lumOff val="60000"/>
                </a:schemeClr>
              </a:solidFill>
              <a:latin typeface="Book Antiqua" pitchFamily="18" charset="0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643182"/>
            <a:ext cx="6400800" cy="1752600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i="1" dirty="0" smtClean="0">
                <a:solidFill>
                  <a:schemeClr val="tx1"/>
                </a:solidFill>
              </a:rPr>
              <a:t>«…нет ни одной области в математике, которая когда-либо не окажется применимой к явлениям действительного мира…»</a:t>
            </a:r>
          </a:p>
          <a:p>
            <a:r>
              <a:rPr lang="ru-RU" sz="3800" b="1" i="1" dirty="0">
                <a:solidFill>
                  <a:schemeClr val="tx1"/>
                </a:solidFill>
              </a:rPr>
              <a:t> </a:t>
            </a:r>
            <a:r>
              <a:rPr lang="ru-RU" sz="3800" b="1" i="1" dirty="0" smtClean="0">
                <a:solidFill>
                  <a:schemeClr val="tx1"/>
                </a:solidFill>
              </a:rPr>
              <a:t>              </a:t>
            </a:r>
            <a:r>
              <a:rPr lang="ru-RU" sz="3800" b="1" dirty="0" smtClean="0">
                <a:solidFill>
                  <a:schemeClr val="tx1"/>
                </a:solidFill>
              </a:rPr>
              <a:t>                                    Н.И. Лобачевский</a:t>
            </a:r>
            <a:endParaRPr lang="ru-RU" sz="3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4643446"/>
            <a:ext cx="6572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Работу выполнили</a:t>
            </a:r>
          </a:p>
          <a:p>
            <a:r>
              <a:rPr lang="ru-RU" i="1" dirty="0" smtClean="0"/>
              <a:t>Ученики 10 класса «А»</a:t>
            </a:r>
          </a:p>
          <a:p>
            <a:r>
              <a:rPr lang="ru-RU" i="1" dirty="0" smtClean="0"/>
              <a:t>Средней школы № 901</a:t>
            </a:r>
          </a:p>
          <a:p>
            <a:r>
              <a:rPr lang="ru-RU" i="1" dirty="0" smtClean="0"/>
              <a:t>Моряшова Виктория, Мурашкина Елена, Пысин Максим</a:t>
            </a:r>
          </a:p>
          <a:p>
            <a:r>
              <a:rPr lang="ru-RU" i="1" dirty="0" smtClean="0"/>
              <a:t>Руководитель:</a:t>
            </a:r>
          </a:p>
          <a:p>
            <a:r>
              <a:rPr lang="ru-RU" i="1" dirty="0" smtClean="0"/>
              <a:t>Онучина Ирина Алексеевна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14282" y="1071546"/>
            <a:ext cx="87154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Вывод:</a:t>
            </a:r>
            <a:r>
              <a:rPr lang="ru-RU" sz="2800" dirty="0" smtClean="0"/>
              <a:t> первая</a:t>
            </a:r>
            <a:r>
              <a:rPr lang="ru-RU" sz="2800" b="1" dirty="0" smtClean="0"/>
              <a:t> производная функции</a:t>
            </a:r>
            <a:r>
              <a:rPr lang="ru-RU" sz="2800" dirty="0" smtClean="0"/>
              <a:t> - это отношение изменения функции к изменению ее аргумента. Правильно это изменение называть приращением, хотя по сути это одно и тоже.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071546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chemeClr val="accent1"/>
                </a:solidFill>
              </a:rPr>
              <a:t>Физический смысл производной</a:t>
            </a:r>
            <a:endParaRPr lang="ru-RU" sz="4400" u="sng" dirty="0">
              <a:solidFill>
                <a:schemeClr val="accent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5396"/>
          <a:stretch>
            <a:fillRect/>
          </a:stretch>
        </p:blipFill>
        <p:spPr bwMode="auto">
          <a:xfrm>
            <a:off x="2000232" y="3101002"/>
            <a:ext cx="5286412" cy="3756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chemeClr val="accent1"/>
                </a:solidFill>
              </a:rPr>
              <a:t>Физический смысл производной</a:t>
            </a:r>
            <a:endParaRPr lang="ru-RU" sz="4400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86874" cy="550072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Понятие производной широко используется в современной физике. Приведем несколько примеров.</a:t>
            </a:r>
            <a:endParaRPr lang="ru-RU" b="1" u="sng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Скорость</a:t>
            </a:r>
            <a:r>
              <a:rPr lang="ru-RU" dirty="0" smtClean="0"/>
              <a:t> : </a:t>
            </a:r>
            <a:r>
              <a:rPr lang="ru-RU" b="1" dirty="0" smtClean="0"/>
              <a:t>V (</a:t>
            </a:r>
            <a:r>
              <a:rPr lang="en-US" b="1" dirty="0" smtClean="0"/>
              <a:t>t</a:t>
            </a:r>
            <a:r>
              <a:rPr lang="ru-RU" b="1" dirty="0" smtClean="0"/>
              <a:t>) = S</a:t>
            </a:r>
            <a:r>
              <a:rPr lang="ru-RU" b="1" baseline="30000" dirty="0" smtClean="0"/>
              <a:t>/ </a:t>
            </a:r>
            <a:r>
              <a:rPr lang="ru-RU" b="1" dirty="0" smtClean="0"/>
              <a:t>(</a:t>
            </a:r>
            <a:r>
              <a:rPr lang="en-US" b="1" dirty="0" smtClean="0"/>
              <a:t>t</a:t>
            </a:r>
            <a:r>
              <a:rPr lang="ru-RU" b="1" dirty="0" smtClean="0"/>
              <a:t>) </a:t>
            </a:r>
            <a:r>
              <a:rPr lang="ru-RU" dirty="0" smtClean="0"/>
              <a:t>– первая производная от перемещения по времени;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Ускорение</a:t>
            </a:r>
            <a:r>
              <a:rPr lang="ru-RU" dirty="0" smtClean="0"/>
              <a:t> : </a:t>
            </a:r>
            <a:r>
              <a:rPr lang="ru-RU" b="1" dirty="0" err="1" smtClean="0"/>
              <a:t>a</a:t>
            </a:r>
            <a:r>
              <a:rPr lang="ru-RU" b="1" dirty="0" smtClean="0"/>
              <a:t> (</a:t>
            </a:r>
            <a:r>
              <a:rPr lang="en-US" b="1" dirty="0" smtClean="0"/>
              <a:t>t</a:t>
            </a:r>
            <a:r>
              <a:rPr lang="ru-RU" b="1" dirty="0" smtClean="0"/>
              <a:t>) = V</a:t>
            </a:r>
            <a:r>
              <a:rPr lang="ru-RU" b="1" baseline="30000" dirty="0" smtClean="0"/>
              <a:t>/ </a:t>
            </a:r>
            <a:r>
              <a:rPr lang="ru-RU" b="1" dirty="0" smtClean="0"/>
              <a:t>(</a:t>
            </a:r>
            <a:r>
              <a:rPr lang="en-US" b="1" dirty="0" smtClean="0"/>
              <a:t>t</a:t>
            </a:r>
            <a:r>
              <a:rPr lang="ru-RU" b="1" dirty="0" smtClean="0"/>
              <a:t>) </a:t>
            </a:r>
            <a:r>
              <a:rPr lang="ru-RU" dirty="0" smtClean="0"/>
              <a:t>– первая производная от скорости по времени (вторая - от перемещения по времени);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Сила тока </a:t>
            </a:r>
            <a:r>
              <a:rPr lang="ru-RU" dirty="0" smtClean="0"/>
              <a:t>: </a:t>
            </a:r>
            <a:r>
              <a:rPr lang="en-US" b="1" dirty="0" smtClean="0"/>
              <a:t>I</a:t>
            </a:r>
            <a:r>
              <a:rPr lang="ru-RU" b="1" dirty="0" smtClean="0"/>
              <a:t> (</a:t>
            </a:r>
            <a:r>
              <a:rPr lang="en-US" b="1" dirty="0" smtClean="0"/>
              <a:t>t</a:t>
            </a:r>
            <a:r>
              <a:rPr lang="ru-RU" b="1" dirty="0" smtClean="0"/>
              <a:t>) = </a:t>
            </a:r>
            <a:r>
              <a:rPr lang="en-US" b="1" dirty="0" smtClean="0"/>
              <a:t>q</a:t>
            </a:r>
            <a:r>
              <a:rPr lang="ru-RU" b="1" baseline="30000" dirty="0" smtClean="0"/>
              <a:t>/ </a:t>
            </a:r>
            <a:r>
              <a:rPr lang="ru-RU" b="1" dirty="0" smtClean="0"/>
              <a:t>(</a:t>
            </a:r>
            <a:r>
              <a:rPr lang="en-US" b="1" dirty="0" smtClean="0"/>
              <a:t>t</a:t>
            </a:r>
            <a:r>
              <a:rPr lang="ru-RU" b="1" dirty="0" smtClean="0"/>
              <a:t>) </a:t>
            </a:r>
            <a:r>
              <a:rPr lang="ru-RU" dirty="0" smtClean="0"/>
              <a:t>– первая производная от заряда по времени;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b="1" u="sng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Мощность</a:t>
            </a:r>
            <a:r>
              <a:rPr lang="ru-RU" dirty="0" smtClean="0"/>
              <a:t> : </a:t>
            </a:r>
            <a:r>
              <a:rPr lang="en-US" b="1" dirty="0" smtClean="0"/>
              <a:t>N</a:t>
            </a:r>
            <a:r>
              <a:rPr lang="ru-RU" b="1" dirty="0" smtClean="0"/>
              <a:t> (</a:t>
            </a:r>
            <a:r>
              <a:rPr lang="en-US" b="1" dirty="0" smtClean="0"/>
              <a:t>t</a:t>
            </a:r>
            <a:r>
              <a:rPr lang="ru-RU" b="1" dirty="0" smtClean="0"/>
              <a:t>) = </a:t>
            </a:r>
            <a:r>
              <a:rPr lang="en-US" b="1" dirty="0" smtClean="0"/>
              <a:t>A</a:t>
            </a:r>
            <a:r>
              <a:rPr lang="ru-RU" b="1" baseline="30000" dirty="0" smtClean="0"/>
              <a:t>/ </a:t>
            </a:r>
            <a:r>
              <a:rPr lang="ru-RU" b="1" dirty="0" smtClean="0"/>
              <a:t>(</a:t>
            </a:r>
            <a:r>
              <a:rPr lang="en-US" b="1" dirty="0" smtClean="0"/>
              <a:t>t</a:t>
            </a:r>
            <a:r>
              <a:rPr lang="ru-RU" b="1" dirty="0" smtClean="0"/>
              <a:t>)</a:t>
            </a:r>
            <a:r>
              <a:rPr lang="ru-RU" dirty="0" smtClean="0"/>
              <a:t> – первая производная от работы по времени;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28680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Таблица элементарных производных </a:t>
            </a:r>
            <a:endParaRPr lang="ru-RU" u="sng" dirty="0">
              <a:solidFill>
                <a:schemeClr val="accent1"/>
              </a:solidFill>
            </a:endParaRPr>
          </a:p>
        </p:txBody>
      </p:sp>
      <p:pic>
        <p:nvPicPr>
          <p:cNvPr id="4" name="Picture 6" descr="http://www.bgsha.com/ru/learning/images/matematika/1.4.2.4.gif"/>
          <p:cNvPicPr>
            <a:picLocks noChangeAspect="1" noChangeArrowheads="1"/>
          </p:cNvPicPr>
          <p:nvPr/>
        </p:nvPicPr>
        <p:blipFill>
          <a:blip r:embed="rId2" cstate="print"/>
          <a:srcRect r="8226"/>
          <a:stretch>
            <a:fillRect/>
          </a:stretch>
        </p:blipFill>
        <p:spPr bwMode="auto">
          <a:xfrm>
            <a:off x="1071538" y="1571612"/>
            <a:ext cx="6715172" cy="5073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1571612"/>
            <a:ext cx="5143536" cy="2714644"/>
          </a:xfrm>
        </p:spPr>
        <p:txBody>
          <a:bodyPr>
            <a:normAutofit fontScale="90000"/>
          </a:bodyPr>
          <a:lstStyle/>
          <a:p>
            <a:r>
              <a:rPr lang="ru-RU" sz="4800" b="1" i="1" u="sng" dirty="0" smtClean="0">
                <a:solidFill>
                  <a:schemeClr val="accent1"/>
                </a:solidFill>
                <a:latin typeface="Batang" pitchFamily="18" charset="-127"/>
                <a:ea typeface="Batang" pitchFamily="18" charset="-127"/>
              </a:rPr>
              <a:t>ФИЗИЧЕСКИЕ ЗАДАЧИ НА НАХОЖДЕНИЕ ПРОИЗВОДНОЙ</a:t>
            </a:r>
            <a:endParaRPr lang="ru-RU" sz="4800" b="1" i="1" u="sng" dirty="0">
              <a:solidFill>
                <a:schemeClr val="accent1"/>
              </a:solidFill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4" name="Picture 8" descr="Картинка 16 из 1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344" y="469334"/>
            <a:ext cx="3365085" cy="609065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isometricOffAxis1Right"/>
            <a:lightRig rig="threePt" dir="t"/>
          </a:scene3d>
        </p:spPr>
      </p:pic>
      <p:pic>
        <p:nvPicPr>
          <p:cNvPr id="5" name="Picture 2" descr="Image:Tangent to a curve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794" y="0"/>
            <a:ext cx="2643206" cy="1850244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Picture 4" descr="Картинка 30 из 39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286256"/>
            <a:ext cx="3500462" cy="2357430"/>
          </a:xfrm>
          <a:prstGeom prst="rect">
            <a:avLst/>
          </a:prstGeom>
          <a:noFill/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143932" cy="378621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Закон движения точки по прямой задается формулой S1 (</a:t>
            </a:r>
            <a:r>
              <a:rPr lang="ru-RU" sz="3200" dirty="0" err="1" smtClean="0"/>
              <a:t>t</a:t>
            </a:r>
            <a:r>
              <a:rPr lang="ru-RU" sz="3200" dirty="0" smtClean="0"/>
              <a:t>) = 3,5t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– 5t + 10 , где </a:t>
            </a:r>
            <a:r>
              <a:rPr lang="ru-RU" sz="3200" dirty="0" err="1" smtClean="0"/>
              <a:t>t</a:t>
            </a:r>
            <a:r>
              <a:rPr lang="ru-RU" sz="3200" dirty="0" smtClean="0"/>
              <a:t> время(в секундах), S(</a:t>
            </a:r>
            <a:r>
              <a:rPr lang="ru-RU" sz="3200" dirty="0" err="1" smtClean="0"/>
              <a:t>t</a:t>
            </a:r>
            <a:r>
              <a:rPr lang="ru-RU" sz="3200" dirty="0" smtClean="0"/>
              <a:t>) - отклонение точки в момент времени </a:t>
            </a:r>
            <a:r>
              <a:rPr lang="ru-RU" sz="3200" dirty="0" err="1" smtClean="0"/>
              <a:t>t</a:t>
            </a:r>
            <a:r>
              <a:rPr lang="ru-RU" sz="3200" dirty="0" smtClean="0"/>
              <a:t>(в метрах) от начального положения. Найдите мгновенную скорость движения точки в момент времени.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357166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accent1"/>
                </a:solidFill>
              </a:rPr>
              <a:t>ЗАДАЧА №1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/>
          <p:cNvSpPr txBox="1"/>
          <p:nvPr/>
        </p:nvSpPr>
        <p:spPr>
          <a:xfrm>
            <a:off x="706602" y="2082015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3.5(t + ∆t)</a:t>
            </a:r>
            <a:r>
              <a:rPr lang="en-US" baseline="30000" dirty="0" smtClean="0"/>
              <a:t>2</a:t>
            </a:r>
            <a:r>
              <a:rPr lang="en-US" dirty="0" smtClean="0"/>
              <a:t> – 5(t + </a:t>
            </a:r>
            <a:r>
              <a:rPr lang="en-US" dirty="0"/>
              <a:t>∆t</a:t>
            </a:r>
            <a:r>
              <a:rPr lang="en-US" dirty="0" smtClean="0"/>
              <a:t>) + 10 – 3.5t</a:t>
            </a:r>
            <a:r>
              <a:rPr lang="en-US" baseline="30000" dirty="0" smtClean="0"/>
              <a:t>2</a:t>
            </a:r>
            <a:r>
              <a:rPr lang="en-US" dirty="0" smtClean="0"/>
              <a:t> + 5t + 10</a:t>
            </a:r>
            <a:endParaRPr lang="ru-RU" u="sng" dirty="0"/>
          </a:p>
          <a:p>
            <a:endParaRPr lang="ru-RU" dirty="0"/>
          </a:p>
        </p:txBody>
      </p:sp>
      <p:sp>
        <p:nvSpPr>
          <p:cNvPr id="77" name="Прямоугольник 76"/>
          <p:cNvSpPr/>
          <p:nvPr/>
        </p:nvSpPr>
        <p:spPr>
          <a:xfrm>
            <a:off x="739502" y="2658079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3.5t</a:t>
            </a:r>
            <a:r>
              <a:rPr lang="en-US" baseline="30000" dirty="0" smtClean="0"/>
              <a:t>2</a:t>
            </a:r>
            <a:r>
              <a:rPr lang="en-US" dirty="0" smtClean="0"/>
              <a:t> + 7t∆</a:t>
            </a:r>
            <a:r>
              <a:rPr lang="en-US" dirty="0"/>
              <a:t>t</a:t>
            </a:r>
            <a:r>
              <a:rPr lang="en-US" dirty="0" smtClean="0"/>
              <a:t> + 3.5∆t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5t - 5∆t </a:t>
            </a:r>
            <a:r>
              <a:rPr lang="en-US" dirty="0"/>
              <a:t>+ 10 – 3.5t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+ </a:t>
            </a:r>
            <a:r>
              <a:rPr lang="en-US" dirty="0"/>
              <a:t>5t </a:t>
            </a:r>
            <a:r>
              <a:rPr lang="en-US" dirty="0" smtClean="0"/>
              <a:t>- 10</a:t>
            </a:r>
            <a:endParaRPr lang="ru-RU" u="sng" dirty="0"/>
          </a:p>
        </p:txBody>
      </p:sp>
      <p:cxnSp>
        <p:nvCxnSpPr>
          <p:cNvPr id="78" name="Прямая соединительная линия 77"/>
          <p:cNvCxnSpPr/>
          <p:nvPr/>
        </p:nvCxnSpPr>
        <p:spPr>
          <a:xfrm flipV="1">
            <a:off x="739502" y="2405179"/>
            <a:ext cx="446449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739502" y="2996952"/>
            <a:ext cx="5184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150039" y="222051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81" name="TextBox 80"/>
          <p:cNvSpPr txBox="1"/>
          <p:nvPr/>
        </p:nvSpPr>
        <p:spPr>
          <a:xfrm>
            <a:off x="200049" y="279827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82" name="TextBox 81"/>
          <p:cNvSpPr txBox="1"/>
          <p:nvPr/>
        </p:nvSpPr>
        <p:spPr>
          <a:xfrm>
            <a:off x="5924078" y="281228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83" name="TextBox 82"/>
          <p:cNvSpPr txBox="1"/>
          <p:nvPr/>
        </p:nvSpPr>
        <p:spPr>
          <a:xfrm>
            <a:off x="5236254" y="222051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2806417" y="238973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2806417" y="2970025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86" name="TextBox 85"/>
          <p:cNvSpPr txBox="1"/>
          <p:nvPr/>
        </p:nvSpPr>
        <p:spPr>
          <a:xfrm>
            <a:off x="6264821" y="281444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6821384" y="2658079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7t</a:t>
            </a:r>
            <a:r>
              <a:rPr lang="en-US" dirty="0"/>
              <a:t>∆t + 3.5∆t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/>
              <a:t>5∆t </a:t>
            </a:r>
            <a:endParaRPr lang="ru-RU" dirty="0"/>
          </a:p>
        </p:txBody>
      </p:sp>
      <p:sp>
        <p:nvSpPr>
          <p:cNvPr id="88" name="TextBox 87"/>
          <p:cNvSpPr txBox="1"/>
          <p:nvPr/>
        </p:nvSpPr>
        <p:spPr>
          <a:xfrm>
            <a:off x="8763906" y="281444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cxnSp>
        <p:nvCxnSpPr>
          <p:cNvPr id="89" name="Прямая соединительная линия 88"/>
          <p:cNvCxnSpPr/>
          <p:nvPr/>
        </p:nvCxnSpPr>
        <p:spPr>
          <a:xfrm>
            <a:off x="6821384" y="3027411"/>
            <a:ext cx="1942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Прямоугольник 89"/>
          <p:cNvSpPr/>
          <p:nvPr/>
        </p:nvSpPr>
        <p:spPr>
          <a:xfrm>
            <a:off x="7597720" y="2999110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91" name="TextBox 90"/>
          <p:cNvSpPr txBox="1"/>
          <p:nvPr/>
        </p:nvSpPr>
        <p:spPr>
          <a:xfrm>
            <a:off x="268661" y="344530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92" name="TextBox 91"/>
          <p:cNvSpPr txBox="1"/>
          <p:nvPr/>
        </p:nvSpPr>
        <p:spPr>
          <a:xfrm>
            <a:off x="536293" y="344530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cxnSp>
        <p:nvCxnSpPr>
          <p:cNvPr id="93" name="Прямая соединительная линия 92"/>
          <p:cNvCxnSpPr/>
          <p:nvPr/>
        </p:nvCxnSpPr>
        <p:spPr>
          <a:xfrm>
            <a:off x="1092856" y="3658268"/>
            <a:ext cx="1942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Прямоугольник 93"/>
          <p:cNvSpPr/>
          <p:nvPr/>
        </p:nvSpPr>
        <p:spPr>
          <a:xfrm>
            <a:off x="1869192" y="3629967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1092856" y="3288936"/>
            <a:ext cx="2101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 </a:t>
            </a:r>
            <a:r>
              <a:rPr lang="en-US" dirty="0" smtClean="0"/>
              <a:t>(7t </a:t>
            </a:r>
            <a:r>
              <a:rPr lang="en-US" dirty="0"/>
              <a:t>+ </a:t>
            </a:r>
            <a:r>
              <a:rPr lang="en-US" dirty="0" smtClean="0"/>
              <a:t>3.5</a:t>
            </a:r>
            <a:r>
              <a:rPr lang="en-US" dirty="0"/>
              <a:t> ∆t</a:t>
            </a:r>
            <a:r>
              <a:rPr lang="en-US" dirty="0" smtClean="0"/>
              <a:t> – 5) </a:t>
            </a:r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3060415" y="344530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3300899" y="3445301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3697587" y="3445301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7t </a:t>
            </a:r>
            <a:r>
              <a:rPr lang="en-US" dirty="0"/>
              <a:t>+ </a:t>
            </a:r>
            <a:r>
              <a:rPr lang="en-US" dirty="0" smtClean="0"/>
              <a:t>3.5</a:t>
            </a:r>
            <a:r>
              <a:rPr lang="en-US" dirty="0"/>
              <a:t> ∆t</a:t>
            </a:r>
            <a:r>
              <a:rPr lang="en-US" dirty="0" smtClean="0"/>
              <a:t> – 5 </a:t>
            </a:r>
            <a:endParaRPr lang="ru-RU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5280713" y="3445301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=</a:t>
            </a:r>
            <a:endParaRPr lang="ru-RU" dirty="0"/>
          </a:p>
        </p:txBody>
      </p:sp>
      <p:sp>
        <p:nvSpPr>
          <p:cNvPr id="100" name="Прямоугольник 99"/>
          <p:cNvSpPr/>
          <p:nvPr/>
        </p:nvSpPr>
        <p:spPr>
          <a:xfrm>
            <a:off x="5531138" y="3449423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7t – 5 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500166" y="428604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accent1"/>
                </a:solidFill>
              </a:rPr>
              <a:t>РЕШЕНИЕ ЗАДАЧИ №1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5720" y="5857892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en-US" sz="3200" b="1" dirty="0" smtClean="0"/>
              <a:t>7t - 5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7929618" cy="4543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Закон движения точки по прямой задается формулой S(</a:t>
            </a:r>
            <a:r>
              <a:rPr lang="ru-RU" sz="3200" dirty="0" err="1" smtClean="0"/>
              <a:t>t</a:t>
            </a:r>
            <a:r>
              <a:rPr lang="ru-RU" sz="3200" dirty="0" smtClean="0"/>
              <a:t>) = 1,5t</a:t>
            </a:r>
            <a:r>
              <a:rPr lang="ru-RU" sz="3200" baseline="30000" dirty="0" smtClean="0"/>
              <a:t>2</a:t>
            </a:r>
            <a:r>
              <a:rPr lang="ru-RU" sz="3200" dirty="0" smtClean="0"/>
              <a:t> +3t –6 , где </a:t>
            </a:r>
            <a:r>
              <a:rPr lang="ru-RU" sz="3200" dirty="0" err="1" smtClean="0"/>
              <a:t>t</a:t>
            </a:r>
            <a:r>
              <a:rPr lang="ru-RU" sz="3200" dirty="0" smtClean="0"/>
              <a:t> время(в секундах), S(</a:t>
            </a:r>
            <a:r>
              <a:rPr lang="ru-RU" sz="3200" dirty="0" err="1" smtClean="0"/>
              <a:t>t</a:t>
            </a:r>
            <a:r>
              <a:rPr lang="ru-RU" sz="3200" dirty="0" smtClean="0"/>
              <a:t>) - отклонение точки в момент времени </a:t>
            </a:r>
            <a:r>
              <a:rPr lang="ru-RU" sz="3200" dirty="0" err="1" smtClean="0"/>
              <a:t>t</a:t>
            </a:r>
            <a:r>
              <a:rPr lang="ru-RU" sz="3200" dirty="0" smtClean="0"/>
              <a:t>(в метрах) от начального положения. Найдите мгновенную скорость движения точки в момент времени.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28604"/>
            <a:ext cx="33225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u="sng" dirty="0" smtClean="0">
                <a:solidFill>
                  <a:schemeClr val="accent1"/>
                </a:solidFill>
              </a:rPr>
              <a:t>ЗАДАЧА №2</a:t>
            </a:r>
            <a:endParaRPr lang="ru-RU" sz="4000" b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9349" y="2137624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.5(t + ∆t)</a:t>
            </a:r>
            <a:r>
              <a:rPr lang="en-US" baseline="30000" dirty="0" smtClean="0"/>
              <a:t>2</a:t>
            </a:r>
            <a:r>
              <a:rPr lang="en-US" dirty="0" smtClean="0"/>
              <a:t> – 3(t + </a:t>
            </a:r>
            <a:r>
              <a:rPr lang="en-US" dirty="0"/>
              <a:t>∆t</a:t>
            </a:r>
            <a:r>
              <a:rPr lang="en-US" dirty="0" smtClean="0"/>
              <a:t>) - 6 – 1.5t</a:t>
            </a:r>
            <a:r>
              <a:rPr lang="en-US" baseline="30000" dirty="0" smtClean="0"/>
              <a:t>2</a:t>
            </a:r>
            <a:r>
              <a:rPr lang="en-US" dirty="0" smtClean="0"/>
              <a:t> + 3t + 6</a:t>
            </a:r>
            <a:endParaRPr lang="ru-RU" u="sng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92249" y="2713688"/>
            <a:ext cx="5886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1.5t</a:t>
            </a:r>
            <a:r>
              <a:rPr lang="en-US" baseline="30000" dirty="0" smtClean="0"/>
              <a:t>2</a:t>
            </a:r>
            <a:r>
              <a:rPr lang="en-US" dirty="0" smtClean="0"/>
              <a:t> + 3t∆</a:t>
            </a:r>
            <a:r>
              <a:rPr lang="en-US" dirty="0"/>
              <a:t>t</a:t>
            </a:r>
            <a:r>
              <a:rPr lang="en-US" dirty="0" smtClean="0"/>
              <a:t> + 1.5∆t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– 3</a:t>
            </a:r>
            <a:r>
              <a:rPr lang="en-US" dirty="0" smtClean="0"/>
              <a:t>t - 3∆t - </a:t>
            </a:r>
            <a:r>
              <a:rPr lang="en-US" dirty="0"/>
              <a:t>6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1.5t</a:t>
            </a:r>
            <a:r>
              <a:rPr lang="en-US" baseline="30000" dirty="0" smtClean="0"/>
              <a:t>2</a:t>
            </a:r>
            <a:r>
              <a:rPr lang="en-US" dirty="0" smtClean="0"/>
              <a:t> + 3t </a:t>
            </a:r>
            <a:r>
              <a:rPr lang="en-US" dirty="0"/>
              <a:t>+</a:t>
            </a:r>
            <a:r>
              <a:rPr lang="en-US" dirty="0" smtClean="0"/>
              <a:t> 6</a:t>
            </a:r>
            <a:endParaRPr lang="ru-RU" u="sng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792249" y="2460789"/>
            <a:ext cx="4196336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92249" y="3052561"/>
            <a:ext cx="51845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02786" y="2276122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2796" y="285388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976825" y="2867895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27846" y="226067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9164" y="2445345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9164" y="3025634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317568" y="287005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74131" y="2713688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t</a:t>
            </a:r>
            <a:r>
              <a:rPr lang="en-US" dirty="0"/>
              <a:t>∆t + </a:t>
            </a:r>
            <a:r>
              <a:rPr lang="en-US" dirty="0" smtClean="0"/>
              <a:t>1.5</a:t>
            </a:r>
            <a:r>
              <a:rPr lang="en-US" dirty="0"/>
              <a:t>∆t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smtClean="0"/>
              <a:t>- 3∆</a:t>
            </a:r>
            <a:r>
              <a:rPr lang="en-US" dirty="0"/>
              <a:t>t 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6874131" y="3083020"/>
            <a:ext cx="1942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7650467" y="3054719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21408" y="350091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89040" y="350091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145603" y="3713877"/>
            <a:ext cx="19425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1921939" y="368557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145603" y="3344545"/>
            <a:ext cx="2101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 </a:t>
            </a:r>
            <a:r>
              <a:rPr lang="en-US" dirty="0" smtClean="0"/>
              <a:t>(3t </a:t>
            </a:r>
            <a:r>
              <a:rPr lang="en-US" dirty="0"/>
              <a:t>+ 1</a:t>
            </a:r>
            <a:r>
              <a:rPr lang="en-US" dirty="0" smtClean="0"/>
              <a:t>.5 </a:t>
            </a:r>
            <a:r>
              <a:rPr lang="en-US" dirty="0"/>
              <a:t>∆t</a:t>
            </a:r>
            <a:r>
              <a:rPr lang="en-US" dirty="0" smtClean="0"/>
              <a:t> – 3)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113162" y="350091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3353646" y="350091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750334" y="3500910"/>
            <a:ext cx="1742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3t </a:t>
            </a:r>
            <a:r>
              <a:rPr lang="en-US" dirty="0"/>
              <a:t>+ 1</a:t>
            </a:r>
            <a:r>
              <a:rPr lang="en-US" dirty="0" smtClean="0"/>
              <a:t>.5 </a:t>
            </a:r>
            <a:r>
              <a:rPr lang="en-US" dirty="0"/>
              <a:t>∆t</a:t>
            </a:r>
            <a:r>
              <a:rPr lang="en-US" dirty="0" smtClean="0"/>
              <a:t> – 3 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333460" y="3500910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=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583885" y="3505032"/>
            <a:ext cx="8899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3t – 3 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1500166" y="428604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accent1"/>
                </a:solidFill>
              </a:rPr>
              <a:t>РЕШЕНИЕ ЗАДАЧИ №2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5720" y="5857892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en-US" sz="3200" b="1" dirty="0" smtClean="0"/>
              <a:t>3t - 3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7465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186766" cy="20431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/>
              <a:t>Уравнение движения материальной точки вдоль оси </a:t>
            </a:r>
            <a:r>
              <a:rPr lang="ru-RU" sz="3200" dirty="0" err="1" smtClean="0"/>
              <a:t>x</a:t>
            </a:r>
            <a:r>
              <a:rPr lang="ru-RU" sz="3200" dirty="0" smtClean="0"/>
              <a:t> имеет вид x=A+Bt+Ct3 , где А=2 м, В=1 м/с, С=-0,5 м/с3. Найти координату </a:t>
            </a:r>
            <a:r>
              <a:rPr lang="ru-RU" sz="3200" dirty="0" err="1" smtClean="0"/>
              <a:t>x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428604"/>
            <a:ext cx="332257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4000" b="1" u="sng" dirty="0" smtClean="0">
                <a:solidFill>
                  <a:schemeClr val="accent1"/>
                </a:solidFill>
              </a:rPr>
              <a:t>ЗАДАЧА №3</a:t>
            </a:r>
            <a:endParaRPr lang="ru-RU" sz="4000" b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467600" cy="1143000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Подсказка к задаче №3</a:t>
            </a:r>
            <a:endParaRPr lang="ru-RU" u="sng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Documents and Settings\Boss\Рабочий стол\91_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8643998" cy="43243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chemeClr val="accent1"/>
                </a:solidFill>
              </a:rPr>
              <a:t>Содержание</a:t>
            </a:r>
            <a:endParaRPr lang="ru-RU" sz="4400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4857784" cy="5715016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Цели и задачи;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Введение;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История производной;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Определение производной;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Алгоритм отыскания производной;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Физический смысл производной;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Таблица элементарных производных;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Физические задачи на нахождение производной;</a:t>
            </a:r>
            <a:endParaRPr lang="ru-RU" dirty="0"/>
          </a:p>
          <a:p>
            <a:pPr marL="514350" indent="-514350">
              <a:buFont typeface="Wingdings" pitchFamily="2" charset="2"/>
              <a:buChar char="q"/>
            </a:pPr>
            <a:r>
              <a:rPr lang="ru-RU" dirty="0" smtClean="0"/>
              <a:t>Вывод.</a:t>
            </a:r>
            <a:endParaRPr lang="ru-RU" dirty="0"/>
          </a:p>
        </p:txBody>
      </p:sp>
      <p:pic>
        <p:nvPicPr>
          <p:cNvPr id="4" name="Picture 2" descr="http://powerschool.com.ua/media/handle/z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614173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7585" y="2450970"/>
            <a:ext cx="80280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 + t + </a:t>
            </a:r>
            <a:r>
              <a:rPr lang="en-US" dirty="0"/>
              <a:t>∆</a:t>
            </a:r>
            <a:r>
              <a:rPr lang="en-US" dirty="0" smtClean="0"/>
              <a:t>t + </a:t>
            </a:r>
            <a:r>
              <a:rPr lang="ru-RU" dirty="0" smtClean="0"/>
              <a:t>(</a:t>
            </a:r>
            <a:r>
              <a:rPr lang="en-US" dirty="0" smtClean="0"/>
              <a:t>0.5t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 smtClean="0"/>
              <a:t>+ </a:t>
            </a:r>
            <a:r>
              <a:rPr lang="en-US" dirty="0" smtClean="0"/>
              <a:t>1.5t</a:t>
            </a:r>
            <a:r>
              <a:rPr lang="ru-RU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∆t</a:t>
            </a:r>
            <a:r>
              <a:rPr lang="en-US" dirty="0" smtClean="0"/>
              <a:t>  + 1.5t</a:t>
            </a:r>
            <a:r>
              <a:rPr lang="en-US" dirty="0"/>
              <a:t> ∆t </a:t>
            </a:r>
            <a:r>
              <a:rPr lang="ru-RU" baseline="30000" dirty="0" smtClean="0"/>
              <a:t>3</a:t>
            </a:r>
            <a:r>
              <a:rPr lang="en-US" dirty="0" smtClean="0"/>
              <a:t> </a:t>
            </a:r>
            <a:r>
              <a:rPr lang="en-US" dirty="0" smtClean="0"/>
              <a:t>+ 0.5</a:t>
            </a:r>
            <a:r>
              <a:rPr lang="en-US" dirty="0"/>
              <a:t> ∆t </a:t>
            </a:r>
            <a:r>
              <a:rPr lang="en-US" baseline="30000" dirty="0" smtClean="0"/>
              <a:t>3</a:t>
            </a:r>
            <a:r>
              <a:rPr lang="ru-RU" baseline="30000" dirty="0" smtClean="0"/>
              <a:t>)</a:t>
            </a:r>
            <a:r>
              <a:rPr lang="en-US" dirty="0" smtClean="0"/>
              <a:t> </a:t>
            </a:r>
            <a:r>
              <a:rPr lang="en-US" dirty="0" smtClean="0"/>
              <a:t>– 2 – t - </a:t>
            </a:r>
            <a:r>
              <a:rPr lang="en-US" dirty="0"/>
              <a:t>∆</a:t>
            </a:r>
            <a:r>
              <a:rPr lang="en-US" dirty="0" smtClean="0"/>
              <a:t>t  - 0.5t</a:t>
            </a:r>
            <a:r>
              <a:rPr lang="en-US" baseline="30000" dirty="0" smtClean="0"/>
              <a:t>3</a:t>
            </a:r>
            <a:endParaRPr lang="ru-RU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843191" y="1783283"/>
            <a:ext cx="6830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+ 1(t + </a:t>
            </a:r>
            <a:r>
              <a:rPr lang="en-US" dirty="0"/>
              <a:t>∆</a:t>
            </a:r>
            <a:r>
              <a:rPr lang="en-US" dirty="0" smtClean="0"/>
              <a:t>t) + 0.5(t + </a:t>
            </a:r>
            <a:r>
              <a:rPr lang="en-US" dirty="0"/>
              <a:t>∆</a:t>
            </a:r>
            <a:r>
              <a:rPr lang="en-US" dirty="0" smtClean="0"/>
              <a:t>t)</a:t>
            </a:r>
            <a:r>
              <a:rPr lang="en-US" baseline="30000" dirty="0" smtClean="0"/>
              <a:t>3</a:t>
            </a:r>
            <a:r>
              <a:rPr lang="en-US" dirty="0" smtClean="0"/>
              <a:t> – 2 - t - </a:t>
            </a:r>
            <a:r>
              <a:rPr lang="en-US" dirty="0"/>
              <a:t>∆t</a:t>
            </a:r>
            <a:r>
              <a:rPr lang="en-US" dirty="0" smtClean="0"/>
              <a:t>  - 0.5t</a:t>
            </a:r>
            <a:r>
              <a:rPr lang="en-US" baseline="30000" dirty="0" smtClean="0"/>
              <a:t>3</a:t>
            </a:r>
            <a:r>
              <a:rPr lang="en-US" dirty="0" smtClean="0"/>
              <a:t>   </a:t>
            </a:r>
            <a:endParaRPr lang="ru-RU" u="sng" dirty="0"/>
          </a:p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876092" y="2106451"/>
            <a:ext cx="441965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8" idx="1"/>
          </p:cNvCxnSpPr>
          <p:nvPr/>
        </p:nvCxnSpPr>
        <p:spPr>
          <a:xfrm flipV="1">
            <a:off x="955559" y="2762916"/>
            <a:ext cx="6779275" cy="26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6233" y="191064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35274" y="257704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34834" y="257825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72471" y="191064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694156" y="2060282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22474" y="2762916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72701" y="328861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29264" y="3132248"/>
            <a:ext cx="20882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029264" y="3501580"/>
            <a:ext cx="25567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805600" y="3473279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7598712" y="326031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939087" y="3288613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41645" y="384832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838333" y="3848324"/>
            <a:ext cx="26516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0.5t</a:t>
            </a:r>
            <a:r>
              <a:rPr lang="en-US" baseline="30000" dirty="0"/>
              <a:t>3</a:t>
            </a:r>
            <a:r>
              <a:rPr lang="en-US" dirty="0"/>
              <a:t> + 1.5t ∆t </a:t>
            </a:r>
            <a:r>
              <a:rPr lang="en-US" baseline="30000" dirty="0"/>
              <a:t>2</a:t>
            </a:r>
            <a:r>
              <a:rPr lang="en-US" dirty="0"/>
              <a:t> – 0.5∆t</a:t>
            </a:r>
            <a:r>
              <a:rPr lang="en-US" baseline="30000" dirty="0"/>
              <a:t>2</a:t>
            </a:r>
            <a:endParaRPr lang="ru-RU" baseline="300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011616" y="3132248"/>
            <a:ext cx="25939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0.5t</a:t>
            </a:r>
            <a:r>
              <a:rPr lang="en-US" baseline="30000" dirty="0" smtClean="0"/>
              <a:t>3</a:t>
            </a:r>
            <a:r>
              <a:rPr lang="en-US" dirty="0" smtClean="0"/>
              <a:t> + 1.5t</a:t>
            </a:r>
            <a:r>
              <a:rPr lang="en-US" baseline="30000" dirty="0" smtClean="0"/>
              <a:t>3</a:t>
            </a:r>
            <a:r>
              <a:rPr lang="en-US" dirty="0" smtClean="0"/>
              <a:t>∆t + 1.5t∆t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3637654" y="331691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4501446" y="3473279"/>
            <a:ext cx="30420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5277782" y="344497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501446" y="3103947"/>
            <a:ext cx="3074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∆t </a:t>
            </a:r>
            <a:r>
              <a:rPr lang="en-US" dirty="0" smtClean="0"/>
              <a:t>(0.5t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1.5t</a:t>
            </a:r>
            <a:r>
              <a:rPr lang="en-US" dirty="0"/>
              <a:t> ∆t </a:t>
            </a:r>
            <a:r>
              <a:rPr lang="en-US" baseline="30000" dirty="0"/>
              <a:t>2</a:t>
            </a:r>
            <a:r>
              <a:rPr lang="en-US" dirty="0" smtClean="0"/>
              <a:t> – 0.5∆t</a:t>
            </a:r>
            <a:r>
              <a:rPr lang="en-US" baseline="30000" dirty="0" smtClean="0"/>
              <a:t>2</a:t>
            </a:r>
            <a:r>
              <a:rPr lang="en-US" dirty="0" smtClean="0"/>
              <a:t>) 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550154" y="384832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=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858238" y="3848324"/>
            <a:ext cx="654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0.5t</a:t>
            </a:r>
            <a:r>
              <a:rPr lang="en-US" baseline="30000" dirty="0"/>
              <a:t>3</a:t>
            </a:r>
            <a:endParaRPr lang="ru-RU" baseline="300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500166" y="428604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chemeClr val="accent1"/>
                </a:solidFill>
              </a:rPr>
              <a:t>РЕШЕНИЕ ЗАДАЧИ №3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85720" y="5857892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en-US" sz="3200" b="1" dirty="0" smtClean="0"/>
              <a:t>0</a:t>
            </a:r>
            <a:r>
              <a:rPr lang="ru-RU" sz="3200" b="1" dirty="0" smtClean="0"/>
              <a:t>,5</a:t>
            </a:r>
            <a:r>
              <a:rPr lang="en-US" sz="3200" b="1" dirty="0" smtClean="0"/>
              <a:t>t</a:t>
            </a:r>
            <a:r>
              <a:rPr lang="ru-RU" sz="3200" b="1" baseline="30000" dirty="0" smtClean="0"/>
              <a:t>3</a:t>
            </a:r>
            <a:r>
              <a:rPr lang="en-US" sz="3200" b="1" dirty="0" smtClean="0"/>
              <a:t>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03426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Boss\Рабочий стол\Рисунок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0"/>
            <a:ext cx="502995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7467600" cy="1143000"/>
          </a:xfrm>
        </p:spPr>
        <p:txBody>
          <a:bodyPr/>
          <a:lstStyle/>
          <a:p>
            <a:pPr algn="ctr"/>
            <a:r>
              <a:rPr lang="ru-RU" b="1" u="sng" dirty="0" smtClean="0">
                <a:solidFill>
                  <a:schemeClr val="accent1"/>
                </a:solidFill>
              </a:rPr>
              <a:t>Вывод</a:t>
            </a:r>
            <a:endParaRPr lang="ru-RU" b="1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043890" cy="190023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i="1" dirty="0" smtClean="0"/>
              <a:t>Как мы видим, производная встречается не только в алгебре и геометрии, но и в такой науке, как физика.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571876"/>
            <a:ext cx="52864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Она нужна для нахождения предельного значения процесса, происходящего при том или ином  физическом явлении.</a:t>
            </a:r>
            <a:endParaRPr lang="ru-RU" sz="2800" b="1" i="1" dirty="0"/>
          </a:p>
        </p:txBody>
      </p:sp>
      <p:pic>
        <p:nvPicPr>
          <p:cNvPr id="5" name="Рисунок 4" descr="0-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496"/>
            <a:ext cx="3161354" cy="38576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143000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Цели и задачи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214422"/>
            <a:ext cx="4143372" cy="528641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В своей работе мы поставили перед собой цель определить, зачем нужна производная. Подробнее мы остановимся на вопросе: зачем она нужна  </a:t>
            </a:r>
            <a:r>
              <a:rPr lang="ru-RU" i="1" u="sng" dirty="0" smtClean="0"/>
              <a:t>в физике</a:t>
            </a:r>
            <a:r>
              <a:rPr lang="ru-RU" dirty="0" smtClean="0"/>
              <a:t>? </a:t>
            </a:r>
          </a:p>
          <a:p>
            <a:endParaRPr lang="ru-RU" dirty="0"/>
          </a:p>
        </p:txBody>
      </p:sp>
      <p:pic>
        <p:nvPicPr>
          <p:cNvPr id="1027" name="Picture 3" descr="C:\Documents and Settings\Boss\Рабочий стол\88cd4f81c203ac30-large.jpg"/>
          <p:cNvPicPr>
            <a:picLocks noChangeAspect="1" noChangeArrowheads="1"/>
          </p:cNvPicPr>
          <p:nvPr/>
        </p:nvPicPr>
        <p:blipFill>
          <a:blip r:embed="rId2" cstate="print"/>
          <a:srcRect l="2777" r="2778"/>
          <a:stretch>
            <a:fillRect/>
          </a:stretch>
        </p:blipFill>
        <p:spPr bwMode="auto">
          <a:xfrm>
            <a:off x="142844" y="1285860"/>
            <a:ext cx="471494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143000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Введение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500174"/>
            <a:ext cx="52864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800" dirty="0" smtClean="0"/>
              <a:t> Недавно на уроке алгебры мы изучили понятие производной. Но большинство из нас не понимает, как это понятие используется в различных областях науки.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572008"/>
            <a:ext cx="8001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Поэтому мы постараемся вам это разъяснить. В частности, мы ответим на вопрос: как применяется производная в физике.</a:t>
            </a:r>
            <a:r>
              <a:rPr lang="ru-RU" sz="2800" dirty="0" smtClean="0">
                <a:solidFill>
                  <a:schemeClr val="accent1"/>
                </a:solidFill>
              </a:rPr>
              <a:t> </a:t>
            </a:r>
            <a:endParaRPr lang="ru-RU" sz="28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Documents and Settings\Boss\Рабочий стол\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285860"/>
            <a:ext cx="3305170" cy="3250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7467600" cy="857232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История производной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5429256" cy="2286016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Понятие производной было открыто </a:t>
            </a:r>
            <a:r>
              <a:rPr lang="ru-RU" b="1" i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Лейбницом</a:t>
            </a:r>
            <a:r>
              <a:rPr lang="ru-RU" b="1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и Ньютоном </a:t>
            </a:r>
            <a:r>
              <a:rPr lang="ru-RU" dirty="0" smtClean="0"/>
              <a:t>в конце 17 столетия на основе двух задач:</a:t>
            </a:r>
          </a:p>
          <a:p>
            <a:pPr>
              <a:buNone/>
            </a:pPr>
            <a:r>
              <a:rPr lang="ru-RU" dirty="0" smtClean="0"/>
              <a:t>1) о разыскании касательной к произвольной линии;</a:t>
            </a:r>
          </a:p>
          <a:p>
            <a:pPr>
              <a:buNone/>
            </a:pPr>
            <a:r>
              <a:rPr lang="ru-RU" dirty="0" smtClean="0"/>
              <a:t>2) о разыскании скорости при произвольном законе движения.</a:t>
            </a:r>
          </a:p>
        </p:txBody>
      </p:sp>
      <p:pic>
        <p:nvPicPr>
          <p:cNvPr id="1026" name="Picture 2" descr="C:\Documents and Settings\Boss\Рабочий стол\keplers_law_of_planetary_motion_000006.jpg"/>
          <p:cNvPicPr>
            <a:picLocks noChangeAspect="1" noChangeArrowheads="1"/>
          </p:cNvPicPr>
          <p:nvPr/>
        </p:nvPicPr>
        <p:blipFill>
          <a:blip r:embed="rId2" cstate="print"/>
          <a:srcRect l="1919" t="1724" r="2117" b="3448"/>
          <a:stretch>
            <a:fillRect/>
          </a:stretch>
        </p:blipFill>
        <p:spPr bwMode="auto">
          <a:xfrm>
            <a:off x="5287999" y="857232"/>
            <a:ext cx="3427405" cy="3429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357554" y="4272677"/>
            <a:ext cx="57864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  <a:buFont typeface="Wingdings" pitchFamily="2" charset="2"/>
              <a:buChar char="v"/>
            </a:pPr>
            <a:r>
              <a:rPr lang="ru-RU" sz="2400" dirty="0" smtClean="0"/>
              <a:t> </a:t>
            </a:r>
            <a:r>
              <a:rPr lang="ru-RU" sz="2300" dirty="0" smtClean="0"/>
              <a:t>Еще раньше понятие производной встречалось в работах итальянского математика Тартальи (около 1500 - 1557 гг.) - здесь появилась касательная в ходе изучения вопроса об угле наклона орудия, при котором обеспечивается наибольшая дальность полета снаряда. </a:t>
            </a:r>
            <a:endParaRPr lang="ru-RU" sz="2300" dirty="0"/>
          </a:p>
        </p:txBody>
      </p:sp>
      <p:pic>
        <p:nvPicPr>
          <p:cNvPr id="1028" name="Picture 4" descr="C:\Documents and Settings\Boss\Рабочий стол\Gottfried_Wilhelm_von_Leibni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14686"/>
            <a:ext cx="3000364" cy="36433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358082" y="385762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И.Ньютон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714480" y="6488668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Г.В.Лейбниц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467600" cy="1000108"/>
          </a:xfrm>
        </p:spPr>
        <p:txBody>
          <a:bodyPr/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Производная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9"/>
            <a:ext cx="8715436" cy="192882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500" i="1" u="sng" dirty="0" smtClean="0"/>
              <a:t>Производная</a:t>
            </a:r>
            <a:r>
              <a:rPr lang="ru-RU" sz="2400" dirty="0" smtClean="0"/>
              <a:t> – это функция, определяемая для каждого </a:t>
            </a:r>
            <a:r>
              <a:rPr lang="ru-RU" sz="2400" b="1" i="1" dirty="0" err="1" smtClean="0"/>
              <a:t>х</a:t>
            </a:r>
            <a:r>
              <a:rPr lang="ru-RU" sz="2400" i="1" dirty="0" smtClean="0"/>
              <a:t> </a:t>
            </a:r>
            <a:r>
              <a:rPr lang="ru-RU" sz="2400" dirty="0" smtClean="0"/>
              <a:t>как предел отношения (если он существует). Функцию, имеющую предел, называют дифференцируемой. Производная характеризует скорость изменения функции.</a:t>
            </a:r>
            <a:endParaRPr lang="ru-RU" sz="2400" dirty="0"/>
          </a:p>
        </p:txBody>
      </p:sp>
      <p:pic>
        <p:nvPicPr>
          <p:cNvPr id="3074" name="Picture 2" descr="C:\Documents and Settings\Boss\Рабочий стол\Graph+of+sliding+derivative+li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67099"/>
            <a:ext cx="5072098" cy="38909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214942" y="3286124"/>
            <a:ext cx="392905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 smtClean="0"/>
              <a:t>Производной</a:t>
            </a:r>
            <a:r>
              <a:rPr lang="ru-RU" sz="2400" dirty="0" smtClean="0"/>
              <a:t> функции </a:t>
            </a:r>
            <a:r>
              <a:rPr lang="en-US" sz="2400" i="1" dirty="0" smtClean="0"/>
              <a:t>f</a:t>
            </a:r>
            <a:r>
              <a:rPr lang="ru-RU" sz="2400" i="1" dirty="0" smtClean="0"/>
              <a:t>(</a:t>
            </a:r>
            <a:r>
              <a:rPr lang="en-US" sz="2400" i="1" dirty="0" smtClean="0"/>
              <a:t>x</a:t>
            </a:r>
            <a:r>
              <a:rPr lang="ru-RU" sz="2400" i="1" dirty="0" smtClean="0"/>
              <a:t>)</a:t>
            </a:r>
            <a:r>
              <a:rPr lang="ru-RU" sz="2400" dirty="0" smtClean="0"/>
              <a:t> в точке </a:t>
            </a:r>
            <a:r>
              <a:rPr lang="ru-RU" sz="2400" dirty="0" err="1" smtClean="0"/>
              <a:t>х</a:t>
            </a:r>
            <a:r>
              <a:rPr lang="ru-RU" sz="2400" dirty="0" smtClean="0"/>
              <a:t> = х</a:t>
            </a:r>
            <a:r>
              <a:rPr lang="ru-RU" sz="2400" baseline="-25000" dirty="0" smtClean="0"/>
              <a:t>0</a:t>
            </a:r>
            <a:r>
              <a:rPr lang="ru-RU" sz="2400" dirty="0" smtClean="0"/>
              <a:t> называется предел отношения приращения функции в этой точке к приращению аргумента, если он существует.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accent1"/>
                </a:solidFill>
              </a:rPr>
              <a:t>Алгоритм отыскания производной</a:t>
            </a:r>
            <a:endParaRPr lang="ru-RU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143536"/>
          </a:xfrm>
        </p:spPr>
        <p:txBody>
          <a:bodyPr>
            <a:normAutofit fontScale="92500"/>
          </a:bodyPr>
          <a:lstStyle/>
          <a:p>
            <a:pPr marL="550926" indent="-514350">
              <a:buAutoNum type="arabicParenR"/>
            </a:pPr>
            <a:r>
              <a:rPr lang="ru-RU" dirty="0" smtClean="0"/>
              <a:t>Зафиксировать значение </a:t>
            </a:r>
            <a:r>
              <a:rPr lang="ru-RU" i="1" dirty="0" smtClean="0"/>
              <a:t>Х</a:t>
            </a:r>
            <a:r>
              <a:rPr lang="ru-RU" dirty="0" smtClean="0"/>
              <a:t>, найти </a:t>
            </a:r>
            <a:r>
              <a:rPr lang="en-US" i="1" dirty="0" smtClean="0"/>
              <a:t>f(x)</a:t>
            </a:r>
            <a:r>
              <a:rPr lang="ru-RU" i="1" dirty="0" smtClean="0"/>
              <a:t>.</a:t>
            </a:r>
          </a:p>
          <a:p>
            <a:pPr marL="550926" indent="-514350">
              <a:buAutoNum type="arabicParenR"/>
            </a:pPr>
            <a:r>
              <a:rPr lang="ru-RU" dirty="0" smtClean="0"/>
              <a:t>Дать аргументу </a:t>
            </a:r>
            <a:r>
              <a:rPr lang="ru-RU" i="1" dirty="0" smtClean="0"/>
              <a:t>Х</a:t>
            </a:r>
            <a:r>
              <a:rPr lang="ru-RU" dirty="0" smtClean="0"/>
              <a:t> приращение </a:t>
            </a:r>
            <a:r>
              <a:rPr lang="en-US" dirty="0" smtClean="0"/>
              <a:t>∆</a:t>
            </a:r>
            <a:r>
              <a:rPr lang="ru-RU" dirty="0" smtClean="0"/>
              <a:t>х, перейти в новую точку </a:t>
            </a:r>
            <a:r>
              <a:rPr lang="ru-RU" i="1" dirty="0" err="1" smtClean="0"/>
              <a:t>х+</a:t>
            </a:r>
            <a:r>
              <a:rPr lang="en-US" i="1" dirty="0" smtClean="0"/>
              <a:t>∆</a:t>
            </a:r>
            <a:r>
              <a:rPr lang="ru-RU" i="1" dirty="0" smtClean="0"/>
              <a:t>х</a:t>
            </a:r>
            <a:r>
              <a:rPr lang="ru-RU" dirty="0" smtClean="0"/>
              <a:t>, найти </a:t>
            </a:r>
            <a:r>
              <a:rPr lang="en-US" i="1" dirty="0" smtClean="0"/>
              <a:t>f(x+∆x)</a:t>
            </a:r>
            <a:r>
              <a:rPr lang="ru-RU" i="1" dirty="0" smtClean="0"/>
              <a:t>.</a:t>
            </a:r>
          </a:p>
          <a:p>
            <a:pPr marL="550926" indent="-514350">
              <a:buAutoNum type="arabicParenR"/>
            </a:pPr>
            <a:r>
              <a:rPr lang="ru-RU" dirty="0" smtClean="0"/>
              <a:t>Найти приращение функции: </a:t>
            </a:r>
            <a:r>
              <a:rPr lang="en-US" i="1" dirty="0" smtClean="0"/>
              <a:t>∆</a:t>
            </a:r>
            <a:r>
              <a:rPr lang="ru-RU" i="1" dirty="0" smtClean="0"/>
              <a:t>у = </a:t>
            </a:r>
            <a:r>
              <a:rPr lang="en-US" i="1" dirty="0" smtClean="0"/>
              <a:t>f(x+∆x) – f(x).</a:t>
            </a:r>
          </a:p>
          <a:p>
            <a:pPr marL="550926" indent="-514350">
              <a:buAutoNum type="arabicParenR"/>
            </a:pPr>
            <a:r>
              <a:rPr lang="ru-RU" dirty="0" smtClean="0"/>
              <a:t>Составить отношение</a:t>
            </a:r>
          </a:p>
          <a:p>
            <a:pPr marL="550926" indent="-514350">
              <a:buAutoNum type="arabicParenR"/>
            </a:pPr>
            <a:endParaRPr lang="ru-RU" dirty="0" smtClean="0"/>
          </a:p>
          <a:p>
            <a:pPr marL="550926" indent="-514350">
              <a:buAutoNum type="arabicParenR"/>
            </a:pPr>
            <a:r>
              <a:rPr lang="ru-RU" dirty="0" smtClean="0"/>
              <a:t>Вычислить предел  </a:t>
            </a:r>
            <a:r>
              <a:rPr lang="en-US" b="1" dirty="0" err="1" smtClean="0">
                <a:solidFill>
                  <a:schemeClr val="accent1"/>
                </a:solidFill>
              </a:rPr>
              <a:t>lim</a:t>
            </a:r>
            <a:endParaRPr lang="en-US" b="1" dirty="0" smtClean="0">
              <a:solidFill>
                <a:schemeClr val="accent1"/>
              </a:solidFill>
            </a:endParaRPr>
          </a:p>
          <a:p>
            <a:pPr marL="550926" indent="-514350">
              <a:buNone/>
            </a:pPr>
            <a:r>
              <a:rPr lang="en-US" dirty="0" smtClean="0"/>
              <a:t>    </a:t>
            </a:r>
          </a:p>
          <a:p>
            <a:pPr marL="550926" indent="-514350" algn="ctr">
              <a:buNone/>
            </a:pPr>
            <a:r>
              <a:rPr lang="ru-RU" dirty="0" smtClean="0"/>
              <a:t>Этот предел и есть </a:t>
            </a:r>
            <a:r>
              <a:rPr lang="en-US" dirty="0" smtClean="0"/>
              <a:t>f’(x)</a:t>
            </a:r>
            <a:r>
              <a:rPr lang="ru-RU" dirty="0" smtClean="0"/>
              <a:t>, т.е. </a:t>
            </a:r>
            <a:r>
              <a:rPr lang="ru-RU" b="1" i="1" dirty="0" smtClean="0">
                <a:solidFill>
                  <a:schemeClr val="accent1"/>
                </a:solidFill>
              </a:rPr>
              <a:t>производная функции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3214686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 smtClean="0"/>
              <a:t>∆</a:t>
            </a:r>
            <a:r>
              <a:rPr lang="ru-RU" sz="2400" i="1" u="sng" dirty="0" smtClean="0"/>
              <a:t>у</a:t>
            </a:r>
          </a:p>
          <a:p>
            <a:r>
              <a:rPr lang="en-US" sz="2400" i="1" dirty="0" smtClean="0"/>
              <a:t>∆</a:t>
            </a:r>
            <a:r>
              <a:rPr lang="ru-RU" sz="2400" i="1" dirty="0" err="1" smtClean="0"/>
              <a:t>х</a:t>
            </a:r>
            <a:endParaRPr lang="ru-RU" sz="24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4000496" y="4643446"/>
            <a:ext cx="9286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accent1"/>
                </a:solidFill>
              </a:rPr>
              <a:t>∆</a:t>
            </a:r>
            <a:r>
              <a:rPr lang="en-US" sz="1400" b="1" i="1" dirty="0" smtClean="0">
                <a:solidFill>
                  <a:schemeClr val="accent1"/>
                </a:solidFill>
              </a:rPr>
              <a:t>x→0</a:t>
            </a:r>
            <a:endParaRPr lang="ru-RU" sz="1400" b="1" dirty="0" smtClean="0">
              <a:solidFill>
                <a:schemeClr val="accent1"/>
              </a:solidFill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143380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u="sng" dirty="0" smtClean="0">
                <a:solidFill>
                  <a:schemeClr val="accent1"/>
                </a:solidFill>
              </a:rPr>
              <a:t>∆</a:t>
            </a:r>
            <a:r>
              <a:rPr lang="ru-RU" sz="2400" b="1" i="1" u="sng" dirty="0" smtClean="0">
                <a:solidFill>
                  <a:schemeClr val="accent1"/>
                </a:solidFill>
              </a:rPr>
              <a:t>у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∆</a:t>
            </a:r>
            <a:r>
              <a:rPr lang="ru-RU" sz="2400" b="1" i="1" dirty="0" err="1" smtClean="0">
                <a:solidFill>
                  <a:schemeClr val="accent1"/>
                </a:solidFill>
              </a:rPr>
              <a:t>х</a:t>
            </a:r>
            <a:endParaRPr lang="ru-RU" sz="2400" b="1" u="sng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86874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chemeClr val="accent1"/>
                </a:solidFill>
              </a:rPr>
              <a:t>Физический смысл производной</a:t>
            </a:r>
            <a:endParaRPr lang="ru-RU" sz="4400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1"/>
            <a:ext cx="8072494" cy="35719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/>
              <a:t> - </a:t>
            </a:r>
            <a:r>
              <a:rPr lang="ru-RU" sz="3200" b="1" i="1" dirty="0" smtClean="0"/>
              <a:t>это скорость изменения</a:t>
            </a:r>
            <a:r>
              <a:rPr lang="ru-RU" sz="3200" b="1" dirty="0" smtClean="0"/>
              <a:t> величины или процесса.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2786058"/>
            <a:ext cx="492922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Если точка движется вдоль оси </a:t>
            </a:r>
            <a:r>
              <a:rPr lang="ru-RU" sz="2800" dirty="0" err="1" smtClean="0"/>
              <a:t>х</a:t>
            </a:r>
            <a:r>
              <a:rPr lang="ru-RU" sz="2800" dirty="0" smtClean="0"/>
              <a:t> и ее координата изменяется по закону  </a:t>
            </a:r>
            <a:r>
              <a:rPr lang="ru-RU" sz="2800" dirty="0" err="1" smtClean="0"/>
              <a:t>x</a:t>
            </a:r>
            <a:r>
              <a:rPr lang="ru-RU" sz="2800" dirty="0" smtClean="0"/>
              <a:t>(</a:t>
            </a:r>
            <a:r>
              <a:rPr lang="ru-RU" sz="2800" dirty="0" err="1" smtClean="0"/>
              <a:t>t</a:t>
            </a:r>
            <a:r>
              <a:rPr lang="ru-RU" sz="2800" dirty="0" smtClean="0"/>
              <a:t>) , то мгновенная скорость точки:</a:t>
            </a:r>
          </a:p>
          <a:p>
            <a:pPr algn="ctr">
              <a:buNone/>
            </a:pPr>
            <a:r>
              <a:rPr lang="en-US" sz="2800" i="1" dirty="0" smtClean="0"/>
              <a:t>v(t) = x’(t)</a:t>
            </a:r>
            <a:endParaRPr lang="ru-RU" sz="2800" i="1" dirty="0" smtClean="0"/>
          </a:p>
          <a:p>
            <a:pPr algn="ctr">
              <a:buNone/>
            </a:pPr>
            <a:endParaRPr lang="ru-RU" sz="2800" i="1" dirty="0" smtClean="0"/>
          </a:p>
        </p:txBody>
      </p:sp>
      <p:pic>
        <p:nvPicPr>
          <p:cNvPr id="12290" name="Picture 2" descr="http://physics.web-sakh.ru/img/kin/1-1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3429024" cy="3979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1071546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chemeClr val="accent1"/>
                </a:solidFill>
              </a:rPr>
              <a:t>Физический смысл производной</a:t>
            </a:r>
            <a:endParaRPr lang="ru-RU" sz="4400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48" y="1071546"/>
            <a:ext cx="4857752" cy="578645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Скорость - это  расстояние делить на время, т.е. скорость - это расстояние, пройденное за единицу времени, значит </a:t>
            </a:r>
            <a:r>
              <a:rPr lang="ru-RU" u="sng" dirty="0" smtClean="0"/>
              <a:t>скорость - первая производная от расстояния</a:t>
            </a:r>
            <a:r>
              <a:rPr lang="ru-RU" dirty="0" smtClean="0"/>
              <a:t>. Ускорение - это  скорость делить на время, т.е. ускорение - это скорость в единицу времени, значит </a:t>
            </a:r>
            <a:r>
              <a:rPr lang="ru-RU" u="sng" dirty="0" smtClean="0"/>
              <a:t>ускорение - первая производная от скорости</a:t>
            </a:r>
            <a:r>
              <a:rPr lang="ru-RU" dirty="0" smtClean="0"/>
              <a:t>. В этом заключается </a:t>
            </a:r>
            <a:r>
              <a:rPr lang="ru-RU" b="1" i="1" dirty="0" smtClean="0"/>
              <a:t>физический смысл производной</a:t>
            </a:r>
            <a:r>
              <a:rPr lang="ru-RU" i="1" dirty="0" smtClean="0"/>
              <a:t>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4429124" cy="40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1298</TotalTime>
  <Words>1040</Words>
  <Application>Microsoft Office PowerPoint</Application>
  <PresentationFormat>Экран (4:3)</PresentationFormat>
  <Paragraphs>146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Техническая</vt:lpstr>
      <vt:lpstr>Производная  в физике</vt:lpstr>
      <vt:lpstr>Содержание</vt:lpstr>
      <vt:lpstr>Цели и задачи</vt:lpstr>
      <vt:lpstr>Введение</vt:lpstr>
      <vt:lpstr>История производной</vt:lpstr>
      <vt:lpstr>Производная</vt:lpstr>
      <vt:lpstr>Алгоритм отыскания производной</vt:lpstr>
      <vt:lpstr>Физический смысл производной</vt:lpstr>
      <vt:lpstr>Физический смысл производной</vt:lpstr>
      <vt:lpstr>Физический смысл производной</vt:lpstr>
      <vt:lpstr>Физический смысл производной</vt:lpstr>
      <vt:lpstr>Таблица элементарных производных </vt:lpstr>
      <vt:lpstr>ФИЗИЧЕСКИЕ ЗАДАЧИ НА НАХОЖДЕНИЕ ПРОИЗВОДНОЙ</vt:lpstr>
      <vt:lpstr>Слайд 14</vt:lpstr>
      <vt:lpstr>Слайд 15</vt:lpstr>
      <vt:lpstr>Слайд 16</vt:lpstr>
      <vt:lpstr>Слайд 17</vt:lpstr>
      <vt:lpstr>Слайд 18</vt:lpstr>
      <vt:lpstr>Подсказка к задаче №3</vt:lpstr>
      <vt:lpstr>Слайд 20</vt:lpstr>
      <vt:lpstr>Слайд 21</vt:lpstr>
      <vt:lpstr>Вывод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Производная в физике</dc:title>
  <dc:creator>Марина</dc:creator>
  <cp:lastModifiedBy>Демонстрационная версия</cp:lastModifiedBy>
  <cp:revision>134</cp:revision>
  <dcterms:created xsi:type="dcterms:W3CDTF">2011-03-21T12:12:26Z</dcterms:created>
  <dcterms:modified xsi:type="dcterms:W3CDTF">2011-03-29T22:35:55Z</dcterms:modified>
</cp:coreProperties>
</file>