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charts/chart13.xml" ContentType="application/vnd.openxmlformats-officedocument.drawingml.char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charts/chart9.xml" ContentType="application/vnd.openxmlformats-officedocument.drawingml.chart+xml"/>
  <Override PartName="/ppt/charts/chart11.xml" ContentType="application/vnd.openxmlformats-officedocument.drawingml.chart+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charts/chart7.xml" ContentType="application/vnd.openxmlformats-officedocument.drawingml.chart+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charts/chart8.xml" ContentType="application/vnd.openxmlformats-officedocument.drawingml.chart+xml"/>
  <Override PartName="/ppt/notesSlides/notesSlide22.xml" ContentType="application/vnd.openxmlformats-officedocument.presentationml.notesSlide+xml"/>
  <Override PartName="/ppt/charts/chart12.xml" ContentType="application/vnd.openxmlformats-officedocument.drawingml.char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charts/chart6.xml" ContentType="application/vnd.openxmlformats-officedocument.drawingml.chart+xml"/>
  <Override PartName="/ppt/notesSlides/notesSlide20.xml" ContentType="application/vnd.openxmlformats-officedocument.presentationml.notesSlide+xml"/>
  <Override PartName="/ppt/charts/chart10.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78"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9"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Office_Excel_Work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Office_Excel_Worksheet11.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Office_Excel_Worksheet12.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Office_Excel_Worksheet13.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Office_Excel_Work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Office_Excel_Work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Office_Excel_Work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Office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barChart>
        <c:barDir val="col"/>
        <c:grouping val="clustered"/>
        <c:ser>
          <c:idx val="0"/>
          <c:order val="0"/>
          <c:tx>
            <c:strRef>
              <c:f>Лист1!$B$1</c:f>
              <c:strCache>
                <c:ptCount val="1"/>
                <c:pt idx="0">
                  <c:v>men</c:v>
                </c:pt>
              </c:strCache>
            </c:strRef>
          </c:tx>
          <c:dLbls>
            <c:dLblPos val="inEnd"/>
            <c:showVal val="1"/>
          </c:dLbls>
          <c:cat>
            <c:strRef>
              <c:f>Лист1!$A$2:$A$5</c:f>
              <c:strCache>
                <c:ptCount val="3"/>
                <c:pt idx="0">
                  <c:v>12-14 years</c:v>
                </c:pt>
                <c:pt idx="1">
                  <c:v>15-18 years</c:v>
                </c:pt>
                <c:pt idx="2">
                  <c:v>30-50 year</c:v>
                </c:pt>
              </c:strCache>
            </c:strRef>
          </c:cat>
          <c:val>
            <c:numRef>
              <c:f>Лист1!$B$2:$B$5</c:f>
              <c:numCache>
                <c:formatCode>0%</c:formatCode>
                <c:ptCount val="4"/>
                <c:pt idx="0">
                  <c:v>0.13</c:v>
                </c:pt>
                <c:pt idx="1">
                  <c:v>0.17</c:v>
                </c:pt>
                <c:pt idx="2">
                  <c:v>7.0000000000000034E-2</c:v>
                </c:pt>
              </c:numCache>
            </c:numRef>
          </c:val>
        </c:ser>
        <c:ser>
          <c:idx val="1"/>
          <c:order val="1"/>
          <c:tx>
            <c:strRef>
              <c:f>Лист1!$C$1</c:f>
              <c:strCache>
                <c:ptCount val="1"/>
                <c:pt idx="0">
                  <c:v>women</c:v>
                </c:pt>
              </c:strCache>
            </c:strRef>
          </c:tx>
          <c:dLbls>
            <c:dLblPos val="inEnd"/>
            <c:showVal val="1"/>
          </c:dLbls>
          <c:cat>
            <c:strRef>
              <c:f>Лист1!$A$2:$A$5</c:f>
              <c:strCache>
                <c:ptCount val="3"/>
                <c:pt idx="0">
                  <c:v>12-14 years</c:v>
                </c:pt>
                <c:pt idx="1">
                  <c:v>15-18 years</c:v>
                </c:pt>
                <c:pt idx="2">
                  <c:v>30-50 year</c:v>
                </c:pt>
              </c:strCache>
            </c:strRef>
          </c:cat>
          <c:val>
            <c:numRef>
              <c:f>Лист1!$C$2:$C$5</c:f>
              <c:numCache>
                <c:formatCode>0%</c:formatCode>
                <c:ptCount val="4"/>
                <c:pt idx="0">
                  <c:v>0.2</c:v>
                </c:pt>
                <c:pt idx="1">
                  <c:v>0.23</c:v>
                </c:pt>
                <c:pt idx="2">
                  <c:v>0.2</c:v>
                </c:pt>
              </c:numCache>
            </c:numRef>
          </c:val>
        </c:ser>
        <c:dLbls>
          <c:showVal val="1"/>
        </c:dLbls>
        <c:axId val="61100416"/>
        <c:axId val="61118336"/>
      </c:barChart>
      <c:catAx>
        <c:axId val="61100416"/>
        <c:scaling>
          <c:orientation val="minMax"/>
        </c:scaling>
        <c:axPos val="b"/>
        <c:tickLblPos val="nextTo"/>
        <c:crossAx val="61118336"/>
        <c:crosses val="autoZero"/>
        <c:auto val="1"/>
        <c:lblAlgn val="ctr"/>
        <c:lblOffset val="100"/>
      </c:catAx>
      <c:valAx>
        <c:axId val="61118336"/>
        <c:scaling>
          <c:orientation val="minMax"/>
        </c:scaling>
        <c:axPos val="l"/>
        <c:majorGridlines/>
        <c:numFmt formatCode="0%" sourceLinked="1"/>
        <c:tickLblPos val="nextTo"/>
        <c:crossAx val="61100416"/>
        <c:crosses val="autoZero"/>
        <c:crossBetween val="between"/>
      </c:valAx>
    </c:plotArea>
    <c:legend>
      <c:legendPos val="r"/>
      <c:legendEntry>
        <c:idx val="0"/>
        <c:txPr>
          <a:bodyPr/>
          <a:lstStyle/>
          <a:p>
            <a:pPr>
              <a:defRPr sz="1200" baseline="0"/>
            </a:pPr>
            <a:endParaRPr lang="ru-RU"/>
          </a:p>
        </c:txPr>
      </c:legendEntry>
      <c:legendEntry>
        <c:idx val="1"/>
        <c:txPr>
          <a:bodyPr/>
          <a:lstStyle/>
          <a:p>
            <a:pPr>
              <a:defRPr sz="1200" baseline="0"/>
            </a:pPr>
            <a:endParaRPr lang="ru-RU"/>
          </a:p>
        </c:txPr>
      </c:legendEntry>
      <c:layout/>
    </c:legend>
    <c:plotVisOnly val="1"/>
  </c:chart>
  <c:externalData r:id="rId1"/>
</c:chartSpace>
</file>

<file path=ppt/charts/chart10.xml><?xml version="1.0" encoding="utf-8"?>
<c:chartSpace xmlns:c="http://schemas.openxmlformats.org/drawingml/2006/chart" xmlns:a="http://schemas.openxmlformats.org/drawingml/2006/main" xmlns:r="http://schemas.openxmlformats.org/officeDocument/2006/relationships">
  <c:date1904 val="1"/>
  <c:lang val="ru-RU"/>
  <c:chart>
    <c:title>
      <c:layout>
        <c:manualLayout>
          <c:xMode val="edge"/>
          <c:yMode val="edge"/>
          <c:x val="2.9909055761206494E-2"/>
          <c:y val="4.4179669183196102E-2"/>
        </c:manualLayout>
      </c:layout>
      <c:overlay val="1"/>
    </c:title>
    <c:plotArea>
      <c:layout>
        <c:manualLayout>
          <c:layoutTarget val="inner"/>
          <c:xMode val="edge"/>
          <c:yMode val="edge"/>
          <c:x val="1.7471610541618755E-2"/>
          <c:y val="0.18136649412093506"/>
          <c:w val="0.60030841459829321"/>
          <c:h val="0.95060567274578966"/>
        </c:manualLayout>
      </c:layout>
      <c:pieChart>
        <c:varyColors val="1"/>
        <c:ser>
          <c:idx val="0"/>
          <c:order val="0"/>
          <c:tx>
            <c:strRef>
              <c:f>Лист1!$B$1</c:f>
              <c:strCache>
                <c:ptCount val="1"/>
                <c:pt idx="0">
                  <c:v>Men</c:v>
                </c:pt>
              </c:strCache>
            </c:strRef>
          </c:tx>
          <c:dLbls>
            <c:dLblPos val="ctr"/>
            <c:showVal val="1"/>
            <c:showLeaderLines val="1"/>
          </c:dLbls>
          <c:cat>
            <c:strRef>
              <c:f>Лист1!$A$2:$A$5</c:f>
              <c:strCache>
                <c:ptCount val="4"/>
                <c:pt idx="0">
                  <c:v>a bit stout</c:v>
                </c:pt>
                <c:pt idx="1">
                  <c:v>disproportionate</c:v>
                </c:pt>
                <c:pt idx="2">
                  <c:v>too stout</c:v>
                </c:pt>
                <c:pt idx="3">
                  <c:v>other</c:v>
                </c:pt>
              </c:strCache>
            </c:strRef>
          </c:cat>
          <c:val>
            <c:numRef>
              <c:f>Лист1!$B$2:$B$5</c:f>
              <c:numCache>
                <c:formatCode>0%</c:formatCode>
                <c:ptCount val="4"/>
                <c:pt idx="0">
                  <c:v>0.1</c:v>
                </c:pt>
                <c:pt idx="1">
                  <c:v>0.30000000000000016</c:v>
                </c:pt>
                <c:pt idx="2">
                  <c:v>0.1</c:v>
                </c:pt>
                <c:pt idx="3">
                  <c:v>0.5</c:v>
                </c:pt>
              </c:numCache>
            </c:numRef>
          </c:val>
        </c:ser>
        <c:dLbls>
          <c:showVal val="1"/>
        </c:dLbls>
        <c:firstSliceAng val="0"/>
      </c:pieChart>
    </c:plotArea>
    <c:legend>
      <c:legendPos val="r"/>
      <c:layout>
        <c:manualLayout>
          <c:xMode val="edge"/>
          <c:yMode val="edge"/>
          <c:x val="0.63824447384650806"/>
          <c:y val="0.11228405835266972"/>
          <c:w val="0.36175552615349216"/>
          <c:h val="0.68631252527613928"/>
        </c:manualLayout>
      </c:layout>
    </c:legend>
    <c:plotVisOnly val="1"/>
  </c:chart>
  <c:externalData r:id="rId1"/>
</c:chartSpace>
</file>

<file path=ppt/charts/chart11.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en-GB"/>
              <a:t>Women</a:t>
            </a:r>
          </a:p>
        </c:rich>
      </c:tx>
      <c:layout>
        <c:manualLayout>
          <c:xMode val="edge"/>
          <c:yMode val="edge"/>
          <c:x val="3.3237601829249293E-2"/>
          <c:y val="3.3436339197425127E-2"/>
        </c:manualLayout>
      </c:layout>
      <c:overlay val="1"/>
    </c:title>
    <c:plotArea>
      <c:layout>
        <c:manualLayout>
          <c:layoutTarget val="inner"/>
          <c:xMode val="edge"/>
          <c:yMode val="edge"/>
          <c:x val="2.7805346602026892E-2"/>
          <c:y val="0.17283823754165348"/>
          <c:w val="0.60030841459829476"/>
          <c:h val="0.95060567274579144"/>
        </c:manualLayout>
      </c:layout>
      <c:pieChart>
        <c:varyColors val="1"/>
        <c:ser>
          <c:idx val="0"/>
          <c:order val="0"/>
          <c:tx>
            <c:strRef>
              <c:f>Лист1!$B$1</c:f>
              <c:strCache>
                <c:ptCount val="1"/>
                <c:pt idx="0">
                  <c:v>Столбец1</c:v>
                </c:pt>
              </c:strCache>
            </c:strRef>
          </c:tx>
          <c:dLbls>
            <c:dLblPos val="ctr"/>
            <c:showVal val="1"/>
            <c:showLeaderLines val="1"/>
          </c:dLbls>
          <c:cat>
            <c:strRef>
              <c:f>Лист1!$A$2:$A$5</c:f>
              <c:strCache>
                <c:ptCount val="4"/>
                <c:pt idx="0">
                  <c:v>a bit stout </c:v>
                </c:pt>
                <c:pt idx="1">
                  <c:v>disproportionate</c:v>
                </c:pt>
                <c:pt idx="2">
                  <c:v>too stout</c:v>
                </c:pt>
                <c:pt idx="3">
                  <c:v>other</c:v>
                </c:pt>
              </c:strCache>
            </c:strRef>
          </c:cat>
          <c:val>
            <c:numRef>
              <c:f>Лист1!$B$2:$B$5</c:f>
              <c:numCache>
                <c:formatCode>0%</c:formatCode>
                <c:ptCount val="4"/>
                <c:pt idx="0">
                  <c:v>0.2</c:v>
                </c:pt>
                <c:pt idx="1">
                  <c:v>0.4</c:v>
                </c:pt>
                <c:pt idx="2">
                  <c:v>0.30000000000000016</c:v>
                </c:pt>
                <c:pt idx="3">
                  <c:v>0.1</c:v>
                </c:pt>
              </c:numCache>
            </c:numRef>
          </c:val>
        </c:ser>
        <c:dLbls>
          <c:showVal val="1"/>
        </c:dLbls>
        <c:firstSliceAng val="0"/>
      </c:pieChart>
    </c:plotArea>
    <c:legend>
      <c:legendPos val="r"/>
      <c:layout/>
    </c:legend>
    <c:plotVisOnly val="1"/>
  </c:chart>
  <c:externalData r:id="rId1"/>
</c:chartSpace>
</file>

<file path=ppt/charts/chart12.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0.11449258633246755"/>
          <c:y val="6.7582467499462714E-2"/>
          <c:w val="0.61832900468593288"/>
          <c:h val="0.90041426353660436"/>
        </c:manualLayout>
      </c:layout>
      <c:pieChart>
        <c:varyColors val="1"/>
        <c:ser>
          <c:idx val="0"/>
          <c:order val="0"/>
          <c:tx>
            <c:strRef>
              <c:f>Лист1!$B$1</c:f>
              <c:strCache>
                <c:ptCount val="1"/>
                <c:pt idx="0">
                  <c:v>Продажи</c:v>
                </c:pt>
              </c:strCache>
            </c:strRef>
          </c:tx>
          <c:dLbls>
            <c:dLbl>
              <c:idx val="0"/>
              <c:layout>
                <c:manualLayout>
                  <c:x val="-0.14194061679790043"/>
                  <c:y val="-0.13100956130483687"/>
                </c:manualLayout>
              </c:layout>
              <c:showPercent val="1"/>
            </c:dLbl>
            <c:dLbl>
              <c:idx val="1"/>
              <c:layout>
                <c:manualLayout>
                  <c:x val="0.13556084135316421"/>
                  <c:y val="4.3529871266091716E-2"/>
                </c:manualLayout>
              </c:layout>
              <c:showPercent val="1"/>
            </c:dLbl>
            <c:showPercent val="1"/>
            <c:showLeaderLines val="1"/>
          </c:dLbls>
          <c:cat>
            <c:strRef>
              <c:f>Лист1!$A$2:$A$5</c:f>
              <c:strCache>
                <c:ptCount val="2"/>
                <c:pt idx="0">
                  <c:v>Yes</c:v>
                </c:pt>
                <c:pt idx="1">
                  <c:v>No</c:v>
                </c:pt>
              </c:strCache>
            </c:strRef>
          </c:cat>
          <c:val>
            <c:numRef>
              <c:f>Лист1!$B$2:$B$5</c:f>
              <c:numCache>
                <c:formatCode>0%</c:formatCode>
                <c:ptCount val="4"/>
                <c:pt idx="0">
                  <c:v>0.60000000000000031</c:v>
                </c:pt>
                <c:pt idx="1">
                  <c:v>0.4</c:v>
                </c:pt>
              </c:numCache>
            </c:numRef>
          </c:val>
        </c:ser>
        <c:dLbls>
          <c:showPercent val="1"/>
        </c:dLbls>
        <c:firstSliceAng val="0"/>
      </c:pieChart>
    </c:plotArea>
    <c:legend>
      <c:legendPos val="r"/>
      <c:legendEntry>
        <c:idx val="2"/>
        <c:delete val="1"/>
      </c:legendEntry>
      <c:legendEntry>
        <c:idx val="3"/>
        <c:delete val="1"/>
      </c:legendEntry>
      <c:layout>
        <c:manualLayout>
          <c:xMode val="edge"/>
          <c:yMode val="edge"/>
          <c:x val="0.75753590696996209"/>
          <c:y val="0.28902449693788318"/>
          <c:w val="0.1313529819189268"/>
          <c:h val="0.2870303712035997"/>
        </c:manualLayout>
      </c:layout>
    </c:legend>
    <c:plotVisOnly val="1"/>
  </c:chart>
  <c:externalData r:id="rId1"/>
</c:chartSpace>
</file>

<file path=ppt/charts/chart13.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7.93429794433025E-2"/>
          <c:y val="7.4721597300337492E-2"/>
          <c:w val="0.57103040058049093"/>
          <c:h val="0.89014029496312963"/>
        </c:manualLayout>
      </c:layout>
      <c:pieChart>
        <c:varyColors val="1"/>
        <c:ser>
          <c:idx val="0"/>
          <c:order val="0"/>
          <c:tx>
            <c:strRef>
              <c:f>Лист1!$B$1</c:f>
              <c:strCache>
                <c:ptCount val="1"/>
                <c:pt idx="0">
                  <c:v>Столбец1</c:v>
                </c:pt>
              </c:strCache>
            </c:strRef>
          </c:tx>
          <c:dLbls>
            <c:showPercent val="1"/>
            <c:showLeaderLines val="1"/>
          </c:dLbls>
          <c:cat>
            <c:strRef>
              <c:f>Лист1!$A$2:$A$6</c:f>
              <c:strCache>
                <c:ptCount val="5"/>
                <c:pt idx="0">
                  <c:v>to do sports</c:v>
                </c:pt>
                <c:pt idx="1">
                  <c:v>nothing</c:v>
                </c:pt>
                <c:pt idx="2">
                  <c:v>to keep a diet </c:v>
                </c:pt>
                <c:pt idx="3">
                  <c:v>eat nothing</c:v>
                </c:pt>
                <c:pt idx="4">
                  <c:v>no answer</c:v>
                </c:pt>
              </c:strCache>
            </c:strRef>
          </c:cat>
          <c:val>
            <c:numRef>
              <c:f>Лист1!$B$2:$B$6</c:f>
              <c:numCache>
                <c:formatCode>0%</c:formatCode>
                <c:ptCount val="5"/>
                <c:pt idx="0">
                  <c:v>0.4</c:v>
                </c:pt>
                <c:pt idx="1">
                  <c:v>0.2</c:v>
                </c:pt>
                <c:pt idx="2">
                  <c:v>0.15000000000000008</c:v>
                </c:pt>
                <c:pt idx="3">
                  <c:v>0.1</c:v>
                </c:pt>
                <c:pt idx="4">
                  <c:v>0.05</c:v>
                </c:pt>
              </c:numCache>
            </c:numRef>
          </c:val>
        </c:ser>
        <c:dLbls>
          <c:showPercent val="1"/>
        </c:dLbls>
        <c:firstSliceAng val="0"/>
      </c:pieChart>
    </c:plotArea>
    <c:legend>
      <c:legendPos val="r"/>
      <c:layout>
        <c:manualLayout>
          <c:xMode val="edge"/>
          <c:yMode val="edge"/>
          <c:x val="0.71598679347057559"/>
          <c:y val="0.21625560122949306"/>
          <c:w val="0.19108858993542649"/>
          <c:h val="0.35878796400449964"/>
        </c:manualLayout>
      </c:layout>
      <c:txPr>
        <a:bodyPr/>
        <a:lstStyle/>
        <a:p>
          <a:pPr>
            <a:defRPr sz="1200" baseline="0"/>
          </a:pPr>
          <a:endParaRPr lang="ru-RU"/>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barChart>
        <c:barDir val="col"/>
        <c:grouping val="clustered"/>
        <c:ser>
          <c:idx val="0"/>
          <c:order val="0"/>
          <c:tx>
            <c:strRef>
              <c:f>Лист1!$B$1</c:f>
              <c:strCache>
                <c:ptCount val="1"/>
                <c:pt idx="0">
                  <c:v>men</c:v>
                </c:pt>
              </c:strCache>
            </c:strRef>
          </c:tx>
          <c:dLbls>
            <c:dLblPos val="inEnd"/>
            <c:showVal val="1"/>
          </c:dLbls>
          <c:cat>
            <c:strRef>
              <c:f>Лист1!$A$2:$A$5</c:f>
              <c:strCache>
                <c:ptCount val="3"/>
                <c:pt idx="0">
                  <c:v>12-14 years</c:v>
                </c:pt>
                <c:pt idx="1">
                  <c:v>15-18 years</c:v>
                </c:pt>
                <c:pt idx="2">
                  <c:v>30-50 years</c:v>
                </c:pt>
              </c:strCache>
            </c:strRef>
          </c:cat>
          <c:val>
            <c:numRef>
              <c:f>Лист1!$B$2:$B$5</c:f>
              <c:numCache>
                <c:formatCode>0%</c:formatCode>
                <c:ptCount val="4"/>
                <c:pt idx="0">
                  <c:v>0.13</c:v>
                </c:pt>
                <c:pt idx="1">
                  <c:v>0.17</c:v>
                </c:pt>
                <c:pt idx="2">
                  <c:v>7.0000000000000021E-2</c:v>
                </c:pt>
              </c:numCache>
            </c:numRef>
          </c:val>
        </c:ser>
        <c:ser>
          <c:idx val="1"/>
          <c:order val="1"/>
          <c:tx>
            <c:strRef>
              <c:f>Лист1!$C$1</c:f>
              <c:strCache>
                <c:ptCount val="1"/>
                <c:pt idx="0">
                  <c:v>women</c:v>
                </c:pt>
              </c:strCache>
            </c:strRef>
          </c:tx>
          <c:dLbls>
            <c:dLblPos val="inEnd"/>
            <c:showVal val="1"/>
          </c:dLbls>
          <c:cat>
            <c:strRef>
              <c:f>Лист1!$A$2:$A$5</c:f>
              <c:strCache>
                <c:ptCount val="3"/>
                <c:pt idx="0">
                  <c:v>12-14 years</c:v>
                </c:pt>
                <c:pt idx="1">
                  <c:v>15-18 years</c:v>
                </c:pt>
                <c:pt idx="2">
                  <c:v>30-50 years</c:v>
                </c:pt>
              </c:strCache>
            </c:strRef>
          </c:cat>
          <c:val>
            <c:numRef>
              <c:f>Лист1!$C$2:$C$5</c:f>
              <c:numCache>
                <c:formatCode>0%</c:formatCode>
                <c:ptCount val="4"/>
                <c:pt idx="0">
                  <c:v>0.2</c:v>
                </c:pt>
                <c:pt idx="1">
                  <c:v>0.23</c:v>
                </c:pt>
                <c:pt idx="2">
                  <c:v>0.2</c:v>
                </c:pt>
              </c:numCache>
            </c:numRef>
          </c:val>
        </c:ser>
        <c:dLbls>
          <c:showVal val="1"/>
        </c:dLbls>
        <c:axId val="60910592"/>
        <c:axId val="60924672"/>
      </c:barChart>
      <c:catAx>
        <c:axId val="60910592"/>
        <c:scaling>
          <c:orientation val="minMax"/>
        </c:scaling>
        <c:axPos val="b"/>
        <c:tickLblPos val="nextTo"/>
        <c:crossAx val="60924672"/>
        <c:crosses val="autoZero"/>
        <c:auto val="1"/>
        <c:lblAlgn val="ctr"/>
        <c:lblOffset val="100"/>
      </c:catAx>
      <c:valAx>
        <c:axId val="60924672"/>
        <c:scaling>
          <c:orientation val="minMax"/>
        </c:scaling>
        <c:axPos val="l"/>
        <c:majorGridlines/>
        <c:numFmt formatCode="0%" sourceLinked="1"/>
        <c:tickLblPos val="nextTo"/>
        <c:crossAx val="60910592"/>
        <c:crosses val="autoZero"/>
        <c:crossBetween val="between"/>
      </c:valAx>
    </c:plotArea>
    <c:legend>
      <c:legendPos val="r"/>
      <c:layout/>
      <c:txPr>
        <a:bodyPr/>
        <a:lstStyle/>
        <a:p>
          <a:pPr>
            <a:defRPr sz="1200" baseline="0"/>
          </a:pPr>
          <a:endParaRPr lang="ru-RU"/>
        </a:p>
      </c:txPr>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chart>
    <c:title>
      <c:layout>
        <c:manualLayout>
          <c:xMode val="edge"/>
          <c:yMode val="edge"/>
          <c:x val="8.5127223680373273E-2"/>
          <c:y val="5.555555555555549E-2"/>
        </c:manualLayout>
      </c:layout>
      <c:overlay val="1"/>
    </c:title>
    <c:plotArea>
      <c:layout>
        <c:manualLayout>
          <c:layoutTarget val="inner"/>
          <c:xMode val="edge"/>
          <c:yMode val="edge"/>
          <c:x val="0.12686733838735051"/>
          <c:y val="4.9394327254212937E-2"/>
          <c:w val="0.60030841459829198"/>
          <c:h val="0.95060567274578833"/>
        </c:manualLayout>
      </c:layout>
      <c:pieChart>
        <c:varyColors val="1"/>
        <c:ser>
          <c:idx val="0"/>
          <c:order val="0"/>
          <c:tx>
            <c:strRef>
              <c:f>Лист1!$B$1</c:f>
              <c:strCache>
                <c:ptCount val="1"/>
                <c:pt idx="0">
                  <c:v>Men</c:v>
                </c:pt>
              </c:strCache>
            </c:strRef>
          </c:tx>
          <c:dLbls>
            <c:dLblPos val="ctr"/>
            <c:showVal val="1"/>
            <c:showLeaderLines val="1"/>
          </c:dLbls>
          <c:cat>
            <c:strRef>
              <c:f>Лист1!$A$2:$A$5</c:f>
              <c:strCache>
                <c:ptCount val="3"/>
                <c:pt idx="0">
                  <c:v>yes</c:v>
                </c:pt>
                <c:pt idx="1">
                  <c:v>no</c:v>
                </c:pt>
                <c:pt idx="2">
                  <c:v>no matter</c:v>
                </c:pt>
              </c:strCache>
            </c:strRef>
          </c:cat>
          <c:val>
            <c:numRef>
              <c:f>Лист1!$B$2:$B$5</c:f>
              <c:numCache>
                <c:formatCode>0%</c:formatCode>
                <c:ptCount val="4"/>
                <c:pt idx="0">
                  <c:v>0.18000000000000013</c:v>
                </c:pt>
                <c:pt idx="1">
                  <c:v>0.36000000000000026</c:v>
                </c:pt>
                <c:pt idx="2">
                  <c:v>0.45</c:v>
                </c:pt>
              </c:numCache>
            </c:numRef>
          </c:val>
        </c:ser>
        <c:dLbls>
          <c:showVal val="1"/>
        </c:dLbls>
        <c:firstSliceAng val="0"/>
      </c:pieChart>
    </c:plotArea>
    <c:legend>
      <c:legendPos val="r"/>
      <c:legendEntry>
        <c:idx val="3"/>
        <c:delete val="1"/>
      </c:legendEntry>
      <c:layout>
        <c:manualLayout>
          <c:xMode val="edge"/>
          <c:yMode val="edge"/>
          <c:x val="0.69312251348751364"/>
          <c:y val="4.4266086478284596E-2"/>
          <c:w val="0.28698734430971645"/>
          <c:h val="0.30855753977673256"/>
        </c:manualLayout>
      </c:layout>
      <c:txPr>
        <a:bodyPr/>
        <a:lstStyle/>
        <a:p>
          <a:pPr>
            <a:defRPr sz="1200" baseline="0"/>
          </a:pPr>
          <a:endParaRPr lang="ru-RU"/>
        </a:p>
      </c:txPr>
    </c:legend>
    <c:plotVisOnly val="1"/>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en-GB"/>
              <a:t>Women</a:t>
            </a:r>
          </a:p>
        </c:rich>
      </c:tx>
      <c:layout>
        <c:manualLayout>
          <c:xMode val="edge"/>
          <c:yMode val="edge"/>
          <c:x val="8.5127223680373273E-2"/>
          <c:y val="5.5555555555555455E-2"/>
        </c:manualLayout>
      </c:layout>
      <c:overlay val="1"/>
    </c:title>
    <c:plotArea>
      <c:layout>
        <c:manualLayout>
          <c:layoutTarget val="inner"/>
          <c:xMode val="edge"/>
          <c:yMode val="edge"/>
          <c:x val="0.12686733838735073"/>
          <c:y val="4.9394327254213048E-2"/>
          <c:w val="0.60030841459829321"/>
          <c:h val="0.95060567274578966"/>
        </c:manualLayout>
      </c:layout>
      <c:pieChart>
        <c:varyColors val="1"/>
        <c:ser>
          <c:idx val="0"/>
          <c:order val="0"/>
          <c:tx>
            <c:strRef>
              <c:f>Лист1!$B$1</c:f>
              <c:strCache>
                <c:ptCount val="1"/>
                <c:pt idx="0">
                  <c:v>Столбец1</c:v>
                </c:pt>
              </c:strCache>
            </c:strRef>
          </c:tx>
          <c:dLbls>
            <c:dLblPos val="ctr"/>
            <c:showVal val="1"/>
            <c:showLeaderLines val="1"/>
          </c:dLbls>
          <c:cat>
            <c:strRef>
              <c:f>Лист1!$A$2:$A$5</c:f>
              <c:strCache>
                <c:ptCount val="3"/>
                <c:pt idx="0">
                  <c:v>yes</c:v>
                </c:pt>
                <c:pt idx="1">
                  <c:v>no</c:v>
                </c:pt>
                <c:pt idx="2">
                  <c:v>no matter</c:v>
                </c:pt>
              </c:strCache>
            </c:strRef>
          </c:cat>
          <c:val>
            <c:numRef>
              <c:f>Лист1!$B$2:$B$5</c:f>
              <c:numCache>
                <c:formatCode>0%</c:formatCode>
                <c:ptCount val="4"/>
                <c:pt idx="0">
                  <c:v>0.53</c:v>
                </c:pt>
                <c:pt idx="1">
                  <c:v>0.16</c:v>
                </c:pt>
                <c:pt idx="2">
                  <c:v>0.32000000000000056</c:v>
                </c:pt>
              </c:numCache>
            </c:numRef>
          </c:val>
        </c:ser>
        <c:dLbls>
          <c:showVal val="1"/>
        </c:dLbls>
        <c:firstSliceAng val="0"/>
      </c:pieChart>
    </c:plotArea>
    <c:legend>
      <c:legendPos val="r"/>
      <c:legendEntry>
        <c:idx val="3"/>
        <c:delete val="1"/>
      </c:legendEntry>
      <c:layout>
        <c:manualLayout>
          <c:xMode val="edge"/>
          <c:yMode val="edge"/>
          <c:x val="0.69944343991572866"/>
          <c:y val="6.2455342233608907E-2"/>
          <c:w val="0.27225311746448699"/>
          <c:h val="0.29998654552120457"/>
        </c:manualLayout>
      </c:layout>
      <c:txPr>
        <a:bodyPr/>
        <a:lstStyle/>
        <a:p>
          <a:pPr>
            <a:defRPr sz="1200" baseline="0"/>
          </a:pPr>
          <a:endParaRPr lang="ru-RU"/>
        </a:p>
      </c:txPr>
    </c:legend>
    <c:plotVisOnly val="1"/>
  </c:chart>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5.7124278775724666E-2"/>
          <c:y val="5.1728631274387711E-2"/>
          <c:w val="0.54005447926074668"/>
          <c:h val="0.83112397827499462"/>
        </c:manualLayout>
      </c:layout>
      <c:pieChart>
        <c:varyColors val="1"/>
        <c:ser>
          <c:idx val="0"/>
          <c:order val="0"/>
          <c:tx>
            <c:strRef>
              <c:f>Лист1!$B$1</c:f>
              <c:strCache>
                <c:ptCount val="1"/>
                <c:pt idx="0">
                  <c:v>Продажи</c:v>
                </c:pt>
              </c:strCache>
            </c:strRef>
          </c:tx>
          <c:dLbls>
            <c:showPercent val="1"/>
            <c:showLeaderLines val="1"/>
          </c:dLbls>
          <c:cat>
            <c:strRef>
              <c:f>Лист1!$A$2:$A$4</c:f>
              <c:strCache>
                <c:ptCount val="3"/>
                <c:pt idx="0">
                  <c:v>to feel better</c:v>
                </c:pt>
                <c:pt idx="1">
                  <c:v>keeping fit</c:v>
                </c:pt>
                <c:pt idx="2">
                  <c:v>for beauty</c:v>
                </c:pt>
              </c:strCache>
            </c:strRef>
          </c:cat>
          <c:val>
            <c:numRef>
              <c:f>Лист1!$B$2:$B$4</c:f>
              <c:numCache>
                <c:formatCode>0%</c:formatCode>
                <c:ptCount val="3"/>
                <c:pt idx="0">
                  <c:v>0.5</c:v>
                </c:pt>
                <c:pt idx="1">
                  <c:v>0.2</c:v>
                </c:pt>
                <c:pt idx="2">
                  <c:v>0.1</c:v>
                </c:pt>
              </c:numCache>
            </c:numRef>
          </c:val>
        </c:ser>
        <c:dLbls>
          <c:showPercent val="1"/>
        </c:dLbls>
        <c:firstSliceAng val="0"/>
      </c:pieChart>
    </c:plotArea>
    <c:legend>
      <c:legendPos val="r"/>
      <c:layout>
        <c:manualLayout>
          <c:xMode val="edge"/>
          <c:yMode val="edge"/>
          <c:x val="0.64239307397836565"/>
          <c:y val="0.38552983036155275"/>
          <c:w val="0.21885765801123472"/>
          <c:h val="0.24826483542737446"/>
        </c:manualLayout>
      </c:layout>
      <c:txPr>
        <a:bodyPr/>
        <a:lstStyle/>
        <a:p>
          <a:pPr>
            <a:defRPr sz="1200" baseline="0"/>
          </a:pPr>
          <a:endParaRPr lang="ru-RU"/>
        </a:p>
      </c:txPr>
    </c:legend>
    <c:plotVisOnly val="1"/>
  </c:chart>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ru-RU"/>
  <c:chart>
    <c:title>
      <c:layout>
        <c:manualLayout>
          <c:xMode val="edge"/>
          <c:yMode val="edge"/>
          <c:x val="8.5127223680373273E-2"/>
          <c:y val="5.5555555555555469E-2"/>
        </c:manualLayout>
      </c:layout>
      <c:overlay val="1"/>
    </c:title>
    <c:plotArea>
      <c:layout>
        <c:manualLayout>
          <c:layoutTarget val="inner"/>
          <c:xMode val="edge"/>
          <c:yMode val="edge"/>
          <c:x val="0.12686733838735056"/>
          <c:y val="4.9394327254212972E-2"/>
          <c:w val="0.60030841459829243"/>
          <c:h val="0.95060567274578878"/>
        </c:manualLayout>
      </c:layout>
      <c:pieChart>
        <c:varyColors val="1"/>
        <c:ser>
          <c:idx val="0"/>
          <c:order val="0"/>
          <c:tx>
            <c:strRef>
              <c:f>Лист1!$B$1</c:f>
              <c:strCache>
                <c:ptCount val="1"/>
                <c:pt idx="0">
                  <c:v>Men</c:v>
                </c:pt>
              </c:strCache>
            </c:strRef>
          </c:tx>
          <c:dLbls>
            <c:dLblPos val="ctr"/>
            <c:showVal val="1"/>
            <c:showLeaderLines val="1"/>
          </c:dLbls>
          <c:cat>
            <c:strRef>
              <c:f>Лист1!$A$2:$A$5</c:f>
              <c:strCache>
                <c:ptCount val="3"/>
                <c:pt idx="0">
                  <c:v>yes</c:v>
                </c:pt>
                <c:pt idx="1">
                  <c:v>no</c:v>
                </c:pt>
                <c:pt idx="2">
                  <c:v>no matter</c:v>
                </c:pt>
              </c:strCache>
            </c:strRef>
          </c:cat>
          <c:val>
            <c:numRef>
              <c:f>Лист1!$B$2:$B$5</c:f>
              <c:numCache>
                <c:formatCode>0%</c:formatCode>
                <c:ptCount val="4"/>
                <c:pt idx="0">
                  <c:v>0.60000000000000031</c:v>
                </c:pt>
                <c:pt idx="1">
                  <c:v>0.2</c:v>
                </c:pt>
                <c:pt idx="2">
                  <c:v>0.2</c:v>
                </c:pt>
              </c:numCache>
            </c:numRef>
          </c:val>
        </c:ser>
        <c:dLbls>
          <c:showVal val="1"/>
        </c:dLbls>
        <c:firstSliceAng val="0"/>
      </c:pieChart>
    </c:plotArea>
    <c:legend>
      <c:legendPos val="r"/>
      <c:legendEntry>
        <c:idx val="3"/>
        <c:delete val="1"/>
      </c:legendEntry>
      <c:layout>
        <c:manualLayout>
          <c:xMode val="edge"/>
          <c:yMode val="edge"/>
          <c:x val="0.69312251348751364"/>
          <c:y val="4.4266086478284596E-2"/>
          <c:w val="0.28698734430971656"/>
          <c:h val="0.30855753977673256"/>
        </c:manualLayout>
      </c:layout>
      <c:txPr>
        <a:bodyPr/>
        <a:lstStyle/>
        <a:p>
          <a:pPr>
            <a:defRPr sz="1200" baseline="0"/>
          </a:pPr>
          <a:endParaRPr lang="ru-RU"/>
        </a:p>
      </c:txPr>
    </c:legend>
    <c:plotVisOnly val="1"/>
  </c:chart>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en-GB"/>
              <a:t>Women</a:t>
            </a:r>
          </a:p>
        </c:rich>
      </c:tx>
      <c:layout>
        <c:manualLayout>
          <c:xMode val="edge"/>
          <c:yMode val="edge"/>
          <c:x val="8.5127223680373273E-2"/>
          <c:y val="5.5555555555555455E-2"/>
        </c:manualLayout>
      </c:layout>
      <c:overlay val="1"/>
    </c:title>
    <c:plotArea>
      <c:layout>
        <c:manualLayout>
          <c:layoutTarget val="inner"/>
          <c:xMode val="edge"/>
          <c:yMode val="edge"/>
          <c:x val="0.12686733838735084"/>
          <c:y val="4.9394327254213138E-2"/>
          <c:w val="0.60030841459829398"/>
          <c:h val="0.95060567274579055"/>
        </c:manualLayout>
      </c:layout>
      <c:pieChart>
        <c:varyColors val="1"/>
        <c:ser>
          <c:idx val="0"/>
          <c:order val="0"/>
          <c:tx>
            <c:strRef>
              <c:f>Лист1!$B$1</c:f>
              <c:strCache>
                <c:ptCount val="1"/>
                <c:pt idx="0">
                  <c:v>Столбец1</c:v>
                </c:pt>
              </c:strCache>
            </c:strRef>
          </c:tx>
          <c:dLbls>
            <c:dLblPos val="ctr"/>
            <c:showVal val="1"/>
            <c:showLeaderLines val="1"/>
          </c:dLbls>
          <c:cat>
            <c:strRef>
              <c:f>Лист1!$A$2:$A$5</c:f>
              <c:strCache>
                <c:ptCount val="3"/>
                <c:pt idx="0">
                  <c:v>yes</c:v>
                </c:pt>
                <c:pt idx="1">
                  <c:v>no</c:v>
                </c:pt>
                <c:pt idx="2">
                  <c:v>no matter</c:v>
                </c:pt>
              </c:strCache>
            </c:strRef>
          </c:cat>
          <c:val>
            <c:numRef>
              <c:f>Лист1!$B$2:$B$5</c:f>
              <c:numCache>
                <c:formatCode>0%</c:formatCode>
                <c:ptCount val="4"/>
                <c:pt idx="0">
                  <c:v>0.35000000000000014</c:v>
                </c:pt>
                <c:pt idx="1">
                  <c:v>0.4</c:v>
                </c:pt>
                <c:pt idx="2">
                  <c:v>0.25</c:v>
                </c:pt>
              </c:numCache>
            </c:numRef>
          </c:val>
        </c:ser>
        <c:dLbls>
          <c:showVal val="1"/>
        </c:dLbls>
        <c:firstSliceAng val="0"/>
      </c:pieChart>
    </c:plotArea>
    <c:legend>
      <c:legendPos val="r"/>
      <c:legendEntry>
        <c:idx val="3"/>
        <c:delete val="1"/>
      </c:legendEntry>
      <c:layout>
        <c:manualLayout>
          <c:xMode val="edge"/>
          <c:yMode val="edge"/>
          <c:x val="0.69944343991572866"/>
          <c:y val="6.2455342233608907E-2"/>
          <c:w val="0.27225311746448699"/>
          <c:h val="0.29998654552120491"/>
        </c:manualLayout>
      </c:layout>
      <c:txPr>
        <a:bodyPr/>
        <a:lstStyle/>
        <a:p>
          <a:pPr>
            <a:defRPr sz="1200" baseline="0"/>
          </a:pPr>
          <a:endParaRPr lang="ru-RU"/>
        </a:p>
      </c:txPr>
    </c:legend>
    <c:plotVisOnly val="1"/>
  </c:chart>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ru-RU"/>
  <c:chart>
    <c:title>
      <c:layout>
        <c:manualLayout>
          <c:xMode val="edge"/>
          <c:yMode val="edge"/>
          <c:x val="8.5127223680373273E-2"/>
          <c:y val="5.5555555555555455E-2"/>
        </c:manualLayout>
      </c:layout>
      <c:overlay val="1"/>
    </c:title>
    <c:plotArea>
      <c:layout>
        <c:manualLayout>
          <c:layoutTarget val="inner"/>
          <c:xMode val="edge"/>
          <c:yMode val="edge"/>
          <c:x val="0.12686733838735062"/>
          <c:y val="4.9394327254213007E-2"/>
          <c:w val="0.60030841459829276"/>
          <c:h val="0.95060567274578922"/>
        </c:manualLayout>
      </c:layout>
      <c:pieChart>
        <c:varyColors val="1"/>
        <c:ser>
          <c:idx val="0"/>
          <c:order val="0"/>
          <c:tx>
            <c:strRef>
              <c:f>Лист1!$B$1</c:f>
              <c:strCache>
                <c:ptCount val="1"/>
                <c:pt idx="0">
                  <c:v>Men</c:v>
                </c:pt>
              </c:strCache>
            </c:strRef>
          </c:tx>
          <c:dLbls>
            <c:dLblPos val="ctr"/>
            <c:showVal val="1"/>
            <c:showLeaderLines val="1"/>
          </c:dLbls>
          <c:cat>
            <c:strRef>
              <c:f>Лист1!$A$2:$A$5</c:f>
              <c:strCache>
                <c:ptCount val="3"/>
                <c:pt idx="0">
                  <c:v>yes</c:v>
                </c:pt>
                <c:pt idx="1">
                  <c:v>no</c:v>
                </c:pt>
                <c:pt idx="2">
                  <c:v>no matter</c:v>
                </c:pt>
              </c:strCache>
            </c:strRef>
          </c:cat>
          <c:val>
            <c:numRef>
              <c:f>Лист1!$B$2:$B$5</c:f>
              <c:numCache>
                <c:formatCode>0%</c:formatCode>
                <c:ptCount val="4"/>
                <c:pt idx="0">
                  <c:v>0.60000000000000031</c:v>
                </c:pt>
                <c:pt idx="1">
                  <c:v>0.2</c:v>
                </c:pt>
                <c:pt idx="2">
                  <c:v>0.2</c:v>
                </c:pt>
              </c:numCache>
            </c:numRef>
          </c:val>
        </c:ser>
        <c:dLbls>
          <c:showVal val="1"/>
        </c:dLbls>
        <c:firstSliceAng val="0"/>
      </c:pieChart>
    </c:plotArea>
    <c:legend>
      <c:legendPos val="r"/>
      <c:legendEntry>
        <c:idx val="3"/>
        <c:delete val="1"/>
      </c:legendEntry>
      <c:layout>
        <c:manualLayout>
          <c:xMode val="edge"/>
          <c:yMode val="edge"/>
          <c:x val="0.69312251348751364"/>
          <c:y val="4.4266086478284596E-2"/>
          <c:w val="0.28698734430971667"/>
          <c:h val="0.30855753977673256"/>
        </c:manualLayout>
      </c:layout>
      <c:txPr>
        <a:bodyPr/>
        <a:lstStyle/>
        <a:p>
          <a:pPr>
            <a:defRPr sz="1200" baseline="0"/>
          </a:pPr>
          <a:endParaRPr lang="ru-RU"/>
        </a:p>
      </c:txPr>
    </c:legend>
    <c:plotVisOnly val="1"/>
  </c:chart>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en-GB"/>
              <a:t>Women</a:t>
            </a:r>
          </a:p>
        </c:rich>
      </c:tx>
      <c:layout>
        <c:manualLayout>
          <c:xMode val="edge"/>
          <c:yMode val="edge"/>
          <c:x val="8.5127223680373273E-2"/>
          <c:y val="5.5555555555555455E-2"/>
        </c:manualLayout>
      </c:layout>
      <c:overlay val="1"/>
    </c:title>
    <c:plotArea>
      <c:layout>
        <c:manualLayout>
          <c:layoutTarget val="inner"/>
          <c:xMode val="edge"/>
          <c:yMode val="edge"/>
          <c:x val="0.12686733838735093"/>
          <c:y val="4.939432725421318E-2"/>
          <c:w val="0.60030841459829443"/>
          <c:h val="0.950605672745791"/>
        </c:manualLayout>
      </c:layout>
      <c:pieChart>
        <c:varyColors val="1"/>
        <c:ser>
          <c:idx val="0"/>
          <c:order val="0"/>
          <c:tx>
            <c:strRef>
              <c:f>Лист1!$B$1</c:f>
              <c:strCache>
                <c:ptCount val="1"/>
                <c:pt idx="0">
                  <c:v>Столбец1</c:v>
                </c:pt>
              </c:strCache>
            </c:strRef>
          </c:tx>
          <c:dLbls>
            <c:dLblPos val="ctr"/>
            <c:showVal val="1"/>
            <c:showLeaderLines val="1"/>
          </c:dLbls>
          <c:cat>
            <c:strRef>
              <c:f>Лист1!$A$2:$A$5</c:f>
              <c:strCache>
                <c:ptCount val="3"/>
                <c:pt idx="0">
                  <c:v>yes</c:v>
                </c:pt>
                <c:pt idx="1">
                  <c:v>no</c:v>
                </c:pt>
                <c:pt idx="2">
                  <c:v>no matter</c:v>
                </c:pt>
              </c:strCache>
            </c:strRef>
          </c:cat>
          <c:val>
            <c:numRef>
              <c:f>Лист1!$B$2:$B$5</c:f>
              <c:numCache>
                <c:formatCode>0%</c:formatCode>
                <c:ptCount val="4"/>
                <c:pt idx="0">
                  <c:v>0.4</c:v>
                </c:pt>
                <c:pt idx="1">
                  <c:v>0.5</c:v>
                </c:pt>
                <c:pt idx="2">
                  <c:v>0.1</c:v>
                </c:pt>
              </c:numCache>
            </c:numRef>
          </c:val>
        </c:ser>
        <c:dLbls>
          <c:showVal val="1"/>
        </c:dLbls>
        <c:firstSliceAng val="0"/>
      </c:pieChart>
    </c:plotArea>
    <c:legend>
      <c:legendPos val="r"/>
      <c:legendEntry>
        <c:idx val="3"/>
        <c:delete val="1"/>
      </c:legendEntry>
      <c:layout>
        <c:manualLayout>
          <c:xMode val="edge"/>
          <c:yMode val="edge"/>
          <c:x val="0.69944343991572866"/>
          <c:y val="6.2455342233608907E-2"/>
          <c:w val="0.27225311746448699"/>
          <c:h val="0.29998654552120502"/>
        </c:manualLayout>
      </c:layout>
      <c:txPr>
        <a:bodyPr/>
        <a:lstStyle/>
        <a:p>
          <a:pPr>
            <a:defRPr sz="1200" baseline="0"/>
          </a:pPr>
          <a:endParaRPr lang="ru-RU"/>
        </a:p>
      </c:txPr>
    </c:legend>
    <c:plotVisOnly val="1"/>
  </c:chart>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52904E-73BD-476F-9AB0-436A358AB409}" type="datetimeFigureOut">
              <a:rPr lang="ru-RU" smtClean="0"/>
              <a:pPr/>
              <a:t>13.03.2012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A9E5B6-7C08-409E-95A4-EA183B06168D}"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10</a:t>
            </a:fld>
            <a:endParaRPr lang="ru-R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11</a:t>
            </a:fld>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12</a:t>
            </a:fld>
            <a:endParaRPr lang="ru-R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13</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14</a:t>
            </a:fld>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15</a:t>
            </a:fld>
            <a:endParaRPr lang="ru-R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16</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17</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18</a:t>
            </a:fld>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19</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2</a:t>
            </a:fld>
            <a:endParaRPr lang="ru-RU"/>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20</a:t>
            </a:fld>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21</a:t>
            </a:fld>
            <a:endParaRPr lang="ru-RU"/>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22</a:t>
            </a:fld>
            <a:endParaRPr lang="ru-R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23</a:t>
            </a:fld>
            <a:endParaRPr lang="ru-R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24</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5</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6</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7</a:t>
            </a:fld>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8</a:t>
            </a:fld>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F2A9E5B6-7C08-409E-95A4-EA183B06168D}"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13.03.2012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13.03.2012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13.03.2012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13.03.2012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13.03.2012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13.03.2012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13.03.2012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chart" Target="../charts/chart1.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chart" Target="../charts/chart4.xml"/><Relationship Id="rId4" Type="http://schemas.openxmlformats.org/officeDocument/2006/relationships/chart" Target="../charts/chart3.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chart" Target="../charts/chart5.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chart" Target="../charts/chart7.xml"/><Relationship Id="rId4" Type="http://schemas.openxmlformats.org/officeDocument/2006/relationships/chart" Target="../charts/char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chart" Target="../charts/chart9.xml"/><Relationship Id="rId4" Type="http://schemas.openxmlformats.org/officeDocument/2006/relationships/chart" Target="../charts/chart8.xml"/></Relationships>
</file>

<file path=ppt/slides/_rels/slide2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chart" Target="../charts/chart11.xml"/><Relationship Id="rId4" Type="http://schemas.openxmlformats.org/officeDocument/2006/relationships/chart" Target="../charts/chart10.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chart" Target="../charts/char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chart" Target="../charts/char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1000" r="-1000"/>
          </a:stretch>
        </a:blipFill>
        <a:effectLst/>
      </p:bgPr>
    </p:bg>
    <p:spTree>
      <p:nvGrpSpPr>
        <p:cNvPr id="1" name=""/>
        <p:cNvGrpSpPr/>
        <p:nvPr/>
      </p:nvGrpSpPr>
      <p:grpSpPr>
        <a:xfrm>
          <a:off x="0" y="0"/>
          <a:ext cx="0" cy="0"/>
          <a:chOff x="0" y="0"/>
          <a:chExt cx="0" cy="0"/>
        </a:xfrm>
      </p:grpSpPr>
      <p:sp>
        <p:nvSpPr>
          <p:cNvPr id="1029" name="Rectangle 5"/>
          <p:cNvSpPr>
            <a:spLocks noChangeArrowheads="1"/>
          </p:cNvSpPr>
          <p:nvPr/>
        </p:nvSpPr>
        <p:spPr bwMode="auto">
          <a:xfrm>
            <a:off x="179512" y="0"/>
            <a:ext cx="7956376"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tabLst>
                <a:tab pos="449263" algn="l"/>
                <a:tab pos="450850" algn="l"/>
              </a:tabLst>
            </a:pPr>
            <a:r>
              <a:rPr kumimoji="0" lang="ru-RU" b="1" i="0" u="none" strike="noStrike" cap="none" normalizeH="0" baseline="0" dirty="0" smtClean="0">
                <a:ln>
                  <a:noFill/>
                </a:ln>
                <a:solidFill>
                  <a:schemeClr val="tx1"/>
                </a:solidFill>
                <a:effectLst/>
                <a:latin typeface="Times New Roman" pitchFamily="18" charset="0"/>
                <a:ea typeface="Lucida Sans Unicode" pitchFamily="34" charset="0"/>
                <a:cs typeface="Times New Roman" pitchFamily="18" charset="0"/>
              </a:rPr>
              <a:t>Региональный лингвистический интеллектуальный </a:t>
            </a:r>
            <a:endParaRPr kumimoji="0" lang="en-US" b="1" i="0" u="none" strike="noStrike" cap="none" normalizeH="0" baseline="0" dirty="0" smtClean="0">
              <a:ln>
                <a:noFill/>
              </a:ln>
              <a:solidFill>
                <a:schemeClr val="tx1"/>
              </a:solidFill>
              <a:effectLst/>
              <a:latin typeface="Times New Roman" pitchFamily="18" charset="0"/>
              <a:ea typeface="Lucida Sans Unicode" pitchFamily="34" charset="0"/>
              <a:cs typeface="Times New Roman" pitchFamily="18" charset="0"/>
            </a:endParaRPr>
          </a:p>
          <a:p>
            <a:pPr lvl="0" algn="ctr" fontAlgn="base">
              <a:spcBef>
                <a:spcPct val="0"/>
              </a:spcBef>
              <a:spcAft>
                <a:spcPct val="0"/>
              </a:spcAft>
              <a:tabLst>
                <a:tab pos="449263" algn="l"/>
                <a:tab pos="450850" algn="l"/>
              </a:tabLst>
            </a:pPr>
            <a:r>
              <a:rPr kumimoji="0" lang="ru-RU" b="1" i="0" u="none" strike="noStrike" cap="none" normalizeH="0" baseline="0" dirty="0" smtClean="0">
                <a:ln>
                  <a:noFill/>
                </a:ln>
                <a:solidFill>
                  <a:schemeClr val="tx1"/>
                </a:solidFill>
                <a:effectLst/>
                <a:latin typeface="Times New Roman" pitchFamily="18" charset="0"/>
                <a:ea typeface="Lucida Sans Unicode" pitchFamily="34" charset="0"/>
                <a:cs typeface="Times New Roman" pitchFamily="18" charset="0"/>
              </a:rPr>
              <a:t>конкурс школьников в рамках реализации </a:t>
            </a:r>
            <a:r>
              <a:rPr lang="ru-RU" b="1" dirty="0" smtClean="0">
                <a:latin typeface="Times New Roman" pitchFamily="18" charset="0"/>
                <a:ea typeface="Lucida Sans Unicode" pitchFamily="34" charset="0"/>
                <a:cs typeface="Times New Roman" pitchFamily="18" charset="0"/>
              </a:rPr>
              <a:t>социальной программы</a:t>
            </a:r>
            <a:endParaRPr lang="ru-RU" dirty="0" smtClean="0">
              <a:latin typeface="Arial" pitchFamily="34" charset="0"/>
              <a:cs typeface="Arial" pitchFamily="34" charset="0"/>
            </a:endParaRPr>
          </a:p>
          <a:p>
            <a:pPr lvl="0" algn="ctr" eaLnBrk="0" fontAlgn="base" hangingPunct="0">
              <a:spcBef>
                <a:spcPct val="0"/>
              </a:spcBef>
              <a:spcAft>
                <a:spcPct val="0"/>
              </a:spcAft>
              <a:tabLst>
                <a:tab pos="449263" algn="l"/>
                <a:tab pos="450850" algn="l"/>
              </a:tabLst>
            </a:pPr>
            <a:r>
              <a:rPr lang="ru-RU" b="1" dirty="0" smtClean="0">
                <a:latin typeface="Times New Roman" pitchFamily="18" charset="0"/>
                <a:ea typeface="Lucida Sans Unicode" pitchFamily="34" charset="0"/>
                <a:cs typeface="Times New Roman" pitchFamily="18" charset="0"/>
              </a:rPr>
              <a:t>«Шаг в будущее, Электросталь – 2012»</a:t>
            </a:r>
            <a:endParaRPr lang="ru-RU" dirty="0" smtClean="0">
              <a:latin typeface="Arial" pitchFamily="34"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8" name="shapetype_136" hidden="1"/>
          <p:cNvSpPr>
            <a:spLocks noSelect="1" noChangeArrowheads="1"/>
          </p:cNvSpPr>
          <p:nvPr/>
        </p:nvSpPr>
        <p:spPr bwMode="auto">
          <a:xfrm>
            <a:off x="0" y="457200"/>
            <a:ext cx="635000" cy="635000"/>
          </a:xfrm>
          <a:custGeom>
            <a:avLst/>
            <a:gdLst>
              <a:gd name="G0" fmla="+- 10800 0 0"/>
              <a:gd name="G1" fmla="+- G0 0 10800"/>
              <a:gd name="G2" fmla="+- G0 0 0"/>
              <a:gd name="G3" fmla="+- 21600 0 G0"/>
              <a:gd name="G4" fmla="*/ G2 2 1"/>
              <a:gd name="G5" fmla="*/ G3 2 1"/>
              <a:gd name="G6" fmla="?: G1 G5 G4"/>
              <a:gd name="G7" fmla="+- 0 G6 0"/>
              <a:gd name="G8" fmla="+- 21600 0 G6"/>
              <a:gd name="G9" fmla="?: G1 0 G8"/>
              <a:gd name="G10" fmla="?: G1 G7 21600"/>
              <a:gd name="G11" fmla="?: G1 G8 0"/>
              <a:gd name="G12" fmla="?: G1 21600 G7"/>
            </a:gdLst>
            <a:ahLst/>
            <a:cxnLst>
              <a:cxn ang="0">
                <a:pos x="0" y="0"/>
              </a:cxn>
              <a:cxn ang="0">
                <a:pos x="21600" y="0"/>
              </a:cxn>
              <a:cxn ang="0">
                <a:pos x="0" y="21600"/>
              </a:cxn>
              <a:cxn ang="0">
                <a:pos x="21600" y="21600"/>
              </a:cxn>
            </a:cxnLst>
            <a:rect l="0" t="0" r="r" b="b"/>
            <a:pathLst>
              <a:path w="21600" h="21600">
                <a:moveTo>
                  <a:pt x="0" y="0"/>
                </a:moveTo>
                <a:lnTo>
                  <a:pt x="21600" y="0"/>
                </a:lnTo>
              </a:path>
              <a:path w="21600" h="21600">
                <a:moveTo>
                  <a:pt x="0" y="21600"/>
                </a:moveTo>
                <a:lnTo>
                  <a:pt x="21600" y="21600"/>
                </a:lnTo>
              </a:path>
            </a:pathLst>
          </a:cu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ru-RU"/>
          </a:p>
        </p:txBody>
      </p:sp>
      <p:sp>
        <p:nvSpPr>
          <p:cNvPr id="1030" name="Rectangle 6"/>
          <p:cNvSpPr>
            <a:spLocks noChangeArrowheads="1"/>
          </p:cNvSpPr>
          <p:nvPr/>
        </p:nvSpPr>
        <p:spPr bwMode="auto">
          <a:xfrm>
            <a:off x="0" y="966345"/>
            <a:ext cx="91440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l"/>
                <a:tab pos="450850" algn="l"/>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Прямоугольник 9"/>
          <p:cNvSpPr/>
          <p:nvPr/>
        </p:nvSpPr>
        <p:spPr>
          <a:xfrm>
            <a:off x="1475656" y="1844824"/>
            <a:ext cx="6320961"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Проектная работа</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1" name="Прямоугольник 10"/>
          <p:cNvSpPr/>
          <p:nvPr/>
        </p:nvSpPr>
        <p:spPr>
          <a:xfrm>
            <a:off x="383762" y="3068960"/>
            <a:ext cx="8792793" cy="1754326"/>
          </a:xfrm>
          <a:prstGeom prst="rect">
            <a:avLst/>
          </a:prstGeom>
          <a:noFill/>
        </p:spPr>
        <p:txBody>
          <a:bodyPr wrap="non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Anorexia – the problem of </a:t>
            </a:r>
          </a:p>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the XXI century</a:t>
            </a:r>
            <a:endParaRPr lang="ru-RU"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26625" name="Rectangle 1"/>
          <p:cNvSpPr>
            <a:spLocks noChangeArrowheads="1"/>
          </p:cNvSpPr>
          <p:nvPr/>
        </p:nvSpPr>
        <p:spPr bwMode="auto">
          <a:xfrm>
            <a:off x="1547664" y="4725144"/>
            <a:ext cx="7416824"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49263" algn="l"/>
                <a:tab pos="450850" algn="l"/>
              </a:tabLst>
            </a:pPr>
            <a:r>
              <a:rPr kumimoji="0" lang="ru-RU" sz="1600" b="1" i="0" u="none" strike="noStrike" cap="none" normalizeH="0" baseline="0" dirty="0" smtClean="0">
                <a:ln>
                  <a:noFill/>
                </a:ln>
                <a:solidFill>
                  <a:schemeClr val="tx1"/>
                </a:solidFill>
                <a:effectLst/>
                <a:latin typeface="Calibri" pitchFamily="34" charset="0"/>
                <a:ea typeface="Lucida Sans Unicode" pitchFamily="34" charset="0"/>
                <a:cs typeface="Times New Roman" pitchFamily="18" charset="0"/>
              </a:rPr>
              <a:t>                                                       автор: </a:t>
            </a:r>
            <a:r>
              <a:rPr kumimoji="0" lang="ru-RU" sz="1600" b="0" i="0" u="none" strike="noStrike" cap="none" normalizeH="0" baseline="0" dirty="0" smtClean="0">
                <a:ln>
                  <a:noFill/>
                </a:ln>
                <a:solidFill>
                  <a:schemeClr val="tx1"/>
                </a:solidFill>
                <a:effectLst/>
                <a:latin typeface="Calibri" pitchFamily="34" charset="0"/>
                <a:ea typeface="Lucida Sans Unicode" pitchFamily="34" charset="0"/>
                <a:cs typeface="Times New Roman" pitchFamily="18" charset="0"/>
              </a:rPr>
              <a:t>ученица 10 «А» класса </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49263" algn="l"/>
                <a:tab pos="450850" algn="l"/>
              </a:tabLst>
            </a:pPr>
            <a:r>
              <a:rPr kumimoji="0" lang="ru-RU" sz="1600" b="0" i="0" u="none" strike="noStrike" cap="none" normalizeH="0" baseline="0" dirty="0" smtClean="0">
                <a:ln>
                  <a:noFill/>
                </a:ln>
                <a:solidFill>
                  <a:schemeClr val="tx1"/>
                </a:solidFill>
                <a:effectLst/>
                <a:latin typeface="Calibri" pitchFamily="34" charset="0"/>
                <a:ea typeface="Lucida Sans Unicode" pitchFamily="34" charset="0"/>
                <a:cs typeface="Times New Roman" pitchFamily="18" charset="0"/>
              </a:rPr>
              <a:t>                                                                  МОУ «СОШ №19»</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49263" algn="l"/>
                <a:tab pos="450850" algn="l"/>
              </a:tabLst>
            </a:pPr>
            <a:r>
              <a:rPr kumimoji="0" lang="ru-RU" sz="1600" b="0" i="0" u="none" strike="noStrike" cap="none" normalizeH="0" baseline="0" dirty="0" smtClean="0">
                <a:ln>
                  <a:noFill/>
                </a:ln>
                <a:solidFill>
                  <a:schemeClr val="tx1"/>
                </a:solidFill>
                <a:effectLst/>
                <a:latin typeface="Calibri" pitchFamily="34" charset="0"/>
                <a:ea typeface="Lucida Sans Unicode" pitchFamily="34" charset="0"/>
                <a:cs typeface="Times New Roman" pitchFamily="18" charset="0"/>
              </a:rPr>
              <a:t>                                                                             Малютина Анастасия</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49263" algn="l"/>
                <a:tab pos="450850" algn="l"/>
              </a:tabLst>
            </a:pPr>
            <a:r>
              <a:rPr kumimoji="0" lang="ru-RU" sz="1600" b="1" i="0" u="none" strike="noStrike" cap="none" normalizeH="0" baseline="0" dirty="0" smtClean="0">
                <a:ln>
                  <a:noFill/>
                </a:ln>
                <a:solidFill>
                  <a:schemeClr val="tx1"/>
                </a:solidFill>
                <a:effectLst/>
                <a:latin typeface="Calibri" pitchFamily="34" charset="0"/>
                <a:ea typeface="Lucida Sans Unicode" pitchFamily="34" charset="0"/>
                <a:cs typeface="Times New Roman" pitchFamily="18" charset="0"/>
              </a:rPr>
              <a:t>  </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49263" algn="l"/>
                <a:tab pos="450850" algn="l"/>
              </a:tabLst>
            </a:pPr>
            <a:r>
              <a:rPr kumimoji="0" lang="ru-RU" sz="1600" b="1" i="0" u="none" strike="noStrike" cap="none" normalizeH="0" baseline="0" dirty="0" smtClean="0">
                <a:ln>
                  <a:noFill/>
                </a:ln>
                <a:solidFill>
                  <a:schemeClr val="tx1"/>
                </a:solidFill>
                <a:effectLst/>
                <a:latin typeface="Calibri" pitchFamily="34" charset="0"/>
                <a:ea typeface="Lucida Sans Unicode" pitchFamily="34" charset="0"/>
                <a:cs typeface="Times New Roman" pitchFamily="18" charset="0"/>
              </a:rPr>
              <a:t>                                                               руководитель:</a:t>
            </a:r>
            <a:r>
              <a:rPr kumimoji="0" lang="ru-RU" sz="1600" b="0" i="0" u="none" strike="noStrike" cap="none" normalizeH="0" baseline="0" dirty="0" smtClean="0">
                <a:ln>
                  <a:noFill/>
                </a:ln>
                <a:solidFill>
                  <a:schemeClr val="tx1"/>
                </a:solidFill>
                <a:effectLst/>
                <a:latin typeface="Calibri" pitchFamily="34" charset="0"/>
                <a:ea typeface="Lucida Sans Unicode" pitchFamily="34" charset="0"/>
                <a:cs typeface="Times New Roman" pitchFamily="18" charset="0"/>
              </a:rPr>
              <a:t>     учитель </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49263" algn="l"/>
                <a:tab pos="450850" algn="l"/>
              </a:tabLst>
            </a:pPr>
            <a:r>
              <a:rPr kumimoji="0" lang="ru-RU" sz="1600" b="0" i="0" u="none" strike="noStrike" cap="none" normalizeH="0" baseline="0" dirty="0" smtClean="0">
                <a:ln>
                  <a:noFill/>
                </a:ln>
                <a:solidFill>
                  <a:schemeClr val="tx1"/>
                </a:solidFill>
                <a:effectLst/>
                <a:latin typeface="Calibri" pitchFamily="34" charset="0"/>
                <a:ea typeface="Lucida Sans Unicode" pitchFamily="34" charset="0"/>
                <a:cs typeface="Times New Roman" pitchFamily="18" charset="0"/>
              </a:rPr>
              <a:t>                                                                                    английского языка</a:t>
            </a:r>
            <a:r>
              <a:rPr kumimoji="0" lang="ru-RU" sz="1600" b="1" i="0" u="none" strike="noStrike" cap="none" normalizeH="0" baseline="0" dirty="0" smtClean="0">
                <a:ln>
                  <a:noFill/>
                </a:ln>
                <a:solidFill>
                  <a:schemeClr val="tx1"/>
                </a:solidFill>
                <a:effectLst/>
                <a:latin typeface="Calibri" pitchFamily="34" charset="0"/>
                <a:ea typeface="Lucida Sans Unicode" pitchFamily="34" charset="0"/>
                <a:cs typeface="Times New Roman" pitchFamily="18" charset="0"/>
              </a:rPr>
              <a:t>                                                                      </a:t>
            </a:r>
            <a:endParaRPr kumimoji="0" lang="ru-RU"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49263" algn="l"/>
                <a:tab pos="450850" algn="l"/>
              </a:tabLst>
            </a:pPr>
            <a:r>
              <a:rPr kumimoji="0" lang="ru-RU" sz="1600" b="1" i="0" u="none" strike="noStrike" cap="none" normalizeH="0" baseline="0" dirty="0" smtClean="0">
                <a:ln>
                  <a:noFill/>
                </a:ln>
                <a:solidFill>
                  <a:schemeClr val="tx1"/>
                </a:solidFill>
                <a:effectLst/>
                <a:latin typeface="Calibri" pitchFamily="34" charset="0"/>
                <a:ea typeface="Lucida Sans Unicode" pitchFamily="34" charset="0"/>
                <a:cs typeface="Times New Roman" pitchFamily="18" charset="0"/>
              </a:rPr>
              <a:t>                                                                            Сидорова Е.В.</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41000" b="-41000"/>
          </a:stretch>
        </a:blipFill>
        <a:effectLst/>
      </p:bgPr>
    </p:bg>
    <p:spTree>
      <p:nvGrpSpPr>
        <p:cNvPr id="1" name=""/>
        <p:cNvGrpSpPr/>
        <p:nvPr/>
      </p:nvGrpSpPr>
      <p:grpSpPr>
        <a:xfrm>
          <a:off x="0" y="0"/>
          <a:ext cx="0" cy="0"/>
          <a:chOff x="0" y="0"/>
          <a:chExt cx="0" cy="0"/>
        </a:xfrm>
      </p:grpSpPr>
      <p:sp>
        <p:nvSpPr>
          <p:cNvPr id="3" name="Прямоугольник 2"/>
          <p:cNvSpPr/>
          <p:nvPr/>
        </p:nvSpPr>
        <p:spPr>
          <a:xfrm>
            <a:off x="539552" y="404664"/>
            <a:ext cx="8208912" cy="923330"/>
          </a:xfrm>
          <a:prstGeom prst="rect">
            <a:avLst/>
          </a:prstGeom>
        </p:spPr>
        <p:txBody>
          <a:bodyPr wrap="square">
            <a:spAutoFit/>
          </a:bodyPr>
          <a:lstStyle/>
          <a:p>
            <a:pPr lvl="0" algn="ctr"/>
            <a:r>
              <a:rPr lang="en-US" sz="5400" b="1" cap="all" dirty="0" smtClean="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rPr>
              <a:t>Two types of anorexia</a:t>
            </a:r>
            <a:endParaRPr lang="ru-RU" sz="5400" b="1" cap="all" dirty="0">
              <a:ln w="9000" cmpd="sng">
                <a:solidFill>
                  <a:srgbClr val="8064A2">
                    <a:shade val="50000"/>
                    <a:satMod val="120000"/>
                  </a:srgbClr>
                </a:solidFill>
                <a:prstDash val="solid"/>
              </a:ln>
              <a:gradFill>
                <a:gsLst>
                  <a:gs pos="0">
                    <a:srgbClr val="8064A2">
                      <a:shade val="20000"/>
                      <a:satMod val="245000"/>
                    </a:srgbClr>
                  </a:gs>
                  <a:gs pos="43000">
                    <a:srgbClr val="8064A2">
                      <a:satMod val="255000"/>
                    </a:srgbClr>
                  </a:gs>
                  <a:gs pos="48000">
                    <a:srgbClr val="8064A2">
                      <a:shade val="85000"/>
                      <a:satMod val="255000"/>
                    </a:srgbClr>
                  </a:gs>
                  <a:gs pos="100000">
                    <a:srgbClr val="8064A2">
                      <a:shade val="20000"/>
                      <a:satMod val="245000"/>
                    </a:srgbClr>
                  </a:gs>
                </a:gsLst>
                <a:lin ang="5400000"/>
              </a:gradFill>
              <a:effectLst>
                <a:reflection blurRad="12700" stA="28000" endPos="45000" dist="1000" dir="5400000" sy="-100000" algn="bl" rotWithShape="0"/>
              </a:effectLst>
            </a:endParaRPr>
          </a:p>
        </p:txBody>
      </p:sp>
      <p:sp>
        <p:nvSpPr>
          <p:cNvPr id="4" name="Выноска-облако 3"/>
          <p:cNvSpPr/>
          <p:nvPr/>
        </p:nvSpPr>
        <p:spPr>
          <a:xfrm>
            <a:off x="1043608" y="1988840"/>
            <a:ext cx="4536504" cy="1872208"/>
          </a:xfrm>
          <a:prstGeom prst="cloudCallout">
            <a:avLst>
              <a:gd name="adj1" fmla="val 35094"/>
              <a:gd name="adj2" fmla="val -8677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dirty="0" smtClean="0"/>
              <a:t>restricting type</a:t>
            </a:r>
            <a:endParaRPr lang="ru-RU" sz="3600" b="1" dirty="0"/>
          </a:p>
        </p:txBody>
      </p:sp>
      <p:sp>
        <p:nvSpPr>
          <p:cNvPr id="5" name="Выноска-облако 4"/>
          <p:cNvSpPr/>
          <p:nvPr/>
        </p:nvSpPr>
        <p:spPr>
          <a:xfrm>
            <a:off x="3779912" y="4221088"/>
            <a:ext cx="4536504" cy="1872208"/>
          </a:xfrm>
          <a:prstGeom prst="cloudCallout">
            <a:avLst>
              <a:gd name="adj1" fmla="val 18628"/>
              <a:gd name="adj2" fmla="val -21197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t>purging type</a:t>
            </a:r>
            <a:endParaRPr lang="ru-RU" sz="4000"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0000" r="-10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971600" y="404664"/>
            <a:ext cx="7574125" cy="707886"/>
          </a:xfrm>
          <a:prstGeom prst="rect">
            <a:avLst/>
          </a:prstGeom>
        </p:spPr>
        <p:txBody>
          <a:bodyPr wrap="none">
            <a:spAutoFit/>
          </a:bodyPr>
          <a:lstStyle/>
          <a:p>
            <a:r>
              <a:rPr lang="en-US" sz="4000" b="1" dirty="0" smtClean="0">
                <a:solidFill>
                  <a:schemeClr val="bg1"/>
                </a:solidFill>
                <a:effectLst>
                  <a:outerShdw blurRad="38100" dist="38100" dir="2700000" algn="tl">
                    <a:srgbClr val="000000">
                      <a:alpha val="43137"/>
                    </a:srgbClr>
                  </a:outerShdw>
                </a:effectLst>
              </a:rPr>
              <a:t>Symptoms of nervous anorexia are</a:t>
            </a:r>
            <a:endParaRPr lang="ru-RU" sz="4000" dirty="0">
              <a:solidFill>
                <a:schemeClr val="bg1"/>
              </a:solidFill>
              <a:effectLst>
                <a:outerShdw blurRad="38100" dist="38100" dir="2700000" algn="tl">
                  <a:srgbClr val="000000">
                    <a:alpha val="43137"/>
                  </a:srgbClr>
                </a:outerShdw>
              </a:effectLst>
            </a:endParaRPr>
          </a:p>
        </p:txBody>
      </p:sp>
      <p:sp>
        <p:nvSpPr>
          <p:cNvPr id="58369" name="Rectangle 1"/>
          <p:cNvSpPr>
            <a:spLocks noChangeArrowheads="1"/>
          </p:cNvSpPr>
          <p:nvPr/>
        </p:nvSpPr>
        <p:spPr bwMode="auto">
          <a:xfrm>
            <a:off x="0" y="1484784"/>
            <a:ext cx="504056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Char char="-"/>
              <a:tabLst/>
            </a:pPr>
            <a:r>
              <a:rPr kumimoji="0" lang="en-US" sz="3200" b="1" i="1" u="none" strike="noStrike" cap="none" normalizeH="0" baseline="0" dirty="0" smtClean="0">
                <a:ln>
                  <a:noFill/>
                </a:ln>
                <a:solidFill>
                  <a:schemeClr val="bg1"/>
                </a:solidFill>
                <a:effectLst>
                  <a:outerShdw blurRad="38100" dist="38100" dir="2700000" algn="tl">
                    <a:srgbClr val="000000">
                      <a:alpha val="43137"/>
                    </a:srgbClr>
                  </a:outerShdw>
                </a:effectLst>
                <a:latin typeface="+mj-lt"/>
                <a:ea typeface="Times New Roman" pitchFamily="18" charset="0"/>
                <a:cs typeface="Times New Roman" pitchFamily="18" charset="0"/>
              </a:rPr>
              <a:t> the refusal of meal;</a:t>
            </a:r>
            <a:endParaRPr kumimoji="0" lang="ru-RU" sz="3200" b="1" i="1" u="none" strike="noStrike" cap="none" normalizeH="0" baseline="0" dirty="0" smtClean="0">
              <a:ln>
                <a:noFill/>
              </a:ln>
              <a:solidFill>
                <a:schemeClr val="bg1"/>
              </a:solidFill>
              <a:effectLst>
                <a:outerShdw blurRad="38100" dist="38100" dir="2700000" algn="tl">
                  <a:srgbClr val="000000">
                    <a:alpha val="43137"/>
                  </a:srgbClr>
                </a:outerShdw>
              </a:effectLst>
              <a:latin typeface="+mj-l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en-US" sz="3200" b="1" i="1" u="none" strike="noStrike" cap="none" normalizeH="0" baseline="0" dirty="0" smtClean="0">
                <a:ln>
                  <a:noFill/>
                </a:ln>
                <a:solidFill>
                  <a:schemeClr val="bg1"/>
                </a:solidFill>
                <a:effectLst>
                  <a:outerShdw blurRad="38100" dist="38100" dir="2700000" algn="tl">
                    <a:srgbClr val="000000">
                      <a:alpha val="43137"/>
                    </a:srgbClr>
                  </a:outerShdw>
                </a:effectLst>
                <a:latin typeface="+mj-lt"/>
                <a:ea typeface="Times New Roman" pitchFamily="18" charset="0"/>
                <a:cs typeface="Times New Roman" pitchFamily="18" charset="0"/>
              </a:rPr>
              <a:t>the loss at least 10 % of weight of a body;</a:t>
            </a:r>
            <a:endParaRPr kumimoji="0" lang="ru-RU" sz="3200" b="1" i="1" u="none" strike="noStrike" cap="none" normalizeH="0" baseline="0" dirty="0" smtClean="0">
              <a:ln>
                <a:noFill/>
              </a:ln>
              <a:solidFill>
                <a:schemeClr val="bg1"/>
              </a:solidFill>
              <a:effectLst>
                <a:outerShdw blurRad="38100" dist="38100" dir="2700000" algn="tl">
                  <a:srgbClr val="000000">
                    <a:alpha val="43137"/>
                  </a:srgbClr>
                </a:outerShdw>
              </a:effectLst>
              <a:latin typeface="+mj-l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en-US" sz="3200" b="1" i="1" u="none" strike="noStrike" cap="none" normalizeH="0" baseline="0" dirty="0" smtClean="0">
                <a:ln>
                  <a:noFill/>
                </a:ln>
                <a:solidFill>
                  <a:schemeClr val="bg1"/>
                </a:solidFill>
                <a:effectLst>
                  <a:outerShdw blurRad="38100" dist="38100" dir="2700000" algn="tl">
                    <a:srgbClr val="000000">
                      <a:alpha val="43137"/>
                    </a:srgbClr>
                  </a:outerShdw>
                </a:effectLst>
                <a:latin typeface="+mj-lt"/>
                <a:ea typeface="Times New Roman" pitchFamily="18" charset="0"/>
                <a:cs typeface="Times New Roman" pitchFamily="18" charset="0"/>
              </a:rPr>
              <a:t>absence of signs of the depression;</a:t>
            </a:r>
            <a:endParaRPr kumimoji="0" lang="ru-RU" sz="3200" b="1" i="1" u="none" strike="noStrike" cap="none" normalizeH="0" baseline="0" dirty="0" smtClean="0">
              <a:ln>
                <a:noFill/>
              </a:ln>
              <a:solidFill>
                <a:schemeClr val="bg1"/>
              </a:solidFill>
              <a:effectLst>
                <a:outerShdw blurRad="38100" dist="38100" dir="2700000" algn="tl">
                  <a:srgbClr val="000000">
                    <a:alpha val="43137"/>
                  </a:srgbClr>
                </a:outerShdw>
              </a:effectLst>
              <a:latin typeface="+mj-l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en-US" sz="3200" b="1" i="1" u="none" strike="noStrike" cap="none" normalizeH="0" baseline="0" dirty="0" smtClean="0">
                <a:ln>
                  <a:noFill/>
                </a:ln>
                <a:solidFill>
                  <a:schemeClr val="bg1"/>
                </a:solidFill>
                <a:effectLst>
                  <a:outerShdw blurRad="38100" dist="38100" dir="2700000" algn="tl">
                    <a:srgbClr val="000000">
                      <a:alpha val="43137"/>
                    </a:srgbClr>
                  </a:outerShdw>
                </a:effectLst>
                <a:latin typeface="+mj-lt"/>
                <a:ea typeface="Times New Roman" pitchFamily="18" charset="0"/>
                <a:cs typeface="Times New Roman" pitchFamily="18" charset="0"/>
              </a:rPr>
              <a:t> the beginning of the disease aged is not more senior 35 years</a:t>
            </a:r>
            <a:endParaRPr kumimoji="0" lang="en-US" sz="3200" b="1" i="1" u="none" strike="noStrike" cap="none" normalizeH="0" baseline="0" dirty="0" smtClean="0">
              <a:ln>
                <a:noFill/>
              </a:ln>
              <a:solidFill>
                <a:schemeClr val="bg1"/>
              </a:solidFill>
              <a:effectLst>
                <a:outerShdw blurRad="38100" dist="38100" dir="2700000" algn="tl">
                  <a:srgbClr val="000000">
                    <a:alpha val="43137"/>
                  </a:srgbClr>
                </a:outerShdw>
              </a:effectLst>
              <a:latin typeface="+mj-lt"/>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10000" b="-10000"/>
          </a:stretch>
        </a:blipFill>
        <a:effectLst/>
      </p:bgPr>
    </p:bg>
    <p:spTree>
      <p:nvGrpSpPr>
        <p:cNvPr id="1" name=""/>
        <p:cNvGrpSpPr/>
        <p:nvPr/>
      </p:nvGrpSpPr>
      <p:grpSpPr>
        <a:xfrm>
          <a:off x="0" y="0"/>
          <a:ext cx="0" cy="0"/>
          <a:chOff x="0" y="0"/>
          <a:chExt cx="0" cy="0"/>
        </a:xfrm>
      </p:grpSpPr>
      <p:sp>
        <p:nvSpPr>
          <p:cNvPr id="60417" name="Rectangle 1"/>
          <p:cNvSpPr>
            <a:spLocks noChangeArrowheads="1"/>
          </p:cNvSpPr>
          <p:nvPr/>
        </p:nvSpPr>
        <p:spPr bwMode="auto">
          <a:xfrm>
            <a:off x="0" y="0"/>
            <a:ext cx="4211960"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smtClean="0">
                <a:ln>
                  <a:noFill/>
                </a:ln>
                <a:solidFill>
                  <a:srgbClr val="FFFF99"/>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In psychoanalytic phenomenology of anorexia the refusal of food looks only as means, meanwhile as the purpose is the certain desire. The desire can be structured it both on conscious, and on unconscious levels. On conscious the sick of anorexia wants to correspond to a certain ideal </a:t>
            </a:r>
            <a:r>
              <a:rPr kumimoji="0" lang="en-US" sz="2000" b="1" i="1" u="none" strike="noStrike" cap="none" normalizeH="0" baseline="0" dirty="0" smtClean="0">
                <a:ln>
                  <a:noFill/>
                </a:ln>
                <a:solidFill>
                  <a:srgbClr val="FFFF99"/>
                </a:solidFill>
                <a:effectLst>
                  <a:outerShdw blurRad="38100" dist="38100" dir="2700000" algn="tl">
                    <a:srgbClr val="000000">
                      <a:alpha val="43137"/>
                    </a:srgbClr>
                  </a:outerShdw>
                </a:effectLst>
                <a:latin typeface="Calibri"/>
                <a:ea typeface="Times New Roman" pitchFamily="18" charset="0"/>
                <a:cs typeface="Times New Roman" pitchFamily="18" charset="0"/>
              </a:rPr>
              <a:t>“</a:t>
            </a:r>
            <a:r>
              <a:rPr kumimoji="0" lang="en-US" sz="2000" b="1" i="1" u="none" strike="noStrike" cap="none" normalizeH="0" baseline="0" dirty="0" smtClean="0">
                <a:ln>
                  <a:noFill/>
                </a:ln>
                <a:solidFill>
                  <a:srgbClr val="FFFF99"/>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I</a:t>
            </a:r>
            <a:r>
              <a:rPr kumimoji="0" lang="en-US" sz="2000" b="1" i="1" u="none" strike="noStrike" cap="none" normalizeH="0" baseline="0" dirty="0" smtClean="0">
                <a:ln>
                  <a:noFill/>
                </a:ln>
                <a:solidFill>
                  <a:srgbClr val="FFFF99"/>
                </a:solidFill>
                <a:effectLst>
                  <a:outerShdw blurRad="38100" dist="38100" dir="2700000" algn="tl">
                    <a:srgbClr val="000000">
                      <a:alpha val="43137"/>
                    </a:srgbClr>
                  </a:outerShdw>
                </a:effectLst>
                <a:latin typeface="Calibri"/>
                <a:ea typeface="Times New Roman" pitchFamily="18" charset="0"/>
                <a:cs typeface="Times New Roman" pitchFamily="18" charset="0"/>
              </a:rPr>
              <a:t>”</a:t>
            </a:r>
            <a:r>
              <a:rPr kumimoji="0" lang="en-US" sz="2000" b="1" i="1" u="none" strike="noStrike" cap="none" normalizeH="0" baseline="0" dirty="0" smtClean="0">
                <a:ln>
                  <a:noFill/>
                </a:ln>
                <a:solidFill>
                  <a:srgbClr val="FFFF99"/>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In the basic contours this imagined ideal looks as imposed, in particular weights of media, an image of </a:t>
            </a:r>
            <a:r>
              <a:rPr kumimoji="0" lang="en-US" sz="2000" b="1" i="1" u="none" strike="noStrike" cap="none" normalizeH="0" baseline="0" dirty="0" err="1" smtClean="0">
                <a:ln>
                  <a:noFill/>
                </a:ln>
                <a:solidFill>
                  <a:srgbClr val="FFFF99"/>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feminity</a:t>
            </a:r>
            <a:r>
              <a:rPr kumimoji="0" lang="en-US" sz="2000" b="1" i="1" u="none" strike="noStrike" cap="none" normalizeH="0" baseline="0" dirty="0" smtClean="0">
                <a:ln>
                  <a:noFill/>
                </a:ln>
                <a:solidFill>
                  <a:srgbClr val="FFFF99"/>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a:t>
            </a:r>
            <a:endParaRPr kumimoji="0" lang="en-US" sz="2000" b="1" i="1" u="none" strike="noStrike" cap="none" normalizeH="0" baseline="0" dirty="0" smtClean="0">
              <a:ln>
                <a:noFill/>
              </a:ln>
              <a:solidFill>
                <a:srgbClr val="FFFF99"/>
              </a:solidFill>
              <a:effectLst>
                <a:outerShdw blurRad="38100" dist="38100" dir="2700000" algn="tl">
                  <a:srgbClr val="000000">
                    <a:alpha val="43137"/>
                  </a:srgbClr>
                </a:outerShdw>
              </a:effectLst>
              <a:latin typeface="Arial" pitchFamily="34" charset="0"/>
              <a:cs typeface="Arial" pitchFamily="34" charset="0"/>
            </a:endParaRPr>
          </a:p>
        </p:txBody>
      </p:sp>
      <p:sp>
        <p:nvSpPr>
          <p:cNvPr id="60418" name="Rectangle 2"/>
          <p:cNvSpPr>
            <a:spLocks noChangeArrowheads="1"/>
          </p:cNvSpPr>
          <p:nvPr/>
        </p:nvSpPr>
        <p:spPr bwMode="auto">
          <a:xfrm>
            <a:off x="2483768" y="4549676"/>
            <a:ext cx="666023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chemeClr val="bg1"/>
                </a:solidFill>
                <a:effectLst/>
                <a:latin typeface="+mj-lt"/>
                <a:ea typeface="Times New Roman" pitchFamily="18" charset="0"/>
                <a:cs typeface="Times New Roman" pitchFamily="18" charset="0"/>
              </a:rPr>
              <a:t>These representations include:</a:t>
            </a:r>
            <a:endParaRPr kumimoji="0" lang="ru-RU" sz="1600" b="1" i="1" u="none" strike="noStrike" cap="none" normalizeH="0" baseline="0" dirty="0" smtClean="0">
              <a:ln>
                <a:noFill/>
              </a:ln>
              <a:solidFill>
                <a:schemeClr val="bg1"/>
              </a:solidFill>
              <a:effectLst/>
              <a:latin typeface="+mj-lt"/>
              <a:cs typeface="Arial" pitchFamily="34" charset="0"/>
            </a:endParaRPr>
          </a:p>
          <a:p>
            <a:pPr marL="0" marR="0" lvl="0" indent="539750" algn="ctr" defTabSz="914400" rtl="0" eaLnBrk="0" fontAlgn="base" latinLnBrk="0" hangingPunct="0">
              <a:lnSpc>
                <a:spcPct val="100000"/>
              </a:lnSpc>
              <a:spcBef>
                <a:spcPct val="0"/>
              </a:spcBef>
              <a:spcAft>
                <a:spcPct val="0"/>
              </a:spcAft>
              <a:buClrTx/>
              <a:buSzTx/>
              <a:buFontTx/>
              <a:buNone/>
              <a:tabLst/>
            </a:pPr>
            <a:r>
              <a:rPr kumimoji="0" lang="en-US" sz="1600" b="1" i="1" u="none" strike="noStrike" cap="none" normalizeH="0" baseline="0" dirty="0" smtClean="0">
                <a:ln>
                  <a:noFill/>
                </a:ln>
                <a:solidFill>
                  <a:schemeClr val="bg1"/>
                </a:solidFill>
                <a:effectLst/>
                <a:latin typeface="+mj-lt"/>
                <a:ea typeface="Times New Roman" pitchFamily="18" charset="0"/>
                <a:cs typeface="Times New Roman" pitchFamily="18" charset="0"/>
              </a:rPr>
              <a:t>1) Primary and very early unconscious hatred to mother and to corresponding attributes of parent presence and care: hostile attacks to a parent breast and parent milk.</a:t>
            </a:r>
            <a:endParaRPr kumimoji="0" lang="ru-RU" sz="1600" b="1" i="1" u="none" strike="noStrike" cap="none" normalizeH="0" baseline="0" dirty="0" smtClean="0">
              <a:ln>
                <a:noFill/>
              </a:ln>
              <a:solidFill>
                <a:schemeClr val="bg1"/>
              </a:solidFill>
              <a:effectLst/>
              <a:latin typeface="+mj-lt"/>
              <a:cs typeface="Arial" pitchFamily="34" charset="0"/>
            </a:endParaRPr>
          </a:p>
          <a:p>
            <a:pPr marL="0" marR="0" lvl="0" indent="539750" algn="ctr" defTabSz="914400" rtl="0" eaLnBrk="0" fontAlgn="base" latinLnBrk="0" hangingPunct="0">
              <a:lnSpc>
                <a:spcPct val="100000"/>
              </a:lnSpc>
              <a:spcBef>
                <a:spcPct val="0"/>
              </a:spcBef>
              <a:spcAft>
                <a:spcPct val="0"/>
              </a:spcAft>
              <a:buClrTx/>
              <a:buSzTx/>
              <a:buFontTx/>
              <a:buNone/>
              <a:tabLst/>
            </a:pPr>
            <a:r>
              <a:rPr kumimoji="0" lang="en-US" sz="1600" b="1" i="1" u="none" strike="noStrike" cap="none" normalizeH="0" baseline="0" dirty="0" smtClean="0">
                <a:ln>
                  <a:noFill/>
                </a:ln>
                <a:solidFill>
                  <a:schemeClr val="bg1"/>
                </a:solidFill>
                <a:effectLst/>
                <a:latin typeface="+mj-lt"/>
                <a:ea typeface="Times New Roman" pitchFamily="18" charset="0"/>
                <a:cs typeface="Times New Roman" pitchFamily="18" charset="0"/>
              </a:rPr>
              <a:t>2) Alarms based on representations about "bad" and frightening changes with a body, occurring during puberty. It, first of all, the beginning of menstruations and corresponding transformations of a female body. The negation of own female attributes: a female body, monthly, pregnancy, own parent role.</a:t>
            </a:r>
            <a:endParaRPr kumimoji="0" lang="en-US" sz="1600" b="1" i="1" u="none" strike="noStrike" cap="none" normalizeH="0" baseline="0" dirty="0" smtClean="0">
              <a:ln>
                <a:noFill/>
              </a:ln>
              <a:solidFill>
                <a:schemeClr val="bg1"/>
              </a:solidFill>
              <a:effectLst/>
              <a:latin typeface="+mj-lt"/>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r="39000"/>
          </a:stretch>
        </a:blipFill>
        <a:effectLst/>
      </p:bgPr>
    </p:bg>
    <p:spTree>
      <p:nvGrpSpPr>
        <p:cNvPr id="1" name=""/>
        <p:cNvGrpSpPr/>
        <p:nvPr/>
      </p:nvGrpSpPr>
      <p:grpSpPr>
        <a:xfrm>
          <a:off x="0" y="0"/>
          <a:ext cx="0" cy="0"/>
          <a:chOff x="0" y="0"/>
          <a:chExt cx="0" cy="0"/>
        </a:xfrm>
      </p:grpSpPr>
      <p:sp>
        <p:nvSpPr>
          <p:cNvPr id="62465" name="Rectangle 1"/>
          <p:cNvSpPr>
            <a:spLocks noChangeArrowheads="1"/>
          </p:cNvSpPr>
          <p:nvPr/>
        </p:nvSpPr>
        <p:spPr bwMode="auto">
          <a:xfrm>
            <a:off x="5868144" y="836712"/>
            <a:ext cx="2952328" cy="4770537"/>
          </a:xfrm>
          <a:prstGeom prst="rect">
            <a:avLst/>
          </a:prstGeom>
          <a:noFill/>
          <a:ln w="25400">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spcBef>
                <a:spcPct val="0"/>
              </a:spcBef>
              <a:spcAft>
                <a:spcPct val="0"/>
              </a:spcAft>
              <a:buClrTx/>
              <a:buSzTx/>
              <a:buFontTx/>
              <a:buNone/>
              <a:tabLst/>
            </a:pPr>
            <a:r>
              <a:rPr kumimoji="0" lang="en-US" sz="2400" b="1" i="1" u="none" strike="noStrike" cap="none" normalizeH="0" baseline="0" dirty="0" smtClean="0">
                <a:ln>
                  <a:noFill/>
                </a:ln>
                <a:effectLst/>
                <a:latin typeface="Times New Roman" pitchFamily="18" charset="0"/>
                <a:ea typeface="Times New Roman" pitchFamily="18" charset="0"/>
                <a:cs typeface="Times New Roman" pitchFamily="18" charset="0"/>
              </a:rPr>
              <a:t>Treatment.</a:t>
            </a:r>
            <a:endParaRPr kumimoji="0" lang="ru-RU" sz="2400" b="0" i="1" u="none" strike="noStrike" cap="none" normalizeH="0" baseline="0" dirty="0" smtClean="0">
              <a:ln>
                <a:noFill/>
              </a:ln>
              <a:effectLst/>
              <a:latin typeface="Arial" pitchFamily="34" charset="0"/>
              <a:cs typeface="Arial" pitchFamily="34" charset="0"/>
            </a:endParaRPr>
          </a:p>
          <a:p>
            <a:pPr marL="0" marR="0" lvl="0" indent="0" algn="ctr" defTabSz="914400" rtl="0" eaLnBrk="0" fontAlgn="base" latinLnBrk="0" hangingPunct="0">
              <a:spcBef>
                <a:spcPct val="0"/>
              </a:spcBef>
              <a:spcAft>
                <a:spcPct val="0"/>
              </a:spcAft>
              <a:buClrTx/>
              <a:buSzTx/>
              <a:buFontTx/>
              <a:buNone/>
              <a:tabLst/>
            </a:pPr>
            <a:r>
              <a:rPr kumimoji="0" lang="en-US" sz="2000" b="1" i="1" u="none" strike="noStrike" cap="none" normalizeH="0" baseline="0" dirty="0" smtClean="0">
                <a:ln>
                  <a:noFill/>
                </a:ln>
                <a:effectLst/>
                <a:latin typeface="Times New Roman" pitchFamily="18" charset="0"/>
                <a:ea typeface="Times New Roman" pitchFamily="18" charset="0"/>
                <a:cs typeface="Times New Roman" pitchFamily="18" charset="0"/>
              </a:rPr>
              <a:t>Psychiatric treatment of anorexia</a:t>
            </a:r>
            <a:endParaRPr kumimoji="0" lang="en-US" sz="2000" b="0" i="1" u="none" strike="noStrike" cap="none" normalizeH="0" baseline="0" dirty="0" smtClean="0">
              <a:ln>
                <a:noFill/>
              </a:ln>
              <a:effectLst/>
              <a:latin typeface="Arial" pitchFamily="34" charset="0"/>
              <a:ea typeface="Times New Roman" pitchFamily="18" charset="0"/>
              <a:cs typeface="Arial" pitchFamily="34" charset="0"/>
            </a:endParaRPr>
          </a:p>
          <a:p>
            <a:pPr marL="0" marR="0" lvl="0" indent="0" algn="ctr" defTabSz="914400" rtl="0" eaLnBrk="0" fontAlgn="base" latinLnBrk="0" hangingPunct="0">
              <a:spcBef>
                <a:spcPct val="0"/>
              </a:spcBef>
              <a:spcAft>
                <a:spcPct val="0"/>
              </a:spcAft>
              <a:buClrTx/>
              <a:buSzTx/>
              <a:buFontTx/>
              <a:buNone/>
              <a:tabLst/>
            </a:pPr>
            <a:r>
              <a:rPr kumimoji="0" lang="en-US" sz="2000" b="0" i="1" u="none" strike="noStrike" cap="none" normalizeH="0" baseline="0" dirty="0" smtClean="0">
                <a:ln>
                  <a:noFill/>
                </a:ln>
                <a:effectLst/>
                <a:latin typeface="Arial" pitchFamily="34" charset="0"/>
                <a:ea typeface="Times New Roman" pitchFamily="18" charset="0"/>
                <a:cs typeface="Arial" pitchFamily="34" charset="0"/>
              </a:rPr>
              <a:t>Psychiatric treatment begins with isolation of the patient from relatives and hospitalization in psychiatric hospital. The first, diagnostic stage is directed on liquidation of sharp deficiency of weight of a body and lasts, as a rule, 2-4 weeks. </a:t>
            </a:r>
            <a:endParaRPr kumimoji="0" lang="en-US" sz="2000" b="0" i="1" u="none" strike="noStrike" cap="none" normalizeH="0" baseline="0" dirty="0" smtClean="0">
              <a:ln>
                <a:noFill/>
              </a:ln>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049" name="Rectangle 1"/>
          <p:cNvSpPr>
            <a:spLocks noChangeArrowheads="1"/>
          </p:cNvSpPr>
          <p:nvPr/>
        </p:nvSpPr>
        <p:spPr bwMode="auto">
          <a:xfrm>
            <a:off x="179512" y="907559"/>
            <a:ext cx="8784976"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539750" algn="l" defTabSz="914400" rtl="0" eaLnBrk="1" fontAlgn="base" latinLnBrk="0" hangingPunct="1">
              <a:lnSpc>
                <a:spcPct val="100000"/>
              </a:lnSpc>
              <a:spcBef>
                <a:spcPct val="0"/>
              </a:spcBef>
              <a:spcAft>
                <a:spcPct val="0"/>
              </a:spcAft>
              <a:buClrTx/>
              <a:buSzTx/>
              <a:buFontTx/>
              <a:buNone/>
              <a:tabLst/>
            </a:pPr>
            <a:r>
              <a:rPr kumimoji="0" lang="en-US" sz="4800" b="1" i="0" u="sng" strike="noStrike" cap="none" normalizeH="0" baseline="0" dirty="0" smtClean="0">
                <a:ln>
                  <a:noFill/>
                </a:ln>
                <a:solidFill>
                  <a:schemeClr val="bg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8 questions:</a:t>
            </a:r>
            <a:endParaRPr kumimoji="0" lang="ru-RU" sz="4800" b="1" i="0" u="sng"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cs typeface="Arial" pitchFamily="34" charset="0"/>
            </a:endParaRPr>
          </a:p>
          <a:p>
            <a:pPr marL="0" marR="0" lvl="0" indent="5397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1. What is your sex?</a:t>
            </a:r>
            <a:endParaRPr kumimoji="0" lang="ru-RU"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cs typeface="Arial" pitchFamily="34" charset="0"/>
            </a:endParaRPr>
          </a:p>
          <a:p>
            <a:pPr marL="0" marR="0" lvl="0" indent="5397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2. Is the theme to "grow thin" actual for you?</a:t>
            </a:r>
            <a:endParaRPr kumimoji="0" lang="ru-RU"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cs typeface="Arial" pitchFamily="34" charset="0"/>
            </a:endParaRPr>
          </a:p>
          <a:p>
            <a:pPr marL="0" marR="0" lvl="0" indent="5397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3. If </a:t>
            </a:r>
            <a:r>
              <a:rPr kumimoji="0" lang="en-US"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Calibri"/>
                <a:ea typeface="Times New Roman" pitchFamily="18" charset="0"/>
                <a:cs typeface="Times New Roman" pitchFamily="18" charset="0"/>
              </a:rPr>
              <a:t>“</a:t>
            </a:r>
            <a:r>
              <a:rPr kumimoji="0" lang="en-US"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yes</a:t>
            </a:r>
            <a:r>
              <a:rPr kumimoji="0" lang="en-US"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Calibri"/>
                <a:ea typeface="Times New Roman" pitchFamily="18" charset="0"/>
                <a:cs typeface="Times New Roman" pitchFamily="18" charset="0"/>
              </a:rPr>
              <a:t>”</a:t>
            </a:r>
            <a:r>
              <a:rPr kumimoji="0" lang="en-US"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for what purpose?</a:t>
            </a:r>
            <a:endParaRPr kumimoji="0" lang="ru-RU"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cs typeface="Arial" pitchFamily="34" charset="0"/>
            </a:endParaRPr>
          </a:p>
          <a:p>
            <a:pPr marL="0" marR="0" lvl="0" indent="5397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4. Do you consider parameters 90-60-90 ideal?</a:t>
            </a:r>
            <a:endParaRPr kumimoji="0" lang="ru-RU"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cs typeface="Arial" pitchFamily="34" charset="0"/>
            </a:endParaRPr>
          </a:p>
          <a:p>
            <a:pPr marL="0" marR="0" lvl="0" indent="5397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5. Are you satisfied with your figure?</a:t>
            </a:r>
            <a:endParaRPr kumimoji="0" lang="ru-RU"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cs typeface="Arial" pitchFamily="34" charset="0"/>
            </a:endParaRPr>
          </a:p>
          <a:p>
            <a:pPr marL="0" marR="0" lvl="0" indent="5397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6. If </a:t>
            </a:r>
            <a:r>
              <a:rPr kumimoji="0" lang="en-US"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Calibri"/>
                <a:ea typeface="Times New Roman" pitchFamily="18" charset="0"/>
                <a:cs typeface="Times New Roman" pitchFamily="18" charset="0"/>
              </a:rPr>
              <a:t>“</a:t>
            </a:r>
            <a:r>
              <a:rPr kumimoji="0" lang="en-US"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no</a:t>
            </a:r>
            <a:r>
              <a:rPr kumimoji="0" lang="en-US"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Calibri"/>
                <a:ea typeface="Times New Roman" pitchFamily="18" charset="0"/>
                <a:cs typeface="Times New Roman" pitchFamily="18" charset="0"/>
              </a:rPr>
              <a:t>”</a:t>
            </a:r>
            <a:r>
              <a:rPr kumimoji="0" lang="en-US"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why?</a:t>
            </a:r>
            <a:endParaRPr kumimoji="0" lang="ru-RU"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cs typeface="Arial" pitchFamily="34" charset="0"/>
            </a:endParaRPr>
          </a:p>
          <a:p>
            <a:pPr marL="0" marR="0" lvl="0" indent="5397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7. Is the idea of anorexia familiar to you?</a:t>
            </a:r>
            <a:endParaRPr kumimoji="0" lang="ru-RU"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cs typeface="Arial" pitchFamily="34" charset="0"/>
            </a:endParaRPr>
          </a:p>
          <a:p>
            <a:pPr marL="0" marR="0" lvl="0" indent="539750" algn="l"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8. What are you ready to do to achieve an ideal </a:t>
            </a:r>
            <a:r>
              <a:rPr kumimoji="0" lang="ru-RU"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a:t>
            </a:r>
          </a:p>
          <a:p>
            <a:pPr marL="0" marR="0" lvl="0" indent="539750" algn="l" defTabSz="914400" rtl="0" eaLnBrk="0" fontAlgn="base" latinLnBrk="0" hangingPunct="0">
              <a:lnSpc>
                <a:spcPct val="100000"/>
              </a:lnSpc>
              <a:spcBef>
                <a:spcPct val="0"/>
              </a:spcBef>
              <a:spcAft>
                <a:spcPct val="0"/>
              </a:spcAft>
              <a:buClrTx/>
              <a:buSzTx/>
              <a:buFontTx/>
              <a:buNone/>
              <a:tabLst/>
            </a:pPr>
            <a:r>
              <a:rPr lang="ru-RU" sz="2800" b="1" dirty="0" smtClean="0">
                <a:solidFill>
                  <a:schemeClr val="bg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    </a:t>
            </a:r>
            <a:r>
              <a:rPr kumimoji="0" lang="en-US"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figure?</a:t>
            </a:r>
            <a:endParaRPr kumimoji="0" lang="en-US" sz="2800" b="1" i="0" u="none"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graphicFrame>
        <p:nvGraphicFramePr>
          <p:cNvPr id="2" name="Диаграмма 1"/>
          <p:cNvGraphicFramePr/>
          <p:nvPr/>
        </p:nvGraphicFramePr>
        <p:xfrm>
          <a:off x="1115616" y="1772816"/>
          <a:ext cx="7056783" cy="3816424"/>
        </p:xfrm>
        <a:graphic>
          <a:graphicData uri="http://schemas.openxmlformats.org/drawingml/2006/chart">
            <c:chart xmlns:c="http://schemas.openxmlformats.org/drawingml/2006/chart" xmlns:r="http://schemas.openxmlformats.org/officeDocument/2006/relationships" r:id="rId4"/>
          </a:graphicData>
        </a:graphic>
      </p:graphicFrame>
      <p:sp>
        <p:nvSpPr>
          <p:cNvPr id="41985" name="Rectangle 1"/>
          <p:cNvSpPr>
            <a:spLocks noChangeArrowheads="1"/>
          </p:cNvSpPr>
          <p:nvPr/>
        </p:nvSpPr>
        <p:spPr bwMode="auto">
          <a:xfrm>
            <a:off x="611560" y="692696"/>
            <a:ext cx="4968552"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Question 1. What is your sex?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251520" y="827421"/>
            <a:ext cx="756084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Question 2. Is the theme to "grow thin" actual for you?</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Диаграмма 2"/>
          <p:cNvGraphicFramePr/>
          <p:nvPr/>
        </p:nvGraphicFramePr>
        <p:xfrm>
          <a:off x="611560" y="1772816"/>
          <a:ext cx="7920880" cy="3744416"/>
        </p:xfrm>
        <a:graphic>
          <a:graphicData uri="http://schemas.openxmlformats.org/drawingml/2006/chart">
            <c:chart xmlns:c="http://schemas.openxmlformats.org/drawingml/2006/chart" xmlns:r="http://schemas.openxmlformats.org/officeDocument/2006/relationships" r:id="rId4"/>
          </a:graphicData>
        </a:graphic>
      </p:graphicFrame>
      <p:sp>
        <p:nvSpPr>
          <p:cNvPr id="44035" name="Rectangle 3"/>
          <p:cNvSpPr>
            <a:spLocks noChangeArrowheads="1"/>
          </p:cNvSpPr>
          <p:nvPr/>
        </p:nvSpPr>
        <p:spPr bwMode="auto">
          <a:xfrm>
            <a:off x="0" y="21336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graphicFrame>
        <p:nvGraphicFramePr>
          <p:cNvPr id="2" name="Диаграмма 1"/>
          <p:cNvGraphicFramePr/>
          <p:nvPr/>
        </p:nvGraphicFramePr>
        <p:xfrm>
          <a:off x="467544" y="692696"/>
          <a:ext cx="4176464" cy="309634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 name="Диаграмма 2"/>
          <p:cNvGraphicFramePr/>
          <p:nvPr/>
        </p:nvGraphicFramePr>
        <p:xfrm>
          <a:off x="4644008" y="2420888"/>
          <a:ext cx="3772372" cy="3816424"/>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46081" name="Rectangle 1"/>
          <p:cNvSpPr>
            <a:spLocks noChangeArrowheads="1"/>
          </p:cNvSpPr>
          <p:nvPr/>
        </p:nvSpPr>
        <p:spPr bwMode="auto">
          <a:xfrm>
            <a:off x="395536" y="359078"/>
            <a:ext cx="8748464"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Question 3. If </a:t>
            </a:r>
            <a:r>
              <a:rPr kumimoji="0" lang="en-US" sz="2800" b="1"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yes</a:t>
            </a:r>
            <a:r>
              <a:rPr kumimoji="0" lang="en-US" sz="2800" b="1"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for what purpose?</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Диаграмма 2"/>
          <p:cNvGraphicFramePr/>
          <p:nvPr/>
        </p:nvGraphicFramePr>
        <p:xfrm>
          <a:off x="1331640" y="1412776"/>
          <a:ext cx="6480719" cy="4464495"/>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50177" name="Rectangle 1"/>
          <p:cNvSpPr>
            <a:spLocks noChangeArrowheads="1"/>
          </p:cNvSpPr>
          <p:nvPr/>
        </p:nvSpPr>
        <p:spPr bwMode="auto">
          <a:xfrm>
            <a:off x="251520" y="425859"/>
            <a:ext cx="849694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Question 4. Do you consider parameters 90-60-90 ideal?</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Диаграмма 2"/>
          <p:cNvGraphicFramePr/>
          <p:nvPr/>
        </p:nvGraphicFramePr>
        <p:xfrm>
          <a:off x="683568" y="1124744"/>
          <a:ext cx="3672408" cy="280831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Диаграмма 3"/>
          <p:cNvGraphicFramePr/>
          <p:nvPr/>
        </p:nvGraphicFramePr>
        <p:xfrm>
          <a:off x="4860032" y="3284984"/>
          <a:ext cx="3700364" cy="2944705"/>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6000" t="4000" r="15000" b="-17000"/>
          </a:stretch>
        </a:blipFill>
        <a:effectLst/>
      </p:bgPr>
    </p:bg>
    <p:spTree>
      <p:nvGrpSpPr>
        <p:cNvPr id="1" name=""/>
        <p:cNvGrpSpPr/>
        <p:nvPr/>
      </p:nvGrpSpPr>
      <p:grpSpPr>
        <a:xfrm>
          <a:off x="0" y="0"/>
          <a:ext cx="0" cy="0"/>
          <a:chOff x="0" y="0"/>
          <a:chExt cx="0" cy="0"/>
        </a:xfrm>
      </p:grpSpPr>
      <p:sp>
        <p:nvSpPr>
          <p:cNvPr id="4" name="Прямоугольник 3"/>
          <p:cNvSpPr/>
          <p:nvPr/>
        </p:nvSpPr>
        <p:spPr>
          <a:xfrm>
            <a:off x="5724128" y="620688"/>
            <a:ext cx="2952328" cy="5016758"/>
          </a:xfrm>
          <a:prstGeom prst="rect">
            <a:avLst/>
          </a:prstGeom>
        </p:spPr>
        <p:txBody>
          <a:bodyPr wrap="square">
            <a:spAutoFit/>
          </a:bodyPr>
          <a:lstStyle/>
          <a:p>
            <a:pPr algn="ctr"/>
            <a:r>
              <a:rPr lang="en-US" sz="2000" b="1" i="1" dirty="0" smtClean="0">
                <a:effectLst>
                  <a:outerShdw blurRad="38100" dist="38100" dir="2700000" algn="tl">
                    <a:srgbClr val="000000">
                      <a:alpha val="43137"/>
                    </a:srgbClr>
                  </a:outerShdw>
                </a:effectLst>
              </a:rPr>
              <a:t>The condition when you stand before a mirror looking at your </a:t>
            </a:r>
            <a:r>
              <a:rPr lang="en-GB" sz="2000" b="1" i="1" dirty="0" smtClean="0">
                <a:effectLst>
                  <a:outerShdw blurRad="38100" dist="38100" dir="2700000" algn="tl">
                    <a:srgbClr val="000000">
                      <a:alpha val="43137"/>
                    </a:srgbClr>
                  </a:outerShdw>
                </a:effectLst>
              </a:rPr>
              <a:t>reflexion</a:t>
            </a:r>
            <a:r>
              <a:rPr lang="en-US" sz="2000" b="1" i="1" dirty="0" smtClean="0">
                <a:effectLst>
                  <a:outerShdw blurRad="38100" dist="38100" dir="2700000" algn="tl">
                    <a:srgbClr val="000000">
                      <a:alpha val="43137"/>
                    </a:srgbClr>
                  </a:outerShdw>
                </a:effectLst>
              </a:rPr>
              <a:t> is familiar to each woman. You understand that it would be desirable to correct here and there. Those who are happy with their appearance on all of 100 % are units. From a problem of discontent with themselves many serious things as an anorexia, a bulimia, </a:t>
            </a:r>
            <a:r>
              <a:rPr lang="en-US" sz="2000" b="1" i="1" dirty="0" err="1" smtClean="0">
                <a:effectLst>
                  <a:outerShdw blurRad="38100" dist="38100" dir="2700000" algn="tl">
                    <a:srgbClr val="000000">
                      <a:alpha val="43137"/>
                    </a:srgbClr>
                  </a:outerShdw>
                </a:effectLst>
              </a:rPr>
              <a:t>neurosises</a:t>
            </a:r>
            <a:r>
              <a:rPr lang="en-US" sz="2000" b="1" i="1" dirty="0" smtClean="0">
                <a:effectLst>
                  <a:outerShdw blurRad="38100" dist="38100" dir="2700000" algn="tl">
                    <a:srgbClr val="000000">
                      <a:alpha val="43137"/>
                    </a:srgbClr>
                  </a:outerShdw>
                </a:effectLst>
              </a:rPr>
              <a:t> and so on develop.</a:t>
            </a:r>
            <a:endParaRPr lang="ru-RU" sz="2000" b="1" i="1" dirty="0">
              <a:effectLst>
                <a:outerShdw blurRad="38100" dist="38100" dir="2700000" algn="tl">
                  <a:srgbClr val="000000">
                    <a:alpha val="43137"/>
                  </a:srgbClr>
                </a:outerShdw>
              </a:effectLst>
            </a:endParaRPr>
          </a:p>
        </p:txBody>
      </p:sp>
      <p:sp>
        <p:nvSpPr>
          <p:cNvPr id="5" name="Облако 4"/>
          <p:cNvSpPr/>
          <p:nvPr/>
        </p:nvSpPr>
        <p:spPr>
          <a:xfrm>
            <a:off x="251520" y="188640"/>
            <a:ext cx="2088232" cy="648072"/>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I am fat!!!</a:t>
            </a:r>
            <a:endParaRPr lang="ru-RU"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56321" name="Rectangle 1"/>
          <p:cNvSpPr>
            <a:spLocks noChangeArrowheads="1"/>
          </p:cNvSpPr>
          <p:nvPr/>
        </p:nvSpPr>
        <p:spPr bwMode="auto">
          <a:xfrm>
            <a:off x="323528" y="620688"/>
            <a:ext cx="7307642"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Question 5. Are you satisfied with your figure?</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Диаграмма 2"/>
          <p:cNvGraphicFramePr/>
          <p:nvPr/>
        </p:nvGraphicFramePr>
        <p:xfrm>
          <a:off x="395536" y="1340768"/>
          <a:ext cx="4032448" cy="302433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Диаграмма 3"/>
          <p:cNvGraphicFramePr/>
          <p:nvPr/>
        </p:nvGraphicFramePr>
        <p:xfrm>
          <a:off x="5076056" y="3212976"/>
          <a:ext cx="3484340" cy="3160729"/>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54273" name="Rectangle 1"/>
          <p:cNvSpPr>
            <a:spLocks noChangeArrowheads="1"/>
          </p:cNvSpPr>
          <p:nvPr/>
        </p:nvSpPr>
        <p:spPr bwMode="auto">
          <a:xfrm>
            <a:off x="251520" y="620688"/>
            <a:ext cx="4495141" cy="58477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Question 6. If </a:t>
            </a:r>
            <a:r>
              <a:rPr kumimoji="0" lang="en-US" sz="3200" b="1"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no</a:t>
            </a:r>
            <a:r>
              <a:rPr kumimoji="0" lang="en-US" sz="3200" b="1"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en-US"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why?</a:t>
            </a:r>
            <a:endParaRPr kumimoji="0" lang="en-US" sz="32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Диаграмма 2"/>
          <p:cNvGraphicFramePr/>
          <p:nvPr/>
        </p:nvGraphicFramePr>
        <p:xfrm>
          <a:off x="539552" y="1484784"/>
          <a:ext cx="4248472" cy="288032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Диаграмма 3"/>
          <p:cNvGraphicFramePr/>
          <p:nvPr/>
        </p:nvGraphicFramePr>
        <p:xfrm>
          <a:off x="4716016" y="3356992"/>
          <a:ext cx="3772372" cy="3016713"/>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2" name="Прямоугольник 1"/>
          <p:cNvSpPr/>
          <p:nvPr/>
        </p:nvSpPr>
        <p:spPr>
          <a:xfrm>
            <a:off x="323528" y="548680"/>
            <a:ext cx="8424936" cy="523220"/>
          </a:xfrm>
          <a:prstGeom prst="rect">
            <a:avLst/>
          </a:prstGeom>
        </p:spPr>
        <p:txBody>
          <a:bodyPr wrap="square">
            <a:spAutoFit/>
          </a:bodyPr>
          <a:lstStyle/>
          <a:p>
            <a:r>
              <a:rPr lang="en-US" sz="2800" b="1" dirty="0" smtClean="0">
                <a:latin typeface="Times New Roman" pitchFamily="18" charset="0"/>
                <a:cs typeface="Times New Roman" pitchFamily="18" charset="0"/>
              </a:rPr>
              <a:t>Question 7. Is the idea of anorexia familiar to you?</a:t>
            </a:r>
            <a:endParaRPr lang="ru-RU" sz="2800" dirty="0">
              <a:latin typeface="Times New Roman" pitchFamily="18" charset="0"/>
              <a:cs typeface="Times New Roman" pitchFamily="18" charset="0"/>
            </a:endParaRPr>
          </a:p>
        </p:txBody>
      </p:sp>
      <p:graphicFrame>
        <p:nvGraphicFramePr>
          <p:cNvPr id="3" name="Диаграмма 2"/>
          <p:cNvGraphicFramePr/>
          <p:nvPr/>
        </p:nvGraphicFramePr>
        <p:xfrm>
          <a:off x="1763688" y="1628800"/>
          <a:ext cx="5904656" cy="4248472"/>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58369" name="Rectangle 1"/>
          <p:cNvSpPr>
            <a:spLocks noChangeArrowheads="1"/>
          </p:cNvSpPr>
          <p:nvPr/>
        </p:nvSpPr>
        <p:spPr bwMode="auto">
          <a:xfrm>
            <a:off x="251520" y="548680"/>
            <a:ext cx="8597354"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Question 8. What are you ready to do to achieve an ideal figure?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3" name="Диаграмма 2"/>
          <p:cNvGraphicFramePr/>
          <p:nvPr/>
        </p:nvGraphicFramePr>
        <p:xfrm>
          <a:off x="1547664" y="1556792"/>
          <a:ext cx="5904655" cy="432048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l="-22000" r="-22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547664" y="692696"/>
            <a:ext cx="6228628"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Anorexia is a serious </a:t>
            </a:r>
          </a:p>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eating </a:t>
            </a:r>
            <a:r>
              <a:rPr lang="en-US" sz="5400" b="1" cap="none" spc="0"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desorder</a:t>
            </a:r>
            <a:endParaRPr lang="ru-RU"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29000" b="-29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187624" y="2132856"/>
            <a:ext cx="6896633" cy="2308324"/>
          </a:xfrm>
          <a:prstGeom prst="rect">
            <a:avLst/>
          </a:prstGeom>
          <a:noFill/>
        </p:spPr>
        <p:txBody>
          <a:bodyPr wrap="none" lIns="91440" tIns="45720" rIns="91440" bIns="45720">
            <a:spAutoFit/>
          </a:bodyPr>
          <a:lstStyle/>
          <a:p>
            <a:pPr algn="ctr"/>
            <a:r>
              <a:rPr lang="en-US" sz="7200" b="1" i="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Remember!!!</a:t>
            </a:r>
          </a:p>
          <a:p>
            <a:pPr algn="ctr"/>
            <a:r>
              <a:rPr lang="en-US" sz="7200"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You are not alone</a:t>
            </a:r>
            <a:endParaRPr lang="ru-RU" sz="7200" b="1" i="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pic>
        <p:nvPicPr>
          <p:cNvPr id="28674" name="Picture 2" descr="C:\Users\Елена\Desktop\Шаг в будущее\0_5fb77_e60e5788_XL.jpg"/>
          <p:cNvPicPr>
            <a:picLocks noChangeAspect="1" noChangeArrowheads="1"/>
          </p:cNvPicPr>
          <p:nvPr/>
        </p:nvPicPr>
        <p:blipFill>
          <a:blip r:embed="rId4" cstate="print"/>
          <a:srcRect/>
          <a:stretch>
            <a:fillRect/>
          </a:stretch>
        </p:blipFill>
        <p:spPr bwMode="auto">
          <a:xfrm>
            <a:off x="539552" y="188640"/>
            <a:ext cx="3384376" cy="4828377"/>
          </a:xfrm>
          <a:prstGeom prst="rect">
            <a:avLst/>
          </a:prstGeom>
          <a:noFill/>
          <a:ln w="28575">
            <a:solidFill>
              <a:schemeClr val="tx1"/>
            </a:solidFill>
          </a:ln>
        </p:spPr>
      </p:pic>
      <p:pic>
        <p:nvPicPr>
          <p:cNvPr id="28675" name="Picture 3" descr="C:\Users\Елена\Desktop\Шаг в будущее\i.jpg"/>
          <p:cNvPicPr>
            <a:picLocks noChangeAspect="1" noChangeArrowheads="1"/>
          </p:cNvPicPr>
          <p:nvPr/>
        </p:nvPicPr>
        <p:blipFill>
          <a:blip r:embed="rId5" cstate="print"/>
          <a:srcRect/>
          <a:stretch>
            <a:fillRect/>
          </a:stretch>
        </p:blipFill>
        <p:spPr bwMode="auto">
          <a:xfrm>
            <a:off x="5508104" y="2564904"/>
            <a:ext cx="3456348" cy="4026467"/>
          </a:xfrm>
          <a:prstGeom prst="rect">
            <a:avLst/>
          </a:prstGeom>
          <a:noFill/>
          <a:ln w="28575">
            <a:solidFill>
              <a:schemeClr val="tx1"/>
            </a:solidFill>
          </a:ln>
        </p:spPr>
      </p:pic>
      <p:sp>
        <p:nvSpPr>
          <p:cNvPr id="5" name="Прямоугольник 4"/>
          <p:cNvSpPr/>
          <p:nvPr/>
        </p:nvSpPr>
        <p:spPr>
          <a:xfrm>
            <a:off x="683568" y="5229200"/>
            <a:ext cx="3024336" cy="923330"/>
          </a:xfrm>
          <a:prstGeom prst="rect">
            <a:avLst/>
          </a:prstGeom>
          <a:noFill/>
        </p:spPr>
        <p:txBody>
          <a:bodyPr wrap="square" lIns="91440" tIns="45720" rIns="91440" bIns="45720">
            <a:spAutoFit/>
          </a:bodyPr>
          <a:lstStyle/>
          <a:p>
            <a:pPr algn="ctr"/>
            <a:r>
              <a:rPr lang="en-US" sz="5400" b="1" cap="none" spc="0" dirty="0" err="1"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Avitsenny</a:t>
            </a:r>
            <a:endParaRPr lang="ru-RU"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6" name="Прямоугольник 5"/>
          <p:cNvSpPr/>
          <p:nvPr/>
        </p:nvSpPr>
        <p:spPr>
          <a:xfrm>
            <a:off x="5508104" y="1484784"/>
            <a:ext cx="3312368" cy="646331"/>
          </a:xfrm>
          <a:prstGeom prst="rect">
            <a:avLst/>
          </a:prstGeom>
          <a:noFill/>
        </p:spPr>
        <p:txBody>
          <a:bodyPr wrap="square" lIns="91440" tIns="45720" rIns="91440" bIns="45720">
            <a:spAutoFit/>
          </a:bodyPr>
          <a:lstStyle/>
          <a:p>
            <a:pPr algn="ctr"/>
            <a:r>
              <a:rPr lang="en-US" sz="36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Richard Morton</a:t>
            </a:r>
            <a:endParaRPr lang="ru-RU" sz="36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2000" r="-12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539552" y="548680"/>
            <a:ext cx="5887837" cy="923330"/>
          </a:xfrm>
          <a:prstGeom prst="rect">
            <a:avLst/>
          </a:prstGeom>
          <a:noFill/>
        </p:spPr>
        <p:txBody>
          <a:bodyPr wrap="squar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What is ANOREXIA?</a:t>
            </a:r>
            <a:endParaRPr lang="ru-RU"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0721" name="Rectangle 1"/>
          <p:cNvSpPr>
            <a:spLocks noChangeArrowheads="1"/>
          </p:cNvSpPr>
          <p:nvPr/>
        </p:nvSpPr>
        <p:spPr bwMode="auto">
          <a:xfrm>
            <a:off x="3707904" y="2132856"/>
            <a:ext cx="504056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en-US" sz="2000" b="1" i="1" u="none" strike="noStrike" cap="none" normalizeH="0" baseline="0" dirty="0" smtClean="0">
                <a:ln>
                  <a:noFill/>
                </a:ln>
                <a:solidFill>
                  <a:schemeClr val="bg1"/>
                </a:solidFill>
                <a:effectLst>
                  <a:outerShdw blurRad="38100" dist="38100" dir="2700000" algn="tl">
                    <a:srgbClr val="000000">
                      <a:alpha val="43137"/>
                    </a:srgbClr>
                  </a:outerShdw>
                </a:effectLst>
                <a:latin typeface="Times New Roman" pitchFamily="18" charset="0"/>
                <a:ea typeface="Times New Roman" pitchFamily="18" charset="0"/>
                <a:cs typeface="Times New Roman" pitchFamily="18" charset="0"/>
              </a:rPr>
              <a:t>Anorexia is an eating disorder where people starve themselves. Anorexia usually begins in young people around the onset of puberty. Individuals suffering from anorexia have extreme weight loss. Weight loss is usually 15% below the person's normal body weight. People suffering from anorexia are very skinny but are convinced that they are overweight. Weight loss is obtained by many ways. Some of the common techniques used are excessive exercise, intake of laxatives and not eating. </a:t>
            </a:r>
            <a:endParaRPr kumimoji="0" lang="en-US" sz="2000" b="1" i="1" u="none"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5000" t="-2000" r="-10000" b="-4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179512" y="188640"/>
            <a:ext cx="5688632" cy="769441"/>
          </a:xfrm>
          <a:prstGeom prst="rect">
            <a:avLst/>
          </a:prstGeom>
          <a:noFill/>
        </p:spPr>
        <p:txBody>
          <a:bodyPr wrap="square" lIns="91440" tIns="45720" rIns="91440" bIns="45720">
            <a:spAutoFit/>
          </a:bodyPr>
          <a:lstStyle/>
          <a:p>
            <a:pPr algn="ctr"/>
            <a:r>
              <a:rPr lang="en-US" sz="4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Symptom</a:t>
            </a:r>
            <a:r>
              <a:rPr lang="en-US" sz="4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 of anorexia </a:t>
            </a:r>
            <a:endParaRPr lang="ru-RU" sz="4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Прямоугольник 2"/>
          <p:cNvSpPr/>
          <p:nvPr/>
        </p:nvSpPr>
        <p:spPr>
          <a:xfrm>
            <a:off x="3995936" y="3861048"/>
            <a:ext cx="4572000" cy="2554545"/>
          </a:xfrm>
          <a:prstGeom prst="rect">
            <a:avLst/>
          </a:prstGeom>
        </p:spPr>
        <p:txBody>
          <a:bodyPr>
            <a:spAutoFit/>
          </a:bodyPr>
          <a:lstStyle/>
          <a:p>
            <a:pPr algn="ctr"/>
            <a:r>
              <a:rPr lang="en-US" sz="3200" b="1" i="1" dirty="0" smtClean="0"/>
              <a:t>body weight that is inconsistent with age, build and height (usually 15% below normal weight)</a:t>
            </a:r>
            <a:endParaRPr lang="ru-RU" sz="3200" b="1" i="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5000" r="-9000" b="-4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251520" y="260648"/>
            <a:ext cx="5138138" cy="461665"/>
          </a:xfrm>
          <a:prstGeom prst="rect">
            <a:avLst/>
          </a:prstGeom>
        </p:spPr>
        <p:txBody>
          <a:bodyPr wrap="none">
            <a:spAutoFit/>
          </a:bodyPr>
          <a:lstStyle/>
          <a:p>
            <a:r>
              <a:rPr lang="en-US" sz="2400" b="1" dirty="0" smtClean="0">
                <a:effectLst>
                  <a:outerShdw blurRad="38100" dist="38100" dir="2700000" algn="tl">
                    <a:srgbClr val="000000">
                      <a:alpha val="43137"/>
                    </a:srgbClr>
                  </a:outerShdw>
                </a:effectLst>
              </a:rPr>
              <a:t>Some other symptoms of anorexia are:</a:t>
            </a:r>
            <a:endParaRPr lang="ru-RU" sz="2400" dirty="0">
              <a:effectLst>
                <a:outerShdw blurRad="38100" dist="38100" dir="2700000" algn="tl">
                  <a:srgbClr val="000000">
                    <a:alpha val="43137"/>
                  </a:srgbClr>
                </a:outerShdw>
              </a:effectLst>
            </a:endParaRPr>
          </a:p>
        </p:txBody>
      </p:sp>
      <p:sp>
        <p:nvSpPr>
          <p:cNvPr id="52225" name="Rectangle 1"/>
          <p:cNvSpPr>
            <a:spLocks noChangeArrowheads="1"/>
          </p:cNvSpPr>
          <p:nvPr/>
        </p:nvSpPr>
        <p:spPr bwMode="auto">
          <a:xfrm>
            <a:off x="3851920" y="3573016"/>
            <a:ext cx="3888432"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1" u="none" strike="noStrike" cap="none" normalizeH="0" baseline="0" dirty="0" smtClean="0">
                <a:ln>
                  <a:noFill/>
                </a:ln>
                <a:solidFill>
                  <a:schemeClr val="tx1"/>
                </a:solidFill>
                <a:effectLst/>
                <a:latin typeface="+mj-lt"/>
                <a:ea typeface="Times New Roman" pitchFamily="18" charset="0"/>
                <a:cs typeface="Times New Roman" pitchFamily="18" charset="0"/>
              </a:rPr>
              <a:t>Not wanting or refusing to eat in public</a:t>
            </a:r>
            <a:endParaRPr kumimoji="0" lang="ru-RU" sz="2400" b="1" i="1" u="none" strike="noStrike" cap="none" normalizeH="0" baseline="0" dirty="0" smtClean="0">
              <a:ln>
                <a:noFill/>
              </a:ln>
              <a:solidFill>
                <a:schemeClr val="tx1"/>
              </a:solidFill>
              <a:effectLst/>
              <a:latin typeface="+mj-l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1" i="1" strike="noStrike" cap="none" normalizeH="0" baseline="0" dirty="0" smtClean="0">
                <a:ln>
                  <a:noFill/>
                </a:ln>
                <a:solidFill>
                  <a:schemeClr val="tx1"/>
                </a:solidFill>
                <a:effectLst/>
                <a:latin typeface="+mj-lt"/>
                <a:ea typeface="Times New Roman" pitchFamily="18" charset="0"/>
                <a:cs typeface="Times New Roman" pitchFamily="18" charset="0"/>
              </a:rPr>
              <a:t>Anxiety </a:t>
            </a:r>
            <a:endParaRPr kumimoji="0" lang="ru-RU" sz="2400" b="1" i="1" strike="noStrike" cap="none" normalizeH="0" baseline="0" dirty="0" smtClean="0">
              <a:ln>
                <a:noFill/>
              </a:ln>
              <a:solidFill>
                <a:schemeClr val="tx1"/>
              </a:solidFill>
              <a:effectLst/>
              <a:latin typeface="+mj-l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1" i="1" u="none" strike="noStrike" cap="none" normalizeH="0" baseline="0" dirty="0" smtClean="0">
                <a:ln>
                  <a:noFill/>
                </a:ln>
                <a:solidFill>
                  <a:schemeClr val="tx1"/>
                </a:solidFill>
                <a:effectLst/>
                <a:latin typeface="+mj-lt"/>
                <a:ea typeface="Times New Roman" pitchFamily="18" charset="0"/>
                <a:cs typeface="Times New Roman" pitchFamily="18" charset="0"/>
              </a:rPr>
              <a:t>Weakness </a:t>
            </a:r>
            <a:endParaRPr kumimoji="0" lang="ru-RU" sz="2400" b="1" i="1" u="none" strike="noStrike" cap="none" normalizeH="0" baseline="0" dirty="0" smtClean="0">
              <a:ln>
                <a:noFill/>
              </a:ln>
              <a:solidFill>
                <a:schemeClr val="tx1"/>
              </a:solidFill>
              <a:effectLst/>
              <a:latin typeface="+mj-l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1" i="1" u="none" strike="noStrike" cap="none" normalizeH="0" baseline="0" dirty="0" smtClean="0">
                <a:ln>
                  <a:noFill/>
                </a:ln>
                <a:solidFill>
                  <a:schemeClr val="tx1"/>
                </a:solidFill>
                <a:effectLst/>
                <a:latin typeface="+mj-lt"/>
                <a:ea typeface="Times New Roman" pitchFamily="18" charset="0"/>
                <a:cs typeface="Times New Roman" pitchFamily="18" charset="0"/>
              </a:rPr>
              <a:t>Brittle skin </a:t>
            </a:r>
            <a:endParaRPr kumimoji="0" lang="ru-RU" sz="2400" b="1" i="1" u="none" strike="noStrike" cap="none" normalizeH="0" baseline="0" dirty="0" smtClean="0">
              <a:ln>
                <a:noFill/>
              </a:ln>
              <a:solidFill>
                <a:schemeClr val="tx1"/>
              </a:solidFill>
              <a:effectLst/>
              <a:latin typeface="+mj-l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1" i="1" u="none" strike="noStrike" cap="none" normalizeH="0" baseline="0" dirty="0" smtClean="0">
                <a:ln>
                  <a:noFill/>
                </a:ln>
                <a:solidFill>
                  <a:schemeClr val="tx1"/>
                </a:solidFill>
                <a:effectLst/>
                <a:latin typeface="+mj-lt"/>
                <a:ea typeface="Times New Roman" pitchFamily="18" charset="0"/>
                <a:cs typeface="Times New Roman" pitchFamily="18" charset="0"/>
              </a:rPr>
              <a:t>Shortness of breath </a:t>
            </a:r>
            <a:endParaRPr kumimoji="0" lang="ru-RU" sz="2400" b="1" i="1" u="none" strike="noStrike" cap="none" normalizeH="0" baseline="0" dirty="0" smtClean="0">
              <a:ln>
                <a:noFill/>
              </a:ln>
              <a:solidFill>
                <a:schemeClr val="tx1"/>
              </a:solidFill>
              <a:effectLst/>
              <a:latin typeface="+mj-l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1" i="1" u="none" strike="noStrike" cap="none" normalizeH="0" baseline="0" dirty="0" err="1" smtClean="0">
                <a:ln>
                  <a:noFill/>
                </a:ln>
                <a:solidFill>
                  <a:schemeClr val="tx1"/>
                </a:solidFill>
                <a:effectLst/>
                <a:latin typeface="+mj-lt"/>
                <a:ea typeface="Times New Roman" pitchFamily="18" charset="0"/>
                <a:cs typeface="Times New Roman" pitchFamily="18" charset="0"/>
              </a:rPr>
              <a:t>Obsessiveness</a:t>
            </a:r>
            <a:r>
              <a:rPr kumimoji="0" lang="en-US" sz="2400" b="1" i="1" u="none" strike="noStrike" cap="none" normalizeH="0" baseline="0" dirty="0" smtClean="0">
                <a:ln>
                  <a:noFill/>
                </a:ln>
                <a:solidFill>
                  <a:schemeClr val="tx1"/>
                </a:solidFill>
                <a:effectLst/>
                <a:latin typeface="+mj-lt"/>
                <a:ea typeface="Times New Roman" pitchFamily="18" charset="0"/>
                <a:cs typeface="Times New Roman" pitchFamily="18" charset="0"/>
              </a:rPr>
              <a:t> about calorie intake</a:t>
            </a:r>
            <a:endParaRPr kumimoji="0" lang="en-US" sz="2400" b="1" i="1" u="none" strike="noStrike" cap="none" normalizeH="0" baseline="0" dirty="0" smtClean="0">
              <a:ln>
                <a:noFill/>
              </a:ln>
              <a:solidFill>
                <a:schemeClr val="tx1"/>
              </a:solidFill>
              <a:effectLst/>
              <a:latin typeface="+mj-lt"/>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1000" t="-1000" r="-11000"/>
          </a:stretch>
        </a:blipFill>
        <a:effectLst/>
      </p:bgPr>
    </p:bg>
    <p:spTree>
      <p:nvGrpSpPr>
        <p:cNvPr id="1" name=""/>
        <p:cNvGrpSpPr/>
        <p:nvPr/>
      </p:nvGrpSpPr>
      <p:grpSpPr>
        <a:xfrm>
          <a:off x="0" y="0"/>
          <a:ext cx="0" cy="0"/>
          <a:chOff x="0" y="0"/>
          <a:chExt cx="0" cy="0"/>
        </a:xfrm>
      </p:grpSpPr>
      <p:sp>
        <p:nvSpPr>
          <p:cNvPr id="2" name="Прямоугольник 1"/>
          <p:cNvSpPr/>
          <p:nvPr/>
        </p:nvSpPr>
        <p:spPr>
          <a:xfrm>
            <a:off x="323528" y="404664"/>
            <a:ext cx="2649008" cy="1569660"/>
          </a:xfrm>
          <a:prstGeom prst="rect">
            <a:avLst/>
          </a:prstGeom>
          <a:noFill/>
        </p:spPr>
        <p:txBody>
          <a:bodyPr wrap="square" lIns="91440" tIns="45720" rIns="91440" bIns="45720">
            <a:spAutoFit/>
          </a:bodyPr>
          <a:lstStyle/>
          <a:p>
            <a:pPr algn="ctr"/>
            <a:r>
              <a:rPr lang="en-US" sz="4800" b="1" dirty="0" smtClean="0">
                <a:solidFill>
                  <a:schemeClr val="bg1"/>
                </a:solidFill>
                <a:effectLst>
                  <a:outerShdw blurRad="38100" dist="38100" dir="2700000" algn="tl">
                    <a:srgbClr val="000000">
                      <a:alpha val="43137"/>
                    </a:srgbClr>
                  </a:outerShdw>
                </a:effectLst>
              </a:rPr>
              <a:t>Anorexia nervosa</a:t>
            </a:r>
            <a:endParaRPr lang="ru-RU" sz="4800" b="1" cap="none" spc="50" dirty="0">
              <a:ln w="13500">
                <a:solidFill>
                  <a:schemeClr val="accent1">
                    <a:shade val="2500"/>
                    <a:alpha val="6500"/>
                  </a:schemeClr>
                </a:solidFill>
                <a:prstDash val="solid"/>
              </a:ln>
              <a:solidFill>
                <a:schemeClr val="bg1"/>
              </a:solidFill>
              <a:effectLst>
                <a:outerShdw blurRad="38100" dist="38100" dir="2700000" algn="tl">
                  <a:srgbClr val="000000">
                    <a:alpha val="43137"/>
                  </a:srgbClr>
                </a:outerShdw>
              </a:effectLst>
            </a:endParaRPr>
          </a:p>
        </p:txBody>
      </p:sp>
      <p:sp>
        <p:nvSpPr>
          <p:cNvPr id="56321" name="Rectangle 1"/>
          <p:cNvSpPr>
            <a:spLocks noChangeArrowheads="1"/>
          </p:cNvSpPr>
          <p:nvPr/>
        </p:nvSpPr>
        <p:spPr bwMode="auto">
          <a:xfrm>
            <a:off x="3059832" y="1556792"/>
            <a:ext cx="5616624"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9263" algn="ctr" defTabSz="914400" rtl="0" eaLnBrk="1" fontAlgn="base" latinLnBrk="0" hangingPunct="1">
              <a:lnSpc>
                <a:spcPct val="100000"/>
              </a:lnSpc>
              <a:spcBef>
                <a:spcPct val="0"/>
              </a:spcBef>
              <a:spcAft>
                <a:spcPct val="0"/>
              </a:spcAft>
              <a:buClrTx/>
              <a:buSzTx/>
              <a:buFontTx/>
              <a:buNone/>
              <a:tabLst/>
            </a:pPr>
            <a:r>
              <a:rPr kumimoji="0" lang="en-US" sz="3600" b="1" i="1" u="sng" strike="noStrike" cap="none" normalizeH="0" baseline="0" dirty="0" smtClean="0">
                <a:ln>
                  <a:noFill/>
                </a:ln>
                <a:solidFill>
                  <a:schemeClr val="bg1"/>
                </a:solidFill>
                <a:effectLst>
                  <a:outerShdw blurRad="38100" dist="38100" dir="2700000" algn="tl">
                    <a:srgbClr val="000000">
                      <a:alpha val="43137"/>
                    </a:srgbClr>
                  </a:outerShdw>
                </a:effectLst>
                <a:latin typeface="+mj-lt"/>
                <a:ea typeface="Times New Roman" pitchFamily="18" charset="0"/>
                <a:cs typeface="Times New Roman" pitchFamily="18" charset="0"/>
              </a:rPr>
              <a:t>Key features:</a:t>
            </a:r>
            <a:endParaRPr kumimoji="0" lang="ru-RU" sz="3600" b="1" i="1" u="sng" strike="noStrike" cap="none" normalizeH="0" baseline="0" dirty="0" smtClean="0">
              <a:ln>
                <a:noFill/>
              </a:ln>
              <a:solidFill>
                <a:schemeClr val="bg1"/>
              </a:solidFill>
              <a:effectLst>
                <a:outerShdw blurRad="38100" dist="38100" dir="2700000" algn="tl">
                  <a:srgbClr val="000000">
                    <a:alpha val="43137"/>
                  </a:srgbClr>
                </a:outerShdw>
              </a:effectLst>
              <a:latin typeface="+mj-l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en-US" sz="3600" b="1" i="1" u="none" strike="noStrike" cap="none" normalizeH="0" baseline="0" dirty="0" smtClean="0">
                <a:ln>
                  <a:noFill/>
                </a:ln>
                <a:solidFill>
                  <a:schemeClr val="bg1"/>
                </a:solidFill>
                <a:effectLst>
                  <a:outerShdw blurRad="38100" dist="38100" dir="2700000" algn="tl">
                    <a:srgbClr val="000000">
                      <a:alpha val="43137"/>
                    </a:srgbClr>
                  </a:outerShdw>
                </a:effectLst>
                <a:latin typeface="+mj-lt"/>
                <a:ea typeface="Times New Roman" pitchFamily="18" charset="0"/>
                <a:cs typeface="Times New Roman" pitchFamily="18" charset="0"/>
              </a:rPr>
              <a:t>refusal to maintain a healthy body weight</a:t>
            </a:r>
            <a:endParaRPr kumimoji="0" lang="ru-RU" sz="3600" b="1" i="1" u="none" strike="noStrike" cap="none" normalizeH="0" baseline="0" dirty="0" smtClean="0">
              <a:ln>
                <a:noFill/>
              </a:ln>
              <a:solidFill>
                <a:schemeClr val="bg1"/>
              </a:solidFill>
              <a:effectLst>
                <a:outerShdw blurRad="38100" dist="38100" dir="2700000" algn="tl">
                  <a:srgbClr val="000000">
                    <a:alpha val="43137"/>
                  </a:srgbClr>
                </a:outerShdw>
              </a:effectLst>
              <a:latin typeface="+mj-l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en-US" sz="3600" b="1" i="1" u="none" strike="noStrike" cap="none" normalizeH="0" baseline="0" dirty="0" smtClean="0">
                <a:ln>
                  <a:noFill/>
                </a:ln>
                <a:solidFill>
                  <a:schemeClr val="bg1"/>
                </a:solidFill>
                <a:effectLst>
                  <a:outerShdw blurRad="38100" dist="38100" dir="2700000" algn="tl">
                    <a:srgbClr val="000000">
                      <a:alpha val="43137"/>
                    </a:srgbClr>
                  </a:outerShdw>
                </a:effectLst>
                <a:latin typeface="+mj-lt"/>
                <a:ea typeface="Times New Roman" pitchFamily="18" charset="0"/>
                <a:cs typeface="Times New Roman" pitchFamily="18" charset="0"/>
              </a:rPr>
              <a:t>an intense fear of gaining weight</a:t>
            </a:r>
            <a:endParaRPr kumimoji="0" lang="ru-RU" sz="3600" b="1" i="1" u="none" strike="noStrike" cap="none" normalizeH="0" baseline="0" dirty="0" smtClean="0">
              <a:ln>
                <a:noFill/>
              </a:ln>
              <a:solidFill>
                <a:schemeClr val="bg1"/>
              </a:solidFill>
              <a:effectLst>
                <a:outerShdw blurRad="38100" dist="38100" dir="2700000" algn="tl">
                  <a:srgbClr val="000000">
                    <a:alpha val="43137"/>
                  </a:srgbClr>
                </a:outerShdw>
              </a:effectLst>
              <a:latin typeface="+mj-l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Char char="•"/>
              <a:tabLst/>
            </a:pPr>
            <a:r>
              <a:rPr kumimoji="0" lang="en-US" sz="3600" b="1" i="1" u="none" strike="noStrike" cap="none" normalizeH="0" baseline="0" dirty="0" smtClean="0">
                <a:ln>
                  <a:noFill/>
                </a:ln>
                <a:solidFill>
                  <a:schemeClr val="bg1"/>
                </a:solidFill>
                <a:effectLst>
                  <a:outerShdw blurRad="38100" dist="38100" dir="2700000" algn="tl">
                    <a:srgbClr val="000000">
                      <a:alpha val="43137"/>
                    </a:srgbClr>
                  </a:outerShdw>
                </a:effectLst>
                <a:latin typeface="+mj-lt"/>
                <a:ea typeface="Times New Roman" pitchFamily="18" charset="0"/>
                <a:cs typeface="Times New Roman" pitchFamily="18" charset="0"/>
              </a:rPr>
              <a:t>a distorted body image</a:t>
            </a:r>
            <a:endParaRPr kumimoji="0" lang="en-US" sz="3600" b="1" i="1" u="none" strike="noStrike" cap="none" normalizeH="0" baseline="0" dirty="0" smtClean="0">
              <a:ln>
                <a:noFill/>
              </a:ln>
              <a:solidFill>
                <a:schemeClr val="bg1"/>
              </a:solidFill>
              <a:effectLst>
                <a:outerShdw blurRad="38100" dist="38100" dir="2700000" algn="tl">
                  <a:srgbClr val="000000">
                    <a:alpha val="43137"/>
                  </a:srgbClr>
                </a:outerShdw>
              </a:effectLst>
              <a:latin typeface="+mj-lt"/>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110</TotalTime>
  <Words>786</Words>
  <Application>Microsoft Office PowerPoint</Application>
  <PresentationFormat>Экран (4:3)</PresentationFormat>
  <Paragraphs>104</Paragraphs>
  <Slides>24</Slides>
  <Notes>24</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Елена</dc:creator>
  <cp:lastModifiedBy>Елена</cp:lastModifiedBy>
  <cp:revision>10</cp:revision>
  <dcterms:created xsi:type="dcterms:W3CDTF">2012-02-29T14:35:03Z</dcterms:created>
  <dcterms:modified xsi:type="dcterms:W3CDTF">2012-03-13T14:07:02Z</dcterms:modified>
</cp:coreProperties>
</file>