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000"/>
    <a:srgbClr val="920000"/>
    <a:srgbClr val="BC0000"/>
    <a:srgbClr val="FF11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http://im2-tub.yandex.net/i?id=39209310&amp;tov=2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http://im7-tub.yandex.net/i?id=8546678&amp;tov=7" TargetMode="External"/><Relationship Id="rId5" Type="http://schemas.openxmlformats.org/officeDocument/2006/relationships/image" Target="../media/image26.jpeg"/><Relationship Id="rId10" Type="http://schemas.openxmlformats.org/officeDocument/2006/relationships/image" Target="http://im0-tub.yandex.net/i?id=8040554&amp;tov=0" TargetMode="External"/><Relationship Id="rId4" Type="http://schemas.openxmlformats.org/officeDocument/2006/relationships/image" Target="http://im0-tub.yandex.net/i?id=11658933&amp;tov=0" TargetMode="External"/><Relationship Id="rId9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384580" y="142852"/>
            <a:ext cx="55451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latin typeface="Monotype Corsiva" pitchFamily="66" charset="0"/>
              </a:rPr>
              <a:t>«Мы </a:t>
            </a:r>
            <a:r>
              <a:rPr lang="ru-RU" sz="3200" b="1" dirty="0">
                <a:latin typeface="Monotype Corsiva" pitchFamily="66" charset="0"/>
              </a:rPr>
              <a:t>будем вечно прославлять ту женщину, чье имя – </a:t>
            </a:r>
            <a:r>
              <a:rPr lang="ru-RU" sz="3200" b="1" dirty="0" smtClean="0">
                <a:latin typeface="Monotype Corsiva" pitchFamily="66" charset="0"/>
              </a:rPr>
              <a:t>Мать.»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1571612"/>
            <a:ext cx="8286776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Святые дочери России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85720" y="4548854"/>
            <a:ext cx="8572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Классный руководитель 9 «А» класса: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Танага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И. 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http://im0-tub.yandex.net/i?id=11658933&amp;tov=0"/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54" y="2929896"/>
            <a:ext cx="2881313" cy="22669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m7-tub.yandex.net/i?id=8546678&amp;tov=7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3024188" cy="22685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http://im2-tub.yandex.net/i?id=39209310&amp;tov=2"/>
          <p:cNvPicPr>
            <a:picLocks noChangeAspect="1" noChangeArrowheads="1"/>
          </p:cNvPicPr>
          <p:nvPr/>
        </p:nvPicPr>
        <p:blipFill rotWithShape="1"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85" r="8045"/>
          <a:stretch/>
        </p:blipFill>
        <p:spPr bwMode="auto">
          <a:xfrm>
            <a:off x="2429827" y="4437112"/>
            <a:ext cx="2475914" cy="22637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0-tub.yandex.net/i?id=8040554&amp;tov=0"/>
          <p:cNvPicPr>
            <a:picLocks noChangeAspect="1" noChangeArrowheads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4767" y="1110621"/>
            <a:ext cx="1728788" cy="29527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206802"/>
            <a:ext cx="453650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         </a:t>
            </a:r>
            <a:r>
              <a:rPr lang="ru-RU" sz="1600" b="1" dirty="0" smtClean="0">
                <a:latin typeface="Times New Roman"/>
                <a:ea typeface="Times New Roman"/>
              </a:rPr>
              <a:t>Жизнь </a:t>
            </a:r>
            <a:r>
              <a:rPr lang="ru-RU" sz="1600" b="1" dirty="0">
                <a:latin typeface="Times New Roman"/>
                <a:ea typeface="Times New Roman"/>
              </a:rPr>
              <a:t>не прожить без черных дней,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Но в час беды и в час бессилья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Вы не кляните матерей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За то, что вас они родили.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Им не дано предугадать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Все, что детей их ждет на свете,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Но всякая на свете мать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Желает только счастья детям.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Баюкая детей грудных,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От века матери мечтали,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Чтоб не споткнулись дети их,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Чтоб на дороге не упали.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И ни одна на свете мать,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Какими б ни были мы с вами,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Нам, детям, не желала стать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Ни жертвами, ни палачами.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Пусть многое не привелось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Им обрести самим когда-то,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Они мечтали, чтоб жилось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Их детям вольно и богато.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И если это не сбылось,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Кто-кто, а мать не виновата.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Поэтому и в черный час,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Когда наш путь тернист и труден,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Клясть матерей своих не будем</a:t>
            </a:r>
          </a:p>
          <a:p>
            <a:pPr indent="914400" algn="just">
              <a:spcAft>
                <a:spcPts val="0"/>
              </a:spcAft>
            </a:pPr>
            <a:r>
              <a:rPr lang="ru-RU" sz="1600" b="1" dirty="0">
                <a:latin typeface="Times New Roman"/>
                <a:ea typeface="Times New Roman"/>
              </a:rPr>
              <a:t>За то, что породили нас.</a:t>
            </a:r>
            <a:endParaRPr lang="ru-RU" sz="1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333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84217"/>
            <a:ext cx="8286776" cy="280076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3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73069"/>
            <a:ext cx="54543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       </a:t>
            </a:r>
            <a:r>
              <a:rPr lang="ru-RU" b="1" dirty="0" smtClean="0">
                <a:latin typeface="Times New Roman"/>
                <a:ea typeface="Times New Roman"/>
              </a:rPr>
              <a:t>Она </a:t>
            </a:r>
            <a:r>
              <a:rPr lang="ru-RU" b="1" dirty="0">
                <a:latin typeface="Times New Roman"/>
                <a:ea typeface="Times New Roman"/>
              </a:rPr>
              <a:t>была такой прекрасной.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Что красотой ее пленяясь,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К ней воспылал любовью страстной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 в жены взял – великий князь!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Была такою умной Ольга,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Что – хоть историка спроси! – 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Из всех княгинь ее лишь только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Прозвали Мудрой на Руси!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Она была еще жестока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 проливала кровь за кровь,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Пока Господь в мгновенье ока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Не дал ей веру и любовь.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Крестившись, Ольга изменилась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И, не творя отныне зла,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По всей Руси добро и милость,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 слово Божие несла!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Предвидя, что придется внуку,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Крестя вести нас к Небесам,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Не так мечу, седлу и луку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Его учила, как псалмам!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Владимир не забыл об этом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И Русь - крестил! А Ольгу мы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Сравним с зарей перед рассветом,</a:t>
            </a:r>
          </a:p>
          <a:p>
            <a:pPr indent="914400"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С подснежником в конце зимы!</a:t>
            </a:r>
            <a:endParaRPr lang="ru-RU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026" name="Picture 2" descr="C:\Users\Ирина\Desktop\День Матери\Княгиня Ольга\39116_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301375" cy="3384376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День Матери\Княгиня Ольга\1255368092_olga-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6632"/>
            <a:ext cx="2261848" cy="337015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\Desktop\День Матери\Княгиня Ольга\pskov_0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5" t="11862" r="31995" b="3569"/>
          <a:stretch/>
        </p:blipFill>
        <p:spPr bwMode="auto">
          <a:xfrm>
            <a:off x="146861" y="3631960"/>
            <a:ext cx="2264899" cy="3109408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Ирина\Desktop\День Матери\Княгиня Ольга\53612243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3" r="24613"/>
          <a:stretch/>
        </p:blipFill>
        <p:spPr bwMode="auto">
          <a:xfrm>
            <a:off x="6732240" y="4221704"/>
            <a:ext cx="2238726" cy="251966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25529" y="3604954"/>
            <a:ext cx="1822935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/>
              <a:t>княгиня Ольга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День Матери\Феврония\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938" y="2060848"/>
            <a:ext cx="2808312" cy="46643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рина\Desktop\День Матери\Феврония\images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21" y="188638"/>
            <a:ext cx="3236190" cy="4320481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5805264"/>
            <a:ext cx="6408712" cy="9417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«Будет он здоров, если я буду его женой. А нет – не смогу его излечить: Бог силы не даст». 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91880" y="1596856"/>
            <a:ext cx="2594278" cy="34163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Петр был князь Муромский. </a:t>
            </a:r>
            <a:r>
              <a:rPr lang="ru-RU" sz="2400" dirty="0" err="1">
                <a:latin typeface="Times New Roman" pitchFamily="18" charset="0"/>
                <a:ea typeface="Calibri"/>
                <a:cs typeface="Times New Roman" pitchFamily="18" charset="0"/>
              </a:rPr>
              <a:t>Феврония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 (</a:t>
            </a:r>
            <a:r>
              <a:rPr lang="ru-RU" sz="2400" dirty="0" err="1">
                <a:latin typeface="Times New Roman" pitchFamily="18" charset="0"/>
                <a:ea typeface="Calibri"/>
                <a:cs typeface="Times New Roman" pitchFamily="18" charset="0"/>
              </a:rPr>
              <a:t>Февронья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) была простая девушка из небольшого села Ласково, что находилось в Рязанских землях.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81732" y="260648"/>
            <a:ext cx="5382756" cy="46166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Православные святые Петр и </a:t>
            </a:r>
            <a:r>
              <a:rPr lang="ru-RU" sz="2400" dirty="0" err="1">
                <a:latin typeface="Times New Roman" pitchFamily="18" charset="0"/>
                <a:ea typeface="Calibri"/>
                <a:cs typeface="Times New Roman" pitchFamily="18" charset="0"/>
              </a:rPr>
              <a:t>Феврония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День Матери\Ксения Петербургская\St._Xenia_of_Saint_Petersbur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3384376" cy="455583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Ирина\Desktop\День Матери\Ксения Петербургская\Часовня_Ксении_Петербургской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66355"/>
            <a:ext cx="3046246" cy="456936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Ирина\Desktop\День Матери\Ксения Петербургская\800px-Мозаика_на_часовне_Ксении_Петербургской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916832"/>
            <a:ext cx="3161523" cy="2106365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8734878" cy="136652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Предсказания  её </a:t>
            </a:r>
            <a:r>
              <a:rPr lang="ru-RU" sz="2400" dirty="0">
                <a:latin typeface="Times New Roman" pitchFamily="18" charset="0"/>
                <a:ea typeface="Calibri"/>
                <a:cs typeface="Times New Roman" pitchFamily="18" charset="0"/>
              </a:rPr>
              <a:t>сбываются, своим прикосновением она способна вылечить больного, а в домах, где она побывала, воцаряется согласие, любовь и достаток.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43162" y="5738962"/>
            <a:ext cx="2931315" cy="10156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Ксения </a:t>
            </a:r>
            <a:r>
              <a:rPr lang="ru-RU" sz="20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ПетербурГская</a:t>
            </a:r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и </a:t>
            </a:r>
            <a:r>
              <a:rPr lang="ru-RU" sz="2000" b="1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ПетербурЖская</a:t>
            </a:r>
            <a:endParaRPr lang="ru-RU" sz="2000" b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окола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1731г)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День Матери\Маргарита Тучкова\tuchkova_marg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74477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Ирина\Desktop\День Матери\Маргарита Тучкова\images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152" y="188640"/>
            <a:ext cx="2302361" cy="324036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Ирина\Desktop\День Матери\Маргарита Тучкова\п.jpe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72" b="11034"/>
          <a:stretch/>
        </p:blipFill>
        <p:spPr bwMode="auto">
          <a:xfrm>
            <a:off x="1655676" y="3645024"/>
            <a:ext cx="5940660" cy="29899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8846" y="188640"/>
            <a:ext cx="2806409" cy="83099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Маргарита Тучкова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(1775 – 1846)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196752"/>
            <a:ext cx="3426921" cy="219521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Маргарита Тучкова продала все свои драгоценности и имение, доставшееся по наследству, — возвели сначала часовню, а потом и храм Спаса Нерукотворного. </a:t>
            </a:r>
            <a:endParaRPr lang="ru-RU" sz="20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899592" y="253414"/>
            <a:ext cx="7488832" cy="52322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25 декабря 1825 года - восстание декабристов</a:t>
            </a:r>
          </a:p>
        </p:txBody>
      </p:sp>
      <p:pic>
        <p:nvPicPr>
          <p:cNvPr id="4098" name="Picture 2" descr="C:\Users\Ирина\Desktop\День Матери\kolman_decembrists_m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0728"/>
            <a:ext cx="8299648" cy="563190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Ирина\Desktop\День Матери\Екатерина Трубецкая\images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052" y="188640"/>
            <a:ext cx="3840427" cy="288032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Ирина\Desktop\День Матери\Екатерина Трубецкая\а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6" t="5077" b="8420"/>
          <a:stretch/>
        </p:blipFill>
        <p:spPr bwMode="auto">
          <a:xfrm>
            <a:off x="5076056" y="3775456"/>
            <a:ext cx="3840427" cy="289390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58730"/>
            <a:ext cx="4653589" cy="669927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— 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Учтите, как только вы пересечете Урал, то сразу же потеряете все дворянские привилегии. Вам придется навсегда распрощаться с титулами, доходами, поместьями! И дети ваши, кои родятся в Сибири, — тоже не будут дворянами, они поступят в казенные заводские </a:t>
            </a:r>
            <a:r>
              <a:rPr lang="ru-RU" dirty="0" smtClean="0">
                <a:latin typeface="Times New Roman" pitchFamily="18" charset="0"/>
                <a:ea typeface="Calibri"/>
                <a:cs typeface="Times New Roman" pitchFamily="18" charset="0"/>
              </a:rPr>
              <a:t>крестьяне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! Вас сие устраивает?! 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— Ваше величество, я должна быть с мужем… 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— Вам, мадам, будет строго-настрого запрещено давать своему ссыльному мужу деньги и вещи. И никто из родных — абсолютно никто, запомните! — не будет сопровождать вас, когда вы поедете в Сибирь. А главное — вы навсегда лишитесь права вернуться в Россию. Навсегда, мадам! 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— Ваше величество… я согласна на любые условия. Лишь бы всегда быть вместе с мужем, помочь ему! </a:t>
            </a:r>
          </a:p>
          <a:p>
            <a:pPr algn="just">
              <a:spcAft>
                <a:spcPts val="1000"/>
              </a:spcAft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> Царь выдал ей письменное разрешение, но гнев его не знал границ... </a:t>
            </a:r>
            <a:endParaRPr lang="ru-RU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3212976"/>
            <a:ext cx="3991029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Екатерина Ивановна </a:t>
            </a:r>
            <a:r>
              <a:rPr lang="ru-RU" sz="2000" b="1" dirty="0">
                <a:latin typeface="Times New Roman" pitchFamily="18" charset="0"/>
                <a:ea typeface="Calibri"/>
                <a:cs typeface="Times New Roman" pitchFamily="18" charset="0"/>
              </a:rPr>
              <a:t>Трубецкая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Ирина\Desktop\День Матери\Мария Волконская\Maria_Volkonskay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06" y="188640"/>
            <a:ext cx="2857500" cy="379095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Ирина\Desktop\День Матери\Мария Волконская\25009324_P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52936"/>
            <a:ext cx="3041568" cy="3786119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94567" y="188640"/>
            <a:ext cx="5641929" cy="5847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Мария Николаевна Волконская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2060848"/>
            <a:ext cx="2520280" cy="34778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/>
                <a:ea typeface="Times New Roman"/>
              </a:rPr>
              <a:t>Оставила  </a:t>
            </a:r>
            <a:r>
              <a:rPr lang="ru-RU" sz="2000" dirty="0">
                <a:latin typeface="Times New Roman"/>
                <a:ea typeface="Times New Roman"/>
              </a:rPr>
              <a:t>после себя «Записки» с ярким описанием тюремно-каторжного режима, характеристикой многих декабристов, сведениями о быте, нравах, культуре и отношении населения Сибири к декабристам.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14313" y="1340768"/>
            <a:ext cx="8606159" cy="3168353"/>
            <a:chOff x="214313" y="188640"/>
            <a:chExt cx="8606159" cy="3168353"/>
          </a:xfrm>
        </p:grpSpPr>
        <p:pic>
          <p:nvPicPr>
            <p:cNvPr id="8194" name="Picture 2" descr="C:\Users\Ирина\Desktop\День Матери\Камилла Ивашева\5236e8769b96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4313" y="188640"/>
              <a:ext cx="2543019" cy="316835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5" name="Picture 3" descr="C:\Users\Ирина\Desktop\День Матери\Камилла Ивашева\857489_kamilla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88641"/>
              <a:ext cx="2513515" cy="3168352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6" name="Picture 4" descr="C:\Users\Ирина\Desktop\День Матери\Камилла Ивашева\857490_ivasheva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110" y="188640"/>
              <a:ext cx="2372362" cy="3168353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1608361" y="5301208"/>
            <a:ext cx="6030416" cy="94179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 pitchFamily="18" charset="0"/>
                <a:ea typeface="Calibri"/>
                <a:cs typeface="Times New Roman" pitchFamily="18" charset="0"/>
              </a:rPr>
              <a:t>«Год нашего союза, матушка, прошел, как один счастливый день».</a:t>
            </a:r>
            <a:endParaRPr lang="ru-RU" sz="2400" b="1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323945"/>
            <a:ext cx="6327254" cy="58477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Камилла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Ивашева (</a:t>
            </a:r>
            <a:r>
              <a:rPr lang="ru-RU" sz="3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Ле</a:t>
            </a:r>
            <a:r>
              <a:rPr lang="ru-RU" sz="32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– </a:t>
            </a:r>
            <a:r>
              <a:rPr lang="ru-RU" sz="3200" b="1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Дантю</a:t>
            </a:r>
            <a:r>
              <a:rPr lang="ru-RU" dirty="0" smtClean="0">
                <a:latin typeface="Times New Roman"/>
                <a:ea typeface="Times New Roman"/>
              </a:rPr>
              <a:t>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</TotalTime>
  <Words>672</Words>
  <Application>Microsoft Office PowerPoint</Application>
  <PresentationFormat>Экран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Ирина</cp:lastModifiedBy>
  <cp:revision>17</cp:revision>
  <dcterms:modified xsi:type="dcterms:W3CDTF">2011-11-27T12:43:11Z</dcterms:modified>
</cp:coreProperties>
</file>