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9" r:id="rId5"/>
    <p:sldId id="259" r:id="rId6"/>
    <p:sldId id="260" r:id="rId7"/>
    <p:sldId id="270" r:id="rId8"/>
    <p:sldId id="261" r:id="rId9"/>
    <p:sldId id="262" r:id="rId10"/>
    <p:sldId id="263" r:id="rId11"/>
    <p:sldId id="264" r:id="rId12"/>
    <p:sldId id="266" r:id="rId13"/>
    <p:sldId id="265" r:id="rId14"/>
    <p:sldId id="268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63978" autoAdjust="0"/>
  </p:normalViewPr>
  <p:slideViewPr>
    <p:cSldViewPr>
      <p:cViewPr varScale="1">
        <p:scale>
          <a:sx n="69" d="100"/>
          <a:sy n="69" d="100"/>
        </p:scale>
        <p:origin x="-7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C0BF9D-556D-48A3-848B-930A7C8A9379}" type="datetimeFigureOut">
              <a:rPr lang="ru-RU" smtClean="0"/>
              <a:pPr/>
              <a:t>20.09.2012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2BFEE0-7D0A-45C6-893A-3C8C8AD0CB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Изучение компьютерной грамотности предполагает рассмотрение и других, более крупных единиц измерения информации.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BFEE0-7D0A-45C6-893A-3C8C8AD0CBB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правой колонке приведены так называемые «десятичные приставки», которые используются не только с байтами, но и в других областях человеческой деятельности. Например, приставка «кило» в слове «килобайт» означает тысячу байт, также как в случае с километром она соответствует тысяче метров, а в примере с килограммом она равна тысяче грамм.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BFEE0-7D0A-45C6-893A-3C8C8AD0CBB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приведенной таблице степени двойки (2</a:t>
            </a:r>
            <a:r>
              <a:rPr lang="ru-R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</a:t>
            </a:r>
            <a:r>
              <a:rPr lang="ru-R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2</a:t>
            </a:r>
            <a:r>
              <a:rPr lang="ru-R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30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 т.д.) являются точными значениями килобайт, мегабайт, гигабайт. А вот степени числа 10 (точнее, 10</a:t>
            </a:r>
            <a:r>
              <a:rPr lang="ru-R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10</a:t>
            </a:r>
            <a:r>
              <a:rPr lang="ru-R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10</a:t>
            </a:r>
            <a:r>
              <a:rPr lang="ru-R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 т.п.) будут уже приблизительными значениями, округленными в сторону уменьшения. Таким образом, 2</a:t>
            </a:r>
            <a:r>
              <a:rPr lang="ru-R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= 1024 байта представляет точное значение килобайта, а 10</a:t>
            </a:r>
            <a:r>
              <a:rPr lang="ru-R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= 1000 байт является приблизительным значением килобайта. Такое приближение (или округление) вполне допустимо и является общепринятым.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Есть ли продолжение у таблицы байтов? В математике есть понятие бесконечности, которое обозначается как перевернутая восьмерка: ∞. Понятно, что в таблице байтов можно и дальше добавлять нули, а точнее, степени к числу 10 таким образом: 10</a:t>
            </a:r>
            <a:r>
              <a:rPr lang="ru-R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27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10</a:t>
            </a:r>
            <a:r>
              <a:rPr lang="ru-R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30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10</a:t>
            </a:r>
            <a:r>
              <a:rPr lang="ru-RU" sz="1200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33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 так до бесконечности. Но зачем это надо? В принципе, пока хватает терабайт и петабайт. В будущем, возможно, уже мало будет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йоттабайта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BFEE0-7D0A-45C6-893A-3C8C8AD0CBB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968E9-87CE-49A3-9FED-85F24963FA3C}" type="datetime1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6CE7E-D7C5-4CE7-8290-DC18A8273BDA}" type="datetime1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50508-B348-45D4-B52F-A91658D14EE8}" type="datetime1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721D8-1A52-47CB-9BA0-7EF6A74949AC}" type="datetime1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C4B6A-E706-48BF-B5CD-9E8C536700B3}" type="datetime1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AAB85-3F41-4D19-80B3-D0EB041D6587}" type="datetime1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73A9B-6896-4439-B710-342594464EF1}" type="datetime1">
              <a:rPr lang="ru-RU" smtClean="0"/>
              <a:pPr/>
              <a:t>20.09.2012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F931C-9775-4321-9F19-EEC084CF634F}" type="datetime1">
              <a:rPr lang="ru-RU" smtClean="0"/>
              <a:pPr/>
              <a:t>20.09.2012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B664B-46B4-414B-9672-13918F56425E}" type="datetime1">
              <a:rPr lang="ru-RU" smtClean="0"/>
              <a:pPr/>
              <a:t>20.09.2012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F34D0-71A9-4C5D-B640-F1A81E7D4AA4}" type="datetime1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2528F-2961-4299-8DE0-BBA42517FAE3}" type="datetime1">
              <a:rPr lang="ru-RU" smtClean="0"/>
              <a:pPr/>
              <a:t>20.09.2012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1BC4A-D75F-470B-9D37-D1D6D46B7ADC}" type="datetime1">
              <a:rPr lang="ru-RU" smtClean="0"/>
              <a:pPr/>
              <a:t>20.09.2012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>
    <p:dissolve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214421"/>
            <a:ext cx="7858180" cy="214314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53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Единицы измерения объема информации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 к задаче 2: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marL="0" indent="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одной строке помещается 60 символов, значит, объём одной строки 60 байт. На странице 40 таких строк, в каждой из которых содержится по 60 байт, поэтому объём одной страницы текста 60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 = 2400 байт = 2,4 Килобайта = 2,4 Кб.</a:t>
            </a:r>
          </a:p>
          <a:p>
            <a:pPr marL="0" indent="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Объём одной книги 2400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100 = 240 000 байт = 240 Килобайт = 240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Кб.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57224" y="6072206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 к задаче 3: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625989"/>
          </a:xfrm>
        </p:spPr>
        <p:txBody>
          <a:bodyPr>
            <a:normAutofit fontScale="85000" lnSpcReduction="10000"/>
          </a:bodyPr>
          <a:lstStyle/>
          <a:p>
            <a:pPr marL="0" indent="360363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Размер одного музыкального файла, который по мнению производителей можно записать на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терабайтник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»: 1 000 000 000 000 : 250 000 = (сокращаем по три нуля в делимом и в делителе) 1000 000 000 : 250 = 4 000 000 байт = 4 Мегабайта = 4 Мб</a:t>
            </a:r>
          </a:p>
          <a:p>
            <a:pPr marL="0" indent="360363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Размер одной фотографии, который по мнению производителей можно записать на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терабайтник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»: 1 000 000 000 000 : 285 000 = (сокращаем по три нуля в делимом и в делителе) 1 000 000 000 : 285 = 3 508 771, 93 байта = (округляем) 3,5 Мегабайта = 3,5 Мб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57224" y="6072206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 к задаче 4: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/>
          </a:bodyPr>
          <a:lstStyle/>
          <a:p>
            <a:pPr marL="0" indent="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CD-диске размером 700 мегабайт может поместиться 700 Мб : 4 Мб = 175 музыкальных файлов, каждый из которых размером не более 4 Мб. Здесь мегабайты можно сразу делить на мегабайты, а вот при работе с разными объёмами байтов лучше сначала переводить все в байты, а потом выполнять с ними различные арифметические операции.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57224" y="6072206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 к задаче 5: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85000" lnSpcReduction="10000"/>
          </a:bodyPr>
          <a:lstStyle/>
          <a:p>
            <a:pPr marL="0" indent="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флешке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размером 4 гигабайта может поместиться 4 000 000 000 : 3 508 771, 93 = (сокращаем по три нуля в делимом и в делителе) = 4 000 000 : 3 508 = 1 139,99 фото = (округляем) 1 140 фото, каждое из которых размером не более 3,5 Мб. </a:t>
            </a:r>
          </a:p>
          <a:p>
            <a:pPr marL="0" indent="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считать и приблизительно. Тогда: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флешке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размером 4 гигабайта может поместиться 4 000 000 000 : 3 500 000 = (сокращаем по пять нулей в делимом и в делителе) = 40 000 : 35 = 1 142,86 фото = (округляем в сторону уменьшения) 1 140 фото, каждое из которых размером не более 3,5 Мб.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57224" y="6072206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www.compgramotnost.ru</a:t>
            </a:r>
            <a:r>
              <a:rPr lang="ru-RU" dirty="0" smtClean="0"/>
              <a:t> на </a:t>
            </a:r>
            <a:r>
              <a:rPr lang="ru-RU" dirty="0" err="1" smtClean="0"/>
              <a:t>блог</a:t>
            </a:r>
            <a:r>
              <a:rPr lang="ru-RU" dirty="0" smtClean="0"/>
              <a:t> Компьютерная грамотность с Надеждой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 за внимание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4429132"/>
            <a:ext cx="6400800" cy="17526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Century Schoolbook" pitchFamily="18" charset="0"/>
              </a:rPr>
              <a:t>Презентацию подготовила преподаватель ГБОУ СПО «</a:t>
            </a:r>
            <a:r>
              <a:rPr lang="ru-RU" dirty="0" err="1" smtClean="0">
                <a:solidFill>
                  <a:schemeClr val="tx1"/>
                </a:solidFill>
                <a:latin typeface="Century Schoolbook" pitchFamily="18" charset="0"/>
              </a:rPr>
              <a:t>Баймакский</a:t>
            </a:r>
            <a:r>
              <a:rPr lang="ru-RU" dirty="0" smtClean="0">
                <a:solidFill>
                  <a:schemeClr val="tx1"/>
                </a:solidFill>
                <a:latin typeface="Century Schoolbook" pitchFamily="18" charset="0"/>
              </a:rPr>
              <a:t> сельскохозяйственный техникум»</a:t>
            </a:r>
          </a:p>
          <a:p>
            <a:pPr algn="r"/>
            <a:r>
              <a:rPr lang="ru-RU" b="1" dirty="0" smtClean="0">
                <a:solidFill>
                  <a:schemeClr val="tx1"/>
                </a:solidFill>
                <a:latin typeface="Century Schoolbook" pitchFamily="18" charset="0"/>
              </a:rPr>
              <a:t>Мусина Ж.М.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marL="0" indent="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измерения длины есть такие единицы, как миллиметр, сантиметр, метр, километр. </a:t>
            </a:r>
          </a:p>
          <a:p>
            <a:pPr marL="0" indent="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Известно, что масса измеряется в граммах, килограммах, центнерах и тоннах. </a:t>
            </a:r>
          </a:p>
          <a:p>
            <a:pPr marL="0" indent="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Бег времени выражается в секундах, минутах, часах, днях, месяцах, годах, веках. </a:t>
            </a:r>
          </a:p>
          <a:p>
            <a:pPr marL="0" indent="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Компьютер работает с информацией и для измерения ее объема также имеются соответствующие единицы измерения.</a:t>
            </a:r>
          </a:p>
          <a:p>
            <a:pPr marL="0" indent="360363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pPr marL="0" indent="360363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– это минимальная единица измерения информации, соответствующая одной двоичной цифре («0» или «1»).</a:t>
            </a:r>
          </a:p>
          <a:p>
            <a:pPr marL="0" indent="360363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Байт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состоит из восьми бит. Используя один байт, можно закодировать один символ из 256 возможных (256 = 2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 Таким образом, один байт равен одному символу, то есть 8 битам:</a:t>
            </a:r>
          </a:p>
          <a:p>
            <a:pPr marL="0" indent="360363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символ = 8 битам = 1 байту.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Таблица байтов с английскими сокращениями 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(в левой колонке):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Kb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~ 10</a:t>
            </a:r>
            <a:r>
              <a:rPr lang="ru-RU" sz="3000" baseline="30000" dirty="0" smtClean="0">
                <a:latin typeface="Times New Roman" pitchFamily="18" charset="0"/>
                <a:cs typeface="Times New Roman" pitchFamily="18" charset="0"/>
              </a:rPr>
              <a:t>3 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= 10*10*10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b=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1000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– килобайт</a:t>
            </a:r>
          </a:p>
          <a:p>
            <a:pPr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Mb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~ 10</a:t>
            </a:r>
            <a:r>
              <a:rPr lang="ru-RU" sz="3000" baseline="30000" dirty="0" smtClean="0">
                <a:latin typeface="Times New Roman" pitchFamily="18" charset="0"/>
                <a:cs typeface="Times New Roman" pitchFamily="18" charset="0"/>
              </a:rPr>
              <a:t>6 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= 10*10*10*10*10*10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= 1 000 000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– мегабайт</a:t>
            </a:r>
          </a:p>
          <a:p>
            <a:pPr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Gb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~ 10</a:t>
            </a:r>
            <a:r>
              <a:rPr lang="ru-RU" sz="3000" baseline="30000" dirty="0" smtClean="0">
                <a:latin typeface="Times New Roman" pitchFamily="18" charset="0"/>
                <a:cs typeface="Times New Roman" pitchFamily="18" charset="0"/>
              </a:rPr>
              <a:t>9 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– гигабайт</a:t>
            </a:r>
          </a:p>
          <a:p>
            <a:pPr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Tb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~ 10</a:t>
            </a:r>
            <a:r>
              <a:rPr lang="ru-RU" sz="3000" baseline="30000" dirty="0" smtClean="0">
                <a:latin typeface="Times New Roman" pitchFamily="18" charset="0"/>
                <a:cs typeface="Times New Roman" pitchFamily="18" charset="0"/>
              </a:rPr>
              <a:t>12 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– терабайт</a:t>
            </a:r>
          </a:p>
          <a:p>
            <a:pPr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Pb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~ 10</a:t>
            </a:r>
            <a:r>
              <a:rPr lang="ru-RU" sz="3000" baseline="30000" dirty="0" smtClean="0">
                <a:latin typeface="Times New Roman" pitchFamily="18" charset="0"/>
                <a:cs typeface="Times New Roman" pitchFamily="18" charset="0"/>
              </a:rPr>
              <a:t>15 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– петабайт</a:t>
            </a:r>
          </a:p>
          <a:p>
            <a:pPr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Eb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~ 10</a:t>
            </a:r>
            <a:r>
              <a:rPr lang="ru-RU" sz="3000" baseline="30000" dirty="0" smtClean="0">
                <a:latin typeface="Times New Roman" pitchFamily="18" charset="0"/>
                <a:cs typeface="Times New Roman" pitchFamily="18" charset="0"/>
              </a:rPr>
              <a:t>18 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эксабайт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Zb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~ 10</a:t>
            </a:r>
            <a:r>
              <a:rPr lang="ru-RU" sz="3000" baseline="30000" dirty="0" smtClean="0">
                <a:latin typeface="Times New Roman" pitchFamily="18" charset="0"/>
                <a:cs typeface="Times New Roman" pitchFamily="18" charset="0"/>
              </a:rPr>
              <a:t>21 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зеттабайт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Yb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~ 10</a:t>
            </a:r>
            <a:r>
              <a:rPr lang="ru-RU" sz="3000" baseline="30000" dirty="0" smtClean="0">
                <a:latin typeface="Times New Roman" pitchFamily="18" charset="0"/>
                <a:cs typeface="Times New Roman" pitchFamily="18" charset="0"/>
              </a:rPr>
              <a:t>24 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йоттабайт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0006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1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Таблица байтов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14974"/>
          </a:xfrm>
        </p:spPr>
        <p:txBody>
          <a:bodyPr>
            <a:normAutofit fontScale="55000" lnSpcReduction="20000"/>
          </a:bodyPr>
          <a:lstStyle/>
          <a:p>
            <a:pPr marL="179388" indent="-179388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1 байт = 8 бит</a:t>
            </a:r>
          </a:p>
          <a:p>
            <a:pPr marL="179388" indent="-179388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1 Кб (1 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Килобайт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) =  2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 = 2*2*2*2*2*2*2*2*2*2 байт =</a:t>
            </a:r>
          </a:p>
          <a:p>
            <a:pPr marL="179388" indent="-179388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= 1024 байт (примерно 1 тысяча байт – 10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3 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байт)</a:t>
            </a:r>
          </a:p>
          <a:p>
            <a:pPr marL="179388" indent="-179388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1 Мб (1 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Мегабайт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) = 2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 = 1024 килобайт (примерно 1 миллион байт – 10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байт)</a:t>
            </a:r>
          </a:p>
          <a:p>
            <a:pPr marL="179388" indent="-179388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1 Гб (1 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Гигабайт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) =   2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 = 1024 мегабайт (примерно 1 миллиард байт – 10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байт)</a:t>
            </a:r>
          </a:p>
          <a:p>
            <a:pPr marL="179388" indent="-179388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1 Тб (1 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Терабайт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) =    2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 = 1024 гигабайт (примерно 10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байт). Терабайт иногда называют </a:t>
            </a:r>
            <a:r>
              <a:rPr lang="ru-RU" sz="3800" i="1" dirty="0" smtClean="0">
                <a:latin typeface="Times New Roman" pitchFamily="18" charset="0"/>
                <a:cs typeface="Times New Roman" pitchFamily="18" charset="0"/>
              </a:rPr>
              <a:t>тонна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79388" indent="-179388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1 Пб (1 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Петабайт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) =   2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 = 1024 терабайт (примерно 10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байт).</a:t>
            </a:r>
          </a:p>
          <a:p>
            <a:pPr marL="179388" indent="-179388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1 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Эксабайт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=              2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60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 = 1024 петабайт (примерно 10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байт).</a:t>
            </a:r>
          </a:p>
          <a:p>
            <a:pPr marL="179388" indent="-179388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1 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Зеттабайт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=            2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70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 = 1024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эксабайт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(примерно 10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байт).</a:t>
            </a:r>
          </a:p>
          <a:p>
            <a:pPr marL="179388" indent="-179388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1 </a:t>
            </a:r>
            <a:r>
              <a:rPr lang="ru-RU" sz="3800" b="1" dirty="0" err="1" smtClean="0">
                <a:latin typeface="Times New Roman" pitchFamily="18" charset="0"/>
                <a:cs typeface="Times New Roman" pitchFamily="18" charset="0"/>
              </a:rPr>
              <a:t>Йоттабайт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=           2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80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 = 1024 </a:t>
            </a:r>
            <a:r>
              <a:rPr lang="ru-RU" sz="3800" dirty="0" err="1" smtClean="0">
                <a:latin typeface="Times New Roman" pitchFamily="18" charset="0"/>
                <a:cs typeface="Times New Roman" pitchFamily="18" charset="0"/>
              </a:rPr>
              <a:t>зеттабайт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(примерно 10</a:t>
            </a:r>
            <a:r>
              <a:rPr lang="ru-RU" sz="3800" baseline="30000" dirty="0" smtClean="0"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байт).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marL="719138" indent="-719138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бывают 1 Гб, 2 Гб, 4 Гб, 8 Гб, 16 Гб, 32 Гб и 64 Гб.</a:t>
            </a:r>
          </a:p>
          <a:p>
            <a:pPr marL="719138" indent="-719138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CD-диски могут вмещать 650 Мб, 700 Мб, 800 Мб и 900 Мб.</a:t>
            </a:r>
          </a:p>
          <a:p>
            <a:pPr marL="719138" indent="-719138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DVD-диски рассчитаны на большее количество информации: 4.7 Гб, 8.5 Гб, 9.4 Гб и 17 Гб.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57916"/>
          </a:xfrm>
        </p:spPr>
        <p:txBody>
          <a:bodyPr>
            <a:normAutofit fontScale="92500" lnSpcReduction="10000"/>
          </a:bodyPr>
          <a:lstStyle/>
          <a:p>
            <a:pPr marL="0" indent="360363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Напоследок парочка примеров по устройствам, на которые можно записать терабайты и гигабайты информации. </a:t>
            </a:r>
          </a:p>
          <a:p>
            <a:pPr marL="0" indent="360363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удобный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терабайтник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– внешний жесткий диск, который подключается через порт USB к компьютеру. На него можно записать терабайт информации. Особенно удобно для ноутбуков (где смена жесткого диска бывает проблематична) и для резервного копирования информации.</a:t>
            </a:r>
          </a:p>
          <a:p>
            <a:pPr marL="0" indent="360363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Лучше заранее делать резервные копии информации, а не после того, как все пропало.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Упражнения по компьютерной грамотности: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Сколько байт (без кавычек) содержит фраза «Сегодня 7 июля 2011 г.»?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Сколько байт (килобайт) занимает одна страница текста, если в одной строке помещается 60 символов, а на странице – 40 строк? Каков объем одной книги, состоящей из 100 подобных страниц?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 инструкции по применению внешнего жесткого диска (подключаемого к компьютеру через разъем USB) емкостью 1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террабайт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написано, что на этот диск может поместиться 250 тыс. музыкальных файлов или 285 тыс. фотографий. Каковы по мнению производителей этого устройства размер одного музыкального файла и размер одной фотографии?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Сколько подобных музыкальных файлов может поместиться на одном CD-диске размером 700 мегабайт?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Сколько подобных фотографий может поместиться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флешке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 размером 4 гигабайта?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 к задаче 1: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60363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«Сегодня » – с пробелом (но без кавычек) 8 байт «7 июля » – с двумя пробелами (без кавычек) 7 байт «2010 г.» – с пробелом и с точкой (без кавычек) 7 байт Итого: 8 + 7 + 7 = 22 байта «весит» фраза «Сегодня 7 июля 2010 г.»</a:t>
            </a:r>
          </a:p>
          <a:p>
            <a:endParaRPr lang="ru-RU" dirty="0"/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57224" y="6072206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med"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857</Words>
  <PresentationFormat>Экран (4:3)</PresentationFormat>
  <Paragraphs>80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  Единицы измерения объема информации </vt:lpstr>
      <vt:lpstr>Слайд 2</vt:lpstr>
      <vt:lpstr>Слайд 3</vt:lpstr>
      <vt:lpstr>Таблица байтов с английскими сокращениями  (в левой колонке):</vt:lpstr>
      <vt:lpstr>Таблица байтов:</vt:lpstr>
      <vt:lpstr>Слайд 6</vt:lpstr>
      <vt:lpstr>Слайд 7</vt:lpstr>
      <vt:lpstr>Упражнения по компьютерной грамотности:</vt:lpstr>
      <vt:lpstr>Решение к задаче 1:</vt:lpstr>
      <vt:lpstr>Решение к задаче 2:</vt:lpstr>
      <vt:lpstr>Решение к задаче 3:</vt:lpstr>
      <vt:lpstr>Решение к задаче 4:</vt:lpstr>
      <vt:lpstr>Решение к задаче 5:</vt:lpstr>
      <vt:lpstr>Источник</vt:lpstr>
      <vt:lpstr>Благодарю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Единицы измерения объема информации</dc:title>
  <dc:creator>Амир</dc:creator>
  <cp:lastModifiedBy>Амир</cp:lastModifiedBy>
  <cp:revision>10</cp:revision>
  <dcterms:created xsi:type="dcterms:W3CDTF">2012-09-17T15:44:57Z</dcterms:created>
  <dcterms:modified xsi:type="dcterms:W3CDTF">2012-09-20T10:27:36Z</dcterms:modified>
</cp:coreProperties>
</file>