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70" r:id="rId9"/>
    <p:sldId id="263" r:id="rId10"/>
    <p:sldId id="264" r:id="rId11"/>
    <p:sldId id="265" r:id="rId12"/>
    <p:sldId id="266" r:id="rId13"/>
    <p:sldId id="271" r:id="rId14"/>
    <p:sldId id="267" r:id="rId15"/>
    <p:sldId id="268" r:id="rId16"/>
    <p:sldId id="26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7CE84F3-28C3-443E-9E96-99CF82512B78}" styleName="Темный стиль 1 - акцент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31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21.09.2012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21.09.2012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21.09.2012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21.09.2012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21.09.2012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21.09.2012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21.09.2012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http://festival.1september.ru/articles/597486/f_clip_image002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1571612"/>
            <a:ext cx="6172200" cy="1214446"/>
          </a:xfrm>
        </p:spPr>
        <p:txBody>
          <a:bodyPr/>
          <a:lstStyle/>
          <a:p>
            <a:pPr algn="ctr"/>
            <a:r>
              <a:rPr lang="ru-RU" dirty="0" smtClean="0"/>
              <a:t>Тема проекта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3214686"/>
            <a:ext cx="6172200" cy="2571768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/>
              <a:t>Как загадку сочинить ?</a:t>
            </a:r>
            <a:endParaRPr lang="ru-RU" sz="4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785785" y="500041"/>
          <a:ext cx="7072362" cy="5572166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265878"/>
                <a:gridCol w="3403242"/>
                <a:gridCol w="3403242"/>
              </a:tblGrid>
              <a:tr h="6129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0" cap="none" spc="0" dirty="0">
                          <a:ln w="10160">
                            <a:solidFill>
                              <a:schemeClr val="accent1"/>
                            </a:solidFill>
                            <a:prstDash val="solid"/>
                          </a:ln>
                          <a:solidFill>
                            <a:srgbClr val="FF0000"/>
                          </a:solidFill>
                          <a:effectLst>
                            <a:outerShdw blurRad="38100" dist="32000" dir="5400000" algn="tl">
                              <a:srgbClr val="000000">
                                <a:alpha val="30000"/>
                              </a:srgbClr>
                            </a:outerShdw>
                          </a:effectLst>
                        </a:rPr>
                        <a:t>1</a:t>
                      </a:r>
                      <a:endParaRPr lang="ru-RU" sz="2000" b="0" cap="none" spc="0" dirty="0">
                        <a:ln w="10160">
                          <a:solidFill>
                            <a:schemeClr val="accent1"/>
                          </a:solidFill>
                          <a:prstDash val="solid"/>
                        </a:ln>
                        <a:solidFill>
                          <a:srgbClr val="FF0000"/>
                        </a:solidFill>
                        <a:effectLst>
                          <a:outerShdw blurRad="38100" dist="32000" dir="5400000" algn="tl">
                            <a:srgbClr val="000000">
                              <a:alpha val="30000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0" cap="none" spc="0" dirty="0">
                          <a:ln w="10160">
                            <a:solidFill>
                              <a:schemeClr val="accent1"/>
                            </a:solidFill>
                            <a:prstDash val="solid"/>
                          </a:ln>
                          <a:solidFill>
                            <a:srgbClr val="FF0000"/>
                          </a:solidFill>
                          <a:effectLst>
                            <a:outerShdw blurRad="38100" dist="32000" dir="5400000" algn="tl">
                              <a:srgbClr val="000000">
                                <a:alpha val="30000"/>
                              </a:srgbClr>
                            </a:outerShdw>
                          </a:effectLst>
                        </a:rPr>
                        <a:t>СБОР ИНФОРМАЦИИ</a:t>
                      </a:r>
                      <a:endParaRPr lang="ru-RU" sz="2000" b="0" cap="none" spc="0" dirty="0">
                        <a:ln w="10160">
                          <a:solidFill>
                            <a:schemeClr val="accent1"/>
                          </a:solidFill>
                          <a:prstDash val="solid"/>
                        </a:ln>
                        <a:solidFill>
                          <a:srgbClr val="FF0000"/>
                        </a:solidFill>
                        <a:effectLst>
                          <a:outerShdw blurRad="38100" dist="32000" dir="5400000" algn="tl">
                            <a:srgbClr val="000000">
                              <a:alpha val="30000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0" cap="none" spc="0" dirty="0">
                          <a:ln w="10160">
                            <a:solidFill>
                              <a:schemeClr val="accent1"/>
                            </a:solidFill>
                            <a:prstDash val="solid"/>
                          </a:ln>
                          <a:solidFill>
                            <a:srgbClr val="FF0000"/>
                          </a:solidFill>
                          <a:effectLst>
                            <a:outerShdw blurRad="38100" dist="32000" dir="5400000" algn="tl">
                              <a:srgbClr val="000000">
                                <a:alpha val="30000"/>
                              </a:srgbClr>
                            </a:outerShdw>
                          </a:effectLst>
                        </a:rPr>
                        <a:t>ВСЯ ГРУППА</a:t>
                      </a:r>
                      <a:endParaRPr lang="ru-RU" sz="2000" b="0" cap="none" spc="0" dirty="0">
                        <a:ln w="10160">
                          <a:solidFill>
                            <a:schemeClr val="accent1"/>
                          </a:solidFill>
                          <a:prstDash val="solid"/>
                        </a:ln>
                        <a:solidFill>
                          <a:srgbClr val="FF0000"/>
                        </a:solidFill>
                        <a:effectLst>
                          <a:outerShdw blurRad="38100" dist="32000" dir="5400000" algn="tl">
                            <a:srgbClr val="000000">
                              <a:alpha val="30000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28575" marR="28575" marT="28575" marB="28575"/>
                </a:tc>
              </a:tr>
              <a:tr h="150448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0" cap="none" spc="0">
                          <a:ln w="10160">
                            <a:solidFill>
                              <a:schemeClr val="accent1"/>
                            </a:solidFill>
                            <a:prstDash val="solid"/>
                          </a:ln>
                          <a:solidFill>
                            <a:srgbClr val="FF0000"/>
                          </a:solidFill>
                          <a:effectLst>
                            <a:outerShdw blurRad="38100" dist="32000" dir="5400000" algn="tl">
                              <a:srgbClr val="000000">
                                <a:alpha val="30000"/>
                              </a:srgbClr>
                            </a:outerShdw>
                          </a:effectLst>
                        </a:rPr>
                        <a:t>2</a:t>
                      </a:r>
                      <a:endParaRPr lang="ru-RU" sz="2000" b="0" cap="none" spc="0">
                        <a:ln w="10160">
                          <a:solidFill>
                            <a:schemeClr val="accent1"/>
                          </a:solidFill>
                          <a:prstDash val="solid"/>
                        </a:ln>
                        <a:solidFill>
                          <a:srgbClr val="FF0000"/>
                        </a:solidFill>
                        <a:effectLst>
                          <a:outerShdw blurRad="38100" dist="32000" dir="5400000" algn="tl">
                            <a:srgbClr val="000000">
                              <a:alpha val="30000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0" cap="none" spc="0" dirty="0">
                          <a:ln w="10160">
                            <a:solidFill>
                              <a:schemeClr val="accent1"/>
                            </a:solidFill>
                            <a:prstDash val="solid"/>
                          </a:ln>
                          <a:solidFill>
                            <a:srgbClr val="FF0000"/>
                          </a:solidFill>
                          <a:effectLst>
                            <a:outerShdw blurRad="38100" dist="32000" dir="5400000" algn="tl">
                              <a:srgbClr val="000000">
                                <a:alpha val="30000"/>
                              </a:srgbClr>
                            </a:outerShdw>
                          </a:effectLst>
                        </a:rPr>
                        <a:t>РАЗРАБОТКА И СОСТАВЛЕНИЕ ЗАГАДКИ</a:t>
                      </a:r>
                      <a:endParaRPr lang="ru-RU" sz="2000" b="0" cap="none" spc="0" dirty="0">
                        <a:ln w="10160">
                          <a:solidFill>
                            <a:schemeClr val="accent1"/>
                          </a:solidFill>
                          <a:prstDash val="solid"/>
                        </a:ln>
                        <a:solidFill>
                          <a:srgbClr val="FF0000"/>
                        </a:solidFill>
                        <a:effectLst>
                          <a:outerShdw blurRad="38100" dist="32000" dir="5400000" algn="tl">
                            <a:srgbClr val="000000">
                              <a:alpha val="30000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0" cap="none" spc="0" dirty="0">
                          <a:ln w="10160">
                            <a:solidFill>
                              <a:schemeClr val="accent1"/>
                            </a:solidFill>
                            <a:prstDash val="solid"/>
                          </a:ln>
                          <a:solidFill>
                            <a:srgbClr val="FF0000"/>
                          </a:solidFill>
                          <a:effectLst>
                            <a:outerShdw blurRad="38100" dist="32000" dir="5400000" algn="tl">
                              <a:srgbClr val="000000">
                                <a:alpha val="30000"/>
                              </a:srgbClr>
                            </a:outerShdw>
                          </a:effectLst>
                        </a:rPr>
                        <a:t>ВСЯ ГРУППА СОСТАВЛЯЕТ,  ЗАПИСЫВАЕТ </a:t>
                      </a:r>
                      <a:r>
                        <a:rPr lang="ru-RU" sz="2000" b="0" cap="none" spc="0" dirty="0" smtClean="0">
                          <a:ln w="10160">
                            <a:solidFill>
                              <a:schemeClr val="accent1"/>
                            </a:solidFill>
                            <a:prstDash val="solid"/>
                          </a:ln>
                          <a:solidFill>
                            <a:srgbClr val="FF0000"/>
                          </a:solidFill>
                          <a:effectLst>
                            <a:outerShdw blurRad="38100" dist="32000" dir="5400000" algn="tl">
                              <a:srgbClr val="000000">
                                <a:alpha val="30000"/>
                              </a:srgbClr>
                            </a:outerShdw>
                          </a:effectLst>
                        </a:rPr>
                        <a:t>И ПРОВЕРЯЕТ РЕДАКТОР </a:t>
                      </a:r>
                      <a:r>
                        <a:rPr lang="ru-RU" sz="2000" b="0" cap="none" spc="0" dirty="0">
                          <a:ln w="10160">
                            <a:solidFill>
                              <a:schemeClr val="accent1"/>
                            </a:solidFill>
                            <a:prstDash val="solid"/>
                          </a:ln>
                          <a:solidFill>
                            <a:srgbClr val="FF0000"/>
                          </a:solidFill>
                          <a:effectLst>
                            <a:outerShdw blurRad="38100" dist="32000" dir="5400000" algn="tl">
                              <a:srgbClr val="000000">
                                <a:alpha val="30000"/>
                              </a:srgbClr>
                            </a:outerShdw>
                          </a:effectLst>
                        </a:rPr>
                        <a:t>.</a:t>
                      </a:r>
                      <a:endParaRPr lang="ru-RU" sz="2000" b="0" cap="none" spc="0" dirty="0">
                        <a:ln w="10160">
                          <a:solidFill>
                            <a:schemeClr val="accent1"/>
                          </a:solidFill>
                          <a:prstDash val="solid"/>
                        </a:ln>
                        <a:solidFill>
                          <a:srgbClr val="FF0000"/>
                        </a:solidFill>
                        <a:effectLst>
                          <a:outerShdw blurRad="38100" dist="32000" dir="5400000" algn="tl">
                            <a:srgbClr val="000000">
                              <a:alpha val="30000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28575" marR="28575" marT="28575" marB="28575"/>
                </a:tc>
              </a:tr>
              <a:tr h="150448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0" cap="none" spc="0">
                          <a:ln w="10160">
                            <a:solidFill>
                              <a:schemeClr val="accent1"/>
                            </a:solidFill>
                            <a:prstDash val="solid"/>
                          </a:ln>
                          <a:solidFill>
                            <a:srgbClr val="FF0000"/>
                          </a:solidFill>
                          <a:effectLst>
                            <a:outerShdw blurRad="38100" dist="32000" dir="5400000" algn="tl">
                              <a:srgbClr val="000000">
                                <a:alpha val="30000"/>
                              </a:srgbClr>
                            </a:outerShdw>
                          </a:effectLst>
                        </a:rPr>
                        <a:t>3</a:t>
                      </a:r>
                      <a:endParaRPr lang="ru-RU" sz="2000" b="0" cap="none" spc="0">
                        <a:ln w="10160">
                          <a:solidFill>
                            <a:schemeClr val="accent1"/>
                          </a:solidFill>
                          <a:prstDash val="solid"/>
                        </a:ln>
                        <a:solidFill>
                          <a:srgbClr val="FF0000"/>
                        </a:solidFill>
                        <a:effectLst>
                          <a:outerShdw blurRad="38100" dist="32000" dir="5400000" algn="tl">
                            <a:srgbClr val="000000">
                              <a:alpha val="30000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0" cap="none" spc="0" dirty="0">
                          <a:ln w="10160">
                            <a:solidFill>
                              <a:schemeClr val="accent1"/>
                            </a:solidFill>
                            <a:prstDash val="solid"/>
                          </a:ln>
                          <a:solidFill>
                            <a:srgbClr val="FF0000"/>
                          </a:solidFill>
                          <a:effectLst>
                            <a:outerShdw blurRad="38100" dist="32000" dir="5400000" algn="tl">
                              <a:srgbClr val="000000">
                                <a:alpha val="30000"/>
                              </a:srgbClr>
                            </a:outerShdw>
                          </a:effectLst>
                        </a:rPr>
                        <a:t>ОФОРМЛЕНИЕ ЗАГАДКИ (ЭСКИЗ)</a:t>
                      </a:r>
                      <a:endParaRPr lang="ru-RU" sz="2000" b="0" cap="none" spc="0" dirty="0">
                        <a:ln w="10160">
                          <a:solidFill>
                            <a:schemeClr val="accent1"/>
                          </a:solidFill>
                          <a:prstDash val="solid"/>
                        </a:ln>
                        <a:solidFill>
                          <a:srgbClr val="FF0000"/>
                        </a:solidFill>
                        <a:effectLst>
                          <a:outerShdw blurRad="38100" dist="32000" dir="5400000" algn="tl">
                            <a:srgbClr val="000000">
                              <a:alpha val="30000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0" cap="none" spc="0" dirty="0">
                          <a:ln w="10160">
                            <a:solidFill>
                              <a:schemeClr val="accent1"/>
                            </a:solidFill>
                            <a:prstDash val="solid"/>
                          </a:ln>
                          <a:solidFill>
                            <a:srgbClr val="FF0000"/>
                          </a:solidFill>
                          <a:effectLst>
                            <a:outerShdw blurRad="38100" dist="32000" dir="5400000" algn="tl">
                              <a:srgbClr val="000000">
                                <a:alpha val="30000"/>
                              </a:srgbClr>
                            </a:outerShdw>
                          </a:effectLst>
                        </a:rPr>
                        <a:t>ВСЯ ГРУППА СОСТАВЛЯЕТ ЭСКИЗ, ЗАТЕМ ХУДОЖНИК </a:t>
                      </a:r>
                      <a:r>
                        <a:rPr lang="ru-RU" sz="2000" b="0" cap="none" spc="0" dirty="0" smtClean="0">
                          <a:ln w="10160">
                            <a:solidFill>
                              <a:schemeClr val="accent1"/>
                            </a:solidFill>
                            <a:prstDash val="solid"/>
                          </a:ln>
                          <a:solidFill>
                            <a:srgbClr val="FF0000"/>
                          </a:solidFill>
                          <a:effectLst>
                            <a:outerShdw blurRad="38100" dist="32000" dir="5400000" algn="tl">
                              <a:srgbClr val="000000">
                                <a:alpha val="30000"/>
                              </a:srgbClr>
                            </a:outerShdw>
                          </a:effectLst>
                        </a:rPr>
                        <a:t>ОФОРМЛЯЕТ </a:t>
                      </a:r>
                      <a:r>
                        <a:rPr lang="ru-RU" sz="2000" b="0" cap="none" spc="0" dirty="0">
                          <a:ln w="10160">
                            <a:solidFill>
                              <a:schemeClr val="accent1"/>
                            </a:solidFill>
                            <a:prstDash val="solid"/>
                          </a:ln>
                          <a:solidFill>
                            <a:srgbClr val="FF0000"/>
                          </a:solidFill>
                          <a:effectLst>
                            <a:outerShdw blurRad="38100" dist="32000" dir="5400000" algn="tl">
                              <a:srgbClr val="000000">
                                <a:alpha val="30000"/>
                              </a:srgbClr>
                            </a:outerShdw>
                          </a:effectLst>
                        </a:rPr>
                        <a:t>ЗАГАДКУ.</a:t>
                      </a:r>
                      <a:endParaRPr lang="ru-RU" sz="2000" b="0" cap="none" spc="0" dirty="0">
                        <a:ln w="10160">
                          <a:solidFill>
                            <a:schemeClr val="accent1"/>
                          </a:solidFill>
                          <a:prstDash val="solid"/>
                        </a:ln>
                        <a:solidFill>
                          <a:srgbClr val="FF0000"/>
                        </a:solidFill>
                        <a:effectLst>
                          <a:outerShdw blurRad="38100" dist="32000" dir="5400000" algn="tl">
                            <a:srgbClr val="000000">
                              <a:alpha val="30000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28575" marR="28575" marT="28575" marB="28575"/>
                </a:tc>
              </a:tr>
              <a:tr h="195025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0" cap="none" spc="0">
                          <a:ln w="10160">
                            <a:solidFill>
                              <a:schemeClr val="accent1"/>
                            </a:solidFill>
                            <a:prstDash val="solid"/>
                          </a:ln>
                          <a:solidFill>
                            <a:srgbClr val="FF0000"/>
                          </a:solidFill>
                          <a:effectLst>
                            <a:outerShdw blurRad="38100" dist="32000" dir="5400000" algn="tl">
                              <a:srgbClr val="000000">
                                <a:alpha val="30000"/>
                              </a:srgbClr>
                            </a:outerShdw>
                          </a:effectLst>
                        </a:rPr>
                        <a:t>4</a:t>
                      </a:r>
                      <a:endParaRPr lang="ru-RU" sz="2000" b="0" cap="none" spc="0">
                        <a:ln w="10160">
                          <a:solidFill>
                            <a:schemeClr val="accent1"/>
                          </a:solidFill>
                          <a:prstDash val="solid"/>
                        </a:ln>
                        <a:solidFill>
                          <a:srgbClr val="FF0000"/>
                        </a:solidFill>
                        <a:effectLst>
                          <a:outerShdw blurRad="38100" dist="32000" dir="5400000" algn="tl">
                            <a:srgbClr val="000000">
                              <a:alpha val="30000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0" cap="none" spc="0" dirty="0">
                          <a:ln w="10160">
                            <a:solidFill>
                              <a:schemeClr val="accent1"/>
                            </a:solidFill>
                            <a:prstDash val="solid"/>
                          </a:ln>
                          <a:solidFill>
                            <a:srgbClr val="FF0000"/>
                          </a:solidFill>
                          <a:effectLst>
                            <a:outerShdw blurRad="38100" dist="32000" dir="5400000" algn="tl">
                              <a:srgbClr val="000000">
                                <a:alpha val="30000"/>
                              </a:srgbClr>
                            </a:outerShdw>
                          </a:effectLst>
                        </a:rPr>
                        <a:t>ЗАЩИТА ЗАГАДКИ</a:t>
                      </a:r>
                      <a:endParaRPr lang="ru-RU" sz="2000" b="0" cap="none" spc="0" dirty="0">
                        <a:ln w="10160">
                          <a:solidFill>
                            <a:schemeClr val="accent1"/>
                          </a:solidFill>
                          <a:prstDash val="solid"/>
                        </a:ln>
                        <a:solidFill>
                          <a:srgbClr val="FF0000"/>
                        </a:solidFill>
                        <a:effectLst>
                          <a:outerShdw blurRad="38100" dist="32000" dir="5400000" algn="tl">
                            <a:srgbClr val="000000">
                              <a:alpha val="30000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28575" marR="28575" marT="28575" marB="28575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0" cap="none" spc="0" dirty="0">
                          <a:ln w="10160">
                            <a:solidFill>
                              <a:schemeClr val="accent1"/>
                            </a:solidFill>
                            <a:prstDash val="solid"/>
                          </a:ln>
                          <a:solidFill>
                            <a:srgbClr val="FF0000"/>
                          </a:solidFill>
                          <a:effectLst>
                            <a:outerShdw blurRad="38100" dist="32000" dir="5400000" algn="tl">
                              <a:srgbClr val="000000">
                                <a:alpha val="30000"/>
                              </a:srgbClr>
                            </a:outerShdw>
                          </a:effectLst>
                        </a:rPr>
                        <a:t>– ВСЯ ГРУППА ГОТОВИТ ТЕКСТ ЗАЩИТЫ ЗАГАДКИ ПО ПЛАНУ, ЗАЩИТНИК ЗАЩИЩАЕТ СВОЮ ЗАГАДКУ</a:t>
                      </a:r>
                      <a:endParaRPr lang="ru-RU" sz="2000" b="0" cap="none" spc="0" dirty="0">
                        <a:ln w="10160">
                          <a:solidFill>
                            <a:schemeClr val="accent1"/>
                          </a:solidFill>
                          <a:prstDash val="solid"/>
                        </a:ln>
                        <a:solidFill>
                          <a:srgbClr val="FF0000"/>
                        </a:solidFill>
                        <a:effectLst>
                          <a:outerShdw blurRad="38100" dist="32000" dir="5400000" algn="tl">
                            <a:srgbClr val="000000">
                              <a:alpha val="30000"/>
                            </a:srgbClr>
                          </a:outerShdw>
                        </a:effectLst>
                        <a:latin typeface="Times New Roman"/>
                        <a:ea typeface="Times New Roman"/>
                      </a:endParaRPr>
                    </a:p>
                  </a:txBody>
                  <a:tcPr marL="28575" marR="28575" marT="28575" marB="28575"/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7467600" cy="1071546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ЭСКИЗ</a:t>
            </a: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</a:rPr>
              <a:t> –</a:t>
            </a:r>
            <a:r>
              <a:rPr lang="ru-RU" sz="1800" b="1" dirty="0" smtClean="0">
                <a:solidFill>
                  <a:schemeClr val="accent3">
                    <a:lumMod val="50000"/>
                  </a:schemeClr>
                </a:solidFill>
              </a:rPr>
              <a:t> БЫСТРО ВЫПОЛНЕННЫЙ ПРЕДВАРИТЕЛЬНЫЙ НАБРОСОК, СВОБОДНЫЙ РИСУНОК, НЕ ПРЕДПОЛАГАЕМЫЙ КАК ГОТОВАЯ РАБОТА.</a:t>
            </a:r>
            <a:endParaRPr lang="ru-RU" sz="18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4" name="Содержимое 3" descr="20865452_I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0" y="1071546"/>
            <a:ext cx="4214810" cy="3111753"/>
          </a:xfrm>
        </p:spPr>
      </p:pic>
      <p:pic>
        <p:nvPicPr>
          <p:cNvPr id="19458" name="Picture 2" descr="C:\Documents and Settings\User\Рабочий стол\мама\проекты\проект загадка\shishkin_rozh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48" y="4067000"/>
            <a:ext cx="4857752" cy="2790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/>
              <a:t>план работы</a:t>
            </a:r>
            <a:endParaRPr lang="ru-RU" sz="6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ru-RU" sz="3600" b="1" dirty="0" smtClean="0"/>
              <a:t>Поиск информации</a:t>
            </a:r>
          </a:p>
          <a:p>
            <a:pPr lvl="0">
              <a:buNone/>
            </a:pPr>
            <a:r>
              <a:rPr lang="ru-RU" b="1" dirty="0" smtClean="0"/>
              <a:t>( найти образец загадки по вашей теме  в книге и схему загадки в тетради по информатике, </a:t>
            </a:r>
          </a:p>
          <a:p>
            <a:pPr lvl="0">
              <a:buNone/>
            </a:pPr>
            <a:r>
              <a:rPr lang="ru-RU" b="1" dirty="0" smtClean="0"/>
              <a:t> 1 часть )</a:t>
            </a:r>
            <a:endParaRPr lang="ru-RU" dirty="0" smtClean="0"/>
          </a:p>
          <a:p>
            <a:pPr lvl="0"/>
            <a:r>
              <a:rPr lang="ru-RU" sz="3600" b="1" dirty="0" smtClean="0"/>
              <a:t>Продукт</a:t>
            </a:r>
          </a:p>
          <a:p>
            <a:pPr lvl="0">
              <a:buNone/>
            </a:pPr>
            <a:r>
              <a:rPr lang="ru-RU" b="1" dirty="0" smtClean="0"/>
              <a:t> (составленная и записанная загадка + рисунок)</a:t>
            </a:r>
            <a:r>
              <a:rPr lang="ru-RU" dirty="0" smtClean="0"/>
              <a:t>.</a:t>
            </a:r>
          </a:p>
          <a:p>
            <a:pPr lvl="0"/>
            <a:r>
              <a:rPr lang="ru-RU" sz="3600" b="1" dirty="0" smtClean="0"/>
              <a:t>Защита проекта.</a:t>
            </a:r>
            <a:endParaRPr lang="ru-RU" sz="36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500042"/>
            <a:ext cx="7467600" cy="597391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endParaRPr lang="ru-RU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ctr">
              <a:lnSpc>
                <a:spcPct val="90000"/>
              </a:lnSpc>
              <a:buNone/>
            </a:pPr>
            <a:r>
              <a:rPr lang="ru-RU" sz="3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ПРАВИЛА РАБОТЫ В ГРУППЕ</a:t>
            </a:r>
          </a:p>
          <a:p>
            <a:pPr algn="ctr">
              <a:lnSpc>
                <a:spcPct val="90000"/>
              </a:lnSpc>
              <a:buNone/>
            </a:pPr>
            <a:r>
              <a:rPr lang="ru-RU" sz="3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(правило ССС)</a:t>
            </a:r>
          </a:p>
          <a:p>
            <a:pPr>
              <a:lnSpc>
                <a:spcPct val="90000"/>
              </a:lnSpc>
              <a:buNone/>
            </a:pP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1. </a:t>
            </a: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</a:rPr>
              <a:t>Умей  </a:t>
            </a:r>
            <a: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сотрудничать</a:t>
            </a: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</a:rPr>
              <a:t>, то есть выполнять какое-то дело вместе, договариваясь о распределении обязанностей, идти друг другу на уступки.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</a:rPr>
              <a:t>2.  Проявляй </a:t>
            </a:r>
            <a: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сочувствие</a:t>
            </a: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</a:rPr>
              <a:t>, то есть умение отзываться на просьбы о помощи своих одноклассников, умение увидеть, что однокласснику или учителю нужна помощь.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</a:rPr>
              <a:t>3. Используй </a:t>
            </a:r>
            <a: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самоконтроль</a:t>
            </a:r>
            <a:r>
              <a:rPr lang="ru-RU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</a:rPr>
              <a:t>,</a:t>
            </a: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</a:rPr>
              <a:t> то есть умей  сдерживать свои желания и капризы, умей без напоминания выполнять основные требования учителя и основные нормы школы.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b="1" dirty="0" smtClean="0"/>
              <a:t>ПЛАН ЗАЩИТЫ ПРОЕКТА</a:t>
            </a:r>
            <a:endParaRPr lang="ru-RU" sz="4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2800" dirty="0" smtClean="0"/>
              <a:t>Расскажи, как вы работали над проектом, что делал каждый участник группы.</a:t>
            </a:r>
          </a:p>
          <a:p>
            <a:pPr lvl="0"/>
            <a:r>
              <a:rPr lang="ru-RU" sz="2800" dirty="0" smtClean="0"/>
              <a:t>Прочитай загадку.</a:t>
            </a:r>
          </a:p>
          <a:p>
            <a:pPr lvl="0"/>
            <a:r>
              <a:rPr lang="ru-RU" sz="2800" dirty="0" smtClean="0"/>
              <a:t>Вам понравилось работать?</a:t>
            </a:r>
          </a:p>
          <a:p>
            <a:pPr lvl="0"/>
            <a:r>
              <a:rPr lang="ru-RU" sz="2800" dirty="0" smtClean="0"/>
              <a:t>Что было трудным ?</a:t>
            </a:r>
          </a:p>
          <a:p>
            <a:pPr lvl="0"/>
            <a:r>
              <a:rPr lang="ru-RU" sz="2800" dirty="0" smtClean="0"/>
              <a:t>Чья это была идея (кто был самый активный)</a:t>
            </a:r>
          </a:p>
          <a:p>
            <a:pPr lvl="0"/>
            <a:r>
              <a:rPr lang="ru-RU" sz="2800" dirty="0" smtClean="0"/>
              <a:t>Справилась ли ваша группа  с задачей проекта?</a:t>
            </a:r>
          </a:p>
          <a:p>
            <a:endParaRPr lang="ru-RU" sz="28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/>
              <a:t>Когда на уроке дается задание по выполнению творческого проекта, я считаю его: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 numCol="2">
            <a:normAutofit lnSpcReduction="10000"/>
          </a:bodyPr>
          <a:lstStyle/>
          <a:p>
            <a:r>
              <a:rPr lang="ru-RU" dirty="0" smtClean="0"/>
              <a:t>Приятным</a:t>
            </a:r>
          </a:p>
          <a:p>
            <a:r>
              <a:rPr lang="ru-RU" dirty="0" smtClean="0"/>
              <a:t>Неприятным</a:t>
            </a:r>
          </a:p>
          <a:p>
            <a:r>
              <a:rPr lang="ru-RU" dirty="0" smtClean="0"/>
              <a:t>Однообразным</a:t>
            </a:r>
          </a:p>
          <a:p>
            <a:r>
              <a:rPr lang="ru-RU" dirty="0" smtClean="0"/>
              <a:t>Разнообразным</a:t>
            </a:r>
          </a:p>
          <a:p>
            <a:r>
              <a:rPr lang="ru-RU" dirty="0" smtClean="0"/>
              <a:t>Интересным</a:t>
            </a:r>
          </a:p>
          <a:p>
            <a:r>
              <a:rPr lang="ru-RU" dirty="0" smtClean="0"/>
              <a:t>Скучным</a:t>
            </a:r>
          </a:p>
          <a:p>
            <a:r>
              <a:rPr lang="ru-RU" dirty="0" smtClean="0"/>
              <a:t>Желательным</a:t>
            </a:r>
          </a:p>
          <a:p>
            <a:r>
              <a:rPr lang="ru-RU" dirty="0" smtClean="0"/>
              <a:t>Нежелательным</a:t>
            </a:r>
          </a:p>
          <a:p>
            <a:r>
              <a:rPr lang="ru-RU" dirty="0" smtClean="0"/>
              <a:t>Легким</a:t>
            </a:r>
          </a:p>
          <a:p>
            <a:r>
              <a:rPr lang="ru-RU" dirty="0" smtClean="0"/>
              <a:t>Трудным</a:t>
            </a:r>
          </a:p>
          <a:p>
            <a:endParaRPr lang="ru-RU" dirty="0" smtClean="0"/>
          </a:p>
          <a:p>
            <a:r>
              <a:rPr lang="ru-RU" dirty="0" smtClean="0"/>
              <a:t>Нужным</a:t>
            </a:r>
          </a:p>
          <a:p>
            <a:r>
              <a:rPr lang="ru-RU" dirty="0" smtClean="0"/>
              <a:t>Ненужным</a:t>
            </a:r>
          </a:p>
          <a:p>
            <a:r>
              <a:rPr lang="ru-RU" dirty="0" smtClean="0"/>
              <a:t>Беспокойным</a:t>
            </a:r>
          </a:p>
          <a:p>
            <a:r>
              <a:rPr lang="ru-RU" dirty="0" smtClean="0"/>
              <a:t>Спокойным</a:t>
            </a:r>
          </a:p>
          <a:p>
            <a:r>
              <a:rPr lang="ru-RU" dirty="0" smtClean="0"/>
              <a:t>Простым</a:t>
            </a:r>
          </a:p>
          <a:p>
            <a:r>
              <a:rPr lang="ru-RU" dirty="0" smtClean="0"/>
              <a:t>Сложным</a:t>
            </a:r>
          </a:p>
          <a:p>
            <a:r>
              <a:rPr lang="ru-RU" dirty="0" smtClean="0"/>
              <a:t>Непонятным</a:t>
            </a:r>
          </a:p>
          <a:p>
            <a:r>
              <a:rPr lang="ru-RU" dirty="0" smtClean="0"/>
              <a:t>Понятным</a:t>
            </a:r>
          </a:p>
          <a:p>
            <a:r>
              <a:rPr lang="ru-RU" dirty="0" smtClean="0"/>
              <a:t>Полезным</a:t>
            </a:r>
          </a:p>
          <a:p>
            <a:r>
              <a:rPr lang="ru-RU" dirty="0" smtClean="0"/>
              <a:t>Бесполезным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Наша оценка работы над проектом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2800" b="1" dirty="0" smtClean="0"/>
              <a:t>Достигли цели?</a:t>
            </a:r>
          </a:p>
          <a:p>
            <a:pPr lvl="0"/>
            <a:r>
              <a:rPr lang="ru-RU" sz="2800" b="1" dirty="0" smtClean="0"/>
              <a:t>Что нового узнали?</a:t>
            </a:r>
          </a:p>
          <a:p>
            <a:pPr lvl="0"/>
            <a:r>
              <a:rPr lang="ru-RU" sz="2800" b="1" dirty="0" smtClean="0"/>
              <a:t>Чему мы научились?</a:t>
            </a:r>
          </a:p>
          <a:p>
            <a:pPr lvl="0"/>
            <a:r>
              <a:rPr lang="ru-RU" sz="2800" b="1" dirty="0" smtClean="0"/>
              <a:t>Понравился проект?</a:t>
            </a:r>
          </a:p>
          <a:p>
            <a:pPr lvl="0"/>
            <a:r>
              <a:rPr lang="ru-RU" sz="2800" b="1" dirty="0" smtClean="0"/>
              <a:t>Что получилось лучше всего?</a:t>
            </a:r>
          </a:p>
          <a:p>
            <a:pPr lvl="0"/>
            <a:r>
              <a:rPr lang="ru-RU" sz="2800" b="1" dirty="0" smtClean="0"/>
              <a:t>Что бы сделали по – другому?</a:t>
            </a:r>
          </a:p>
          <a:p>
            <a:pPr lvl="0"/>
            <a:r>
              <a:rPr lang="ru-RU" sz="2800" b="1" dirty="0" smtClean="0"/>
              <a:t>Хотели бы участвовать ещё в проектах?</a:t>
            </a:r>
            <a:endParaRPr lang="ru-RU" sz="28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714356"/>
            <a:ext cx="7286676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Загадка </a:t>
            </a:r>
            <a:r>
              <a:rPr lang="ru-RU" b="1" dirty="0" smtClean="0"/>
              <a:t>– </a:t>
            </a:r>
            <a:r>
              <a:rPr lang="ru-RU" sz="3200" b="1" dirty="0" smtClean="0"/>
              <a:t>это жанр народного поэтического творчества, иносказательное описание предмета, явления, проверяющее сообразительность человека. </a:t>
            </a:r>
          </a:p>
          <a:p>
            <a:endParaRPr lang="ru-RU" sz="3200" b="1" dirty="0" smtClean="0"/>
          </a:p>
          <a:p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Загадки </a:t>
            </a:r>
            <a:r>
              <a:rPr lang="ru-RU" sz="3200" b="1" dirty="0" smtClean="0"/>
              <a:t>описывают предмет 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кратко</a:t>
            </a:r>
            <a:r>
              <a:rPr lang="ru-RU" sz="3200" b="1" dirty="0" smtClean="0"/>
              <a:t> и выделяют его </a:t>
            </a:r>
            <a:r>
              <a:rPr lang="ru-RU" sz="3600" b="1" dirty="0" smtClean="0"/>
              <a:t>важные 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особенности</a:t>
            </a:r>
            <a:r>
              <a:rPr lang="ru-RU" sz="3600" b="1" dirty="0" smtClean="0"/>
              <a:t>.</a:t>
            </a:r>
            <a:endParaRPr lang="ru-RU" sz="36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Как составить загадку</a:t>
            </a:r>
            <a:endParaRPr lang="ru-RU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Выбрать </a:t>
            </a:r>
            <a:r>
              <a:rPr lang="ru-RU" dirty="0" smtClean="0">
                <a:solidFill>
                  <a:srgbClr val="C00000"/>
                </a:solidFill>
              </a:rPr>
              <a:t>предмет</a:t>
            </a:r>
            <a:r>
              <a:rPr lang="ru-RU" dirty="0" smtClean="0"/>
              <a:t> или </a:t>
            </a:r>
            <a:r>
              <a:rPr lang="ru-RU" dirty="0" smtClean="0">
                <a:solidFill>
                  <a:srgbClr val="C00000"/>
                </a:solidFill>
              </a:rPr>
              <a:t>существо</a:t>
            </a:r>
            <a:r>
              <a:rPr lang="ru-RU" dirty="0" smtClean="0"/>
              <a:t>.</a:t>
            </a:r>
          </a:p>
          <a:p>
            <a:r>
              <a:rPr lang="ru-RU" dirty="0" smtClean="0"/>
              <a:t>Вспомнить </a:t>
            </a:r>
            <a:r>
              <a:rPr lang="ru-RU" dirty="0" smtClean="0">
                <a:solidFill>
                  <a:srgbClr val="C00000"/>
                </a:solidFill>
              </a:rPr>
              <a:t>состав – на что похоже</a:t>
            </a:r>
            <a:r>
              <a:rPr lang="ru-RU" dirty="0" smtClean="0"/>
              <a:t>.</a:t>
            </a:r>
          </a:p>
          <a:p>
            <a:r>
              <a:rPr lang="ru-RU" dirty="0" smtClean="0"/>
              <a:t>Вспомнить </a:t>
            </a:r>
            <a:r>
              <a:rPr lang="ru-RU" dirty="0" smtClean="0">
                <a:solidFill>
                  <a:srgbClr val="C00000"/>
                </a:solidFill>
              </a:rPr>
              <a:t>действия – кто делает такие же действия.</a:t>
            </a:r>
          </a:p>
          <a:p>
            <a:r>
              <a:rPr lang="ru-RU" dirty="0" smtClean="0"/>
              <a:t>Вспомнить </a:t>
            </a:r>
            <a:r>
              <a:rPr lang="ru-RU" dirty="0" smtClean="0">
                <a:solidFill>
                  <a:srgbClr val="C00000"/>
                </a:solidFill>
              </a:rPr>
              <a:t>признаки</a:t>
            </a:r>
            <a:r>
              <a:rPr lang="ru-RU" dirty="0" smtClean="0"/>
              <a:t> этого предмета.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estival.1september.ru/articles/597486/f_clip_image002.jpg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500034" y="714356"/>
            <a:ext cx="7643866" cy="5483877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571604" y="285728"/>
            <a:ext cx="514353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Схема работы над загадкой</a:t>
            </a:r>
            <a:endParaRPr lang="ru-RU" sz="32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1538" y="285728"/>
            <a:ext cx="607223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Роли участников группы</a:t>
            </a:r>
            <a:endParaRPr lang="ru-RU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57290" y="1928802"/>
            <a:ext cx="557216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4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Художник</a:t>
            </a:r>
          </a:p>
          <a:p>
            <a:endParaRPr lang="ru-RU" sz="4800" dirty="0" smtClean="0"/>
          </a:p>
          <a:p>
            <a:pPr>
              <a:buFont typeface="Arial" pitchFamily="34" charset="0"/>
              <a:buChar char="•"/>
            </a:pPr>
            <a:r>
              <a:rPr lang="ru-RU" sz="4800" dirty="0" smtClean="0">
                <a:solidFill>
                  <a:schemeClr val="accent3">
                    <a:lumMod val="50000"/>
                  </a:schemeClr>
                </a:solidFill>
              </a:rPr>
              <a:t>Редактор</a:t>
            </a:r>
          </a:p>
          <a:p>
            <a:endParaRPr lang="ru-RU" sz="4800" dirty="0" smtClean="0"/>
          </a:p>
          <a:p>
            <a:pPr>
              <a:buFont typeface="Arial" pitchFamily="34" charset="0"/>
              <a:buChar char="•"/>
            </a:pPr>
            <a:r>
              <a:rPr lang="ru-RU" sz="4800" dirty="0" smtClean="0">
                <a:solidFill>
                  <a:schemeClr val="accent1">
                    <a:lumMod val="50000"/>
                  </a:schemeClr>
                </a:solidFill>
              </a:rPr>
              <a:t>Защитник загадки</a:t>
            </a:r>
            <a:endParaRPr lang="ru-RU" sz="48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43042" y="1071546"/>
            <a:ext cx="6000792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chemeClr val="accent2">
                    <a:lumMod val="75000"/>
                  </a:schemeClr>
                </a:solidFill>
              </a:rPr>
              <a:t>РЕДАКТОР</a:t>
            </a:r>
            <a:r>
              <a:rPr lang="ru-RU" sz="4400" b="1" dirty="0" smtClean="0"/>
              <a:t> – ЭТО ЧЕЛОВЕК, КОТОРЫЙ ИЩЕТ ОШИБКИ В РАЗНЫХ СТАТЬЯХ И КНИГАХ. </a:t>
            </a:r>
            <a:endParaRPr lang="ru-RU" sz="44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2" y="571480"/>
            <a:ext cx="6715172" cy="473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chemeClr val="accent2">
                    <a:lumMod val="75000"/>
                  </a:schemeClr>
                </a:solidFill>
              </a:rPr>
              <a:t>ЗАЩИТНИК ПРОЕКТА </a:t>
            </a:r>
            <a:r>
              <a:rPr lang="ru-RU" sz="4400" b="1" dirty="0" smtClean="0"/>
              <a:t>– ПОМОГАЕТ художнику и редактору , ГОТОВИТ ТЕКСТ ЗАЩИТЫ ЗАГАДКИ. </a:t>
            </a:r>
            <a:endParaRPr lang="ru-RU" sz="44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728" y="714356"/>
            <a:ext cx="6357966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</a:rPr>
              <a:t>ПРОЕКТ</a:t>
            </a:r>
            <a:r>
              <a:rPr lang="ru-RU" sz="4000" b="1" dirty="0" smtClean="0"/>
              <a:t> – </a:t>
            </a:r>
          </a:p>
          <a:p>
            <a:pPr algn="ctr"/>
            <a:r>
              <a:rPr lang="ru-RU" sz="4000" b="1" dirty="0" smtClean="0"/>
              <a:t>ДЕЛО, В РЕЗУЛЬТАТЕ КОТОРОГО ПОЛУЧАЕТСЯ</a:t>
            </a:r>
          </a:p>
          <a:p>
            <a:pPr algn="ctr"/>
            <a:r>
              <a:rPr lang="ru-RU" sz="4000" b="1" dirty="0" smtClean="0"/>
              <a:t> </a:t>
            </a:r>
            <a:r>
              <a:rPr lang="ru-RU" sz="4000" b="1" u="sng" dirty="0" smtClean="0">
                <a:solidFill>
                  <a:schemeClr val="accent2">
                    <a:lumMod val="75000"/>
                  </a:schemeClr>
                </a:solidFill>
              </a:rPr>
              <a:t>ПРОДУКТ</a:t>
            </a: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. </a:t>
            </a:r>
            <a:endParaRPr lang="ru-RU" sz="40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57422" y="785794"/>
            <a:ext cx="47149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</a:rPr>
              <a:t>Наш продукт?</a:t>
            </a:r>
            <a:endParaRPr lang="ru-RU" sz="4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03648" y="2428868"/>
            <a:ext cx="55972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>
                <a:solidFill>
                  <a:srgbClr val="FF0000"/>
                </a:solidFill>
              </a:rPr>
              <a:t>З</a:t>
            </a:r>
            <a:r>
              <a:rPr lang="ru-RU" sz="80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А</a:t>
            </a:r>
            <a:r>
              <a:rPr lang="ru-RU" sz="8000" dirty="0" smtClean="0">
                <a:solidFill>
                  <a:schemeClr val="bg2">
                    <a:lumMod val="50000"/>
                  </a:schemeClr>
                </a:solidFill>
              </a:rPr>
              <a:t>Г</a:t>
            </a:r>
            <a:r>
              <a:rPr lang="ru-RU" sz="8000" dirty="0" smtClean="0">
                <a:solidFill>
                  <a:srgbClr val="92D050"/>
                </a:solidFill>
              </a:rPr>
              <a:t>А</a:t>
            </a:r>
            <a:r>
              <a:rPr lang="ru-RU" sz="8000" dirty="0" smtClean="0">
                <a:solidFill>
                  <a:srgbClr val="00B0F0"/>
                </a:solidFill>
              </a:rPr>
              <a:t>Д</a:t>
            </a:r>
            <a:r>
              <a:rPr lang="ru-RU" sz="8000" dirty="0" smtClean="0">
                <a:solidFill>
                  <a:srgbClr val="0070C0"/>
                </a:solidFill>
              </a:rPr>
              <a:t>К</a:t>
            </a:r>
            <a:r>
              <a:rPr lang="ru-RU" sz="8000" dirty="0" smtClean="0">
                <a:solidFill>
                  <a:srgbClr val="7030A0"/>
                </a:solidFill>
              </a:rPr>
              <a:t>А</a:t>
            </a:r>
            <a:endParaRPr lang="ru-RU" sz="80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53</TotalTime>
  <Words>421</Words>
  <Application>Microsoft Office PowerPoint</Application>
  <PresentationFormat>Экран (4:3)</PresentationFormat>
  <Paragraphs>87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Эркер</vt:lpstr>
      <vt:lpstr>Тема проекта</vt:lpstr>
      <vt:lpstr>Презентация PowerPoint</vt:lpstr>
      <vt:lpstr>Как составить загадку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ЭСКИЗ – БЫСТРО ВЫПОЛНЕННЫЙ ПРЕДВАРИТЕЛЬНЫЙ НАБРОСОК, СВОБОДНЫЙ РИСУНОК, НЕ ПРЕДПОЛАГАЕМЫЙ КАК ГОТОВАЯ РАБОТА.</vt:lpstr>
      <vt:lpstr>план работы</vt:lpstr>
      <vt:lpstr>Презентация PowerPoint</vt:lpstr>
      <vt:lpstr>ПЛАН ЗАЩИТЫ ПРОЕКТА</vt:lpstr>
      <vt:lpstr>Когда на уроке дается задание по выполнению творческого проекта, я считаю его: </vt:lpstr>
      <vt:lpstr>Наша оценка работы над проектом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проекта</dc:title>
  <cp:lastModifiedBy>User</cp:lastModifiedBy>
  <cp:revision>9</cp:revision>
  <dcterms:modified xsi:type="dcterms:W3CDTF">2012-09-21T14:32:46Z</dcterms:modified>
</cp:coreProperties>
</file>