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8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6BE1387-6933-4926-88BC-FF15CFBA7242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29ECBFC-5BD9-475F-B411-84579415CC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Промышленность и транспорт в пореформенной России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861048"/>
            <a:ext cx="6560234" cy="1752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Урок истории в 8-ом классе.</a:t>
            </a:r>
          </a:p>
          <a:p>
            <a:r>
              <a:rPr lang="ru-RU" dirty="0" smtClean="0"/>
              <a:t>Автор: </a:t>
            </a:r>
          </a:p>
          <a:p>
            <a:r>
              <a:rPr lang="ru-RU" dirty="0" smtClean="0"/>
              <a:t>учитель истории </a:t>
            </a:r>
          </a:p>
          <a:p>
            <a:r>
              <a:rPr lang="ru-RU" dirty="0" smtClean="0"/>
              <a:t>МБОУ Большекрупецкая СОШ </a:t>
            </a:r>
          </a:p>
          <a:p>
            <a:r>
              <a:rPr lang="ru-RU" dirty="0" smtClean="0"/>
              <a:t>Круговых Анна Васильевна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Павел\Pictures\iCA8N2HCH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98214" y="3861048"/>
            <a:ext cx="2070230" cy="1656184"/>
          </a:xfrm>
          <a:prstGeom prst="rect">
            <a:avLst/>
          </a:prstGeom>
          <a:ln w="38100" cap="sq">
            <a:solidFill>
              <a:schemeClr val="accent5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Павел\Pictures\Вячеслав николаевич тенишев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404664"/>
            <a:ext cx="2381250" cy="30575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Павел\Pictures\тенешева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87624" y="476672"/>
            <a:ext cx="2520280" cy="30391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Павел\Pictures\kazarmy-dlya-rabochih.jpg"/>
          <p:cNvPicPr>
            <a:picLocks noChangeAspect="1" noChangeArrowheads="1"/>
          </p:cNvPicPr>
          <p:nvPr/>
        </p:nvPicPr>
        <p:blipFill>
          <a:blip r:embed="rId5" cstate="screen"/>
          <a:srcRect t="13527" r="5501" b="5313"/>
          <a:stretch>
            <a:fillRect/>
          </a:stretch>
        </p:blipFill>
        <p:spPr bwMode="auto">
          <a:xfrm>
            <a:off x="3563888" y="5229200"/>
            <a:ext cx="2304256" cy="1296144"/>
          </a:xfrm>
          <a:prstGeom prst="rect">
            <a:avLst/>
          </a:prstGeom>
          <a:ln w="38100" cap="sq">
            <a:solidFill>
              <a:schemeClr val="accent5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 descr="C:\Users\Павел\Pictures\iCAQ8Y8ER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3568" y="3933056"/>
            <a:ext cx="1980220" cy="1584176"/>
          </a:xfrm>
          <a:prstGeom prst="rect">
            <a:avLst/>
          </a:prstGeom>
          <a:ln w="38100" cap="sq">
            <a:solidFill>
              <a:schemeClr val="accent5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501008"/>
            <a:ext cx="83529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«Какие изменения произошли в промышленности и на транспорте в пореформенное время по сравнению с первой половиной XIX в?»</a:t>
            </a:r>
            <a:endParaRPr lang="ru-RU" sz="3200" b="1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15616" y="823936"/>
            <a:ext cx="727280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«Почему в результате освобождения крестьян ускорилось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развитие промышленности, а не сельского хозяйства?»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23528" y="806515"/>
            <a:ext cx="856895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Д/З § 21.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Ответить на вопрос: «Какое влияние промышленное развитие оказало на жизнь городов?»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" name="Рисунок 3" descr="x_c94ef257.jpg"/>
          <p:cNvPicPr/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755576" y="4293096"/>
            <a:ext cx="1584176" cy="1440160"/>
          </a:xfrm>
          <a:prstGeom prst="rect">
            <a:avLst/>
          </a:prstGeom>
        </p:spPr>
      </p:pic>
      <p:pic>
        <p:nvPicPr>
          <p:cNvPr id="5" name="Рисунок 4" descr="141bx7og.gif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3779912" y="3212976"/>
            <a:ext cx="1512168" cy="1440160"/>
          </a:xfrm>
          <a:prstGeom prst="rect">
            <a:avLst/>
          </a:prstGeom>
        </p:spPr>
      </p:pic>
      <p:pic>
        <p:nvPicPr>
          <p:cNvPr id="6" name="Рисунок 5" descr="1315840537104.jpg"/>
          <p:cNvPicPr/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020272" y="4293096"/>
            <a:ext cx="1440160" cy="12241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Промышленность и транспорт в пореформенной России</a:t>
            </a:r>
            <a:endParaRPr lang="ru-RU" dirty="0"/>
          </a:p>
        </p:txBody>
      </p:sp>
      <p:pic>
        <p:nvPicPr>
          <p:cNvPr id="8" name="Содержимое 7" descr="a98e52aa9d82e43165eaf34e6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411760" y="1556792"/>
            <a:ext cx="4333875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11560" y="5445224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«Какие изменения произошли в промышленности и на транспорте в пореформенное время по сравнению с первой половиной XIX в?»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3100" dirty="0" smtClean="0"/>
              <a:t>Почему для развития промышленности необходимо было большое количество </a:t>
            </a:r>
            <a:br>
              <a:rPr lang="ru-RU" sz="3100" dirty="0" smtClean="0"/>
            </a:br>
            <a:r>
              <a:rPr lang="ru-RU" sz="3100" dirty="0" smtClean="0"/>
              <a:t>железных дорог?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0007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38250" y="1785144"/>
            <a:ext cx="6667500" cy="4248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авел\Pictures\3acfd806df7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260648"/>
            <a:ext cx="3119438" cy="1925638"/>
          </a:xfrm>
          <a:prstGeom prst="rect">
            <a:avLst/>
          </a:prstGeom>
          <a:noFill/>
        </p:spPr>
      </p:pic>
      <p:pic>
        <p:nvPicPr>
          <p:cNvPr id="1027" name="Picture 3" descr="C:\Users\Павел\Pictures\stroit-okolo-rub.jpg"/>
          <p:cNvPicPr>
            <a:picLocks noChangeAspect="1" noChangeArrowheads="1"/>
          </p:cNvPicPr>
          <p:nvPr/>
        </p:nvPicPr>
        <p:blipFill>
          <a:blip r:embed="rId3" cstate="screen"/>
          <a:srcRect l="12893" t="12691" r="23933" b="13699"/>
          <a:stretch>
            <a:fillRect/>
          </a:stretch>
        </p:blipFill>
        <p:spPr bwMode="auto">
          <a:xfrm>
            <a:off x="755576" y="3284984"/>
            <a:ext cx="3528392" cy="2088232"/>
          </a:xfrm>
          <a:prstGeom prst="rect">
            <a:avLst/>
          </a:prstGeom>
          <a:noFill/>
        </p:spPr>
      </p:pic>
      <p:pic>
        <p:nvPicPr>
          <p:cNvPr id="1028" name="Picture 4" descr="C:\Users\Павел\Pictures\341356592.jpg"/>
          <p:cNvPicPr>
            <a:picLocks noChangeAspect="1" noChangeArrowheads="1"/>
          </p:cNvPicPr>
          <p:nvPr/>
        </p:nvPicPr>
        <p:blipFill>
          <a:blip r:embed="rId4" cstate="screen"/>
          <a:srcRect b="7892"/>
          <a:stretch>
            <a:fillRect/>
          </a:stretch>
        </p:blipFill>
        <p:spPr bwMode="auto">
          <a:xfrm>
            <a:off x="4788024" y="476672"/>
            <a:ext cx="3547864" cy="2304256"/>
          </a:xfrm>
          <a:prstGeom prst="rect">
            <a:avLst/>
          </a:prstGeom>
          <a:noFill/>
        </p:spPr>
      </p:pic>
      <p:pic>
        <p:nvPicPr>
          <p:cNvPr id="1029" name="Picture 5" descr="C:\Users\Павел\Pictures\zhd_0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20072" y="3789040"/>
            <a:ext cx="3051423" cy="2163736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187624" y="2276872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 ноября 1851 г. </a:t>
            </a:r>
          </a:p>
          <a:p>
            <a:pPr algn="ctr"/>
            <a:r>
              <a:rPr lang="ru-RU" b="1" dirty="0" smtClean="0"/>
              <a:t>Петербург - Москва</a:t>
            </a:r>
            <a:endParaRPr lang="ru-RU" b="1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932040" y="2852936"/>
            <a:ext cx="33123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1 августа 1862 г.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Москва </a:t>
            </a:r>
            <a:r>
              <a:rPr lang="ru-RU" b="1" dirty="0"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Нижний Новгород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3608" y="558924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1869 год.</a:t>
            </a:r>
          </a:p>
          <a:p>
            <a:pPr algn="ctr"/>
            <a:r>
              <a:rPr lang="ru-RU" b="1" dirty="0" smtClean="0"/>
              <a:t>Москва-Рязань-Воронеж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148064" y="602128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1891 год.</a:t>
            </a:r>
          </a:p>
          <a:p>
            <a:pPr algn="ctr"/>
            <a:r>
              <a:rPr lang="ru-RU" b="1" dirty="0" smtClean="0"/>
              <a:t>Транссибирская магистраль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30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4778393.gif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2051720" y="188640"/>
            <a:ext cx="5073662" cy="6463364"/>
          </a:xfrm>
        </p:spPr>
      </p:pic>
      <p:sp>
        <p:nvSpPr>
          <p:cNvPr id="6" name="TextBox 5"/>
          <p:cNvSpPr txBox="1"/>
          <p:nvPr/>
        </p:nvSpPr>
        <p:spPr>
          <a:xfrm>
            <a:off x="323528" y="31409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Московский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9807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Петербургский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80312" y="12687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Уральский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524328" y="400506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Южный </a:t>
            </a:r>
            <a:endParaRPr lang="ru-RU" b="1" dirty="0"/>
          </a:p>
        </p:txBody>
      </p:sp>
      <p:sp>
        <p:nvSpPr>
          <p:cNvPr id="10" name="Овал 9"/>
          <p:cNvSpPr/>
          <p:nvPr/>
        </p:nvSpPr>
        <p:spPr>
          <a:xfrm>
            <a:off x="3563888" y="1268760"/>
            <a:ext cx="648072" cy="504056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868144" y="1412776"/>
            <a:ext cx="1080120" cy="108012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347864" y="3140968"/>
            <a:ext cx="1368152" cy="1152128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139952" y="2060848"/>
            <a:ext cx="864096" cy="648072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907704" y="1340768"/>
            <a:ext cx="1584176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1"/>
          </p:cNvCxnSpPr>
          <p:nvPr/>
        </p:nvCxnSpPr>
        <p:spPr>
          <a:xfrm flipV="1">
            <a:off x="2051720" y="2564904"/>
            <a:ext cx="2016224" cy="8554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7020272" y="1628800"/>
            <a:ext cx="504056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4860032" y="3861048"/>
            <a:ext cx="244827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  <p:bldP spid="12" grpId="1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авел\Pictures\vi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112" y="908720"/>
            <a:ext cx="3218013" cy="1944216"/>
          </a:xfrm>
          <a:prstGeom prst="rect">
            <a:avLst/>
          </a:prstGeom>
          <a:ln w="38100" cap="sq">
            <a:solidFill>
              <a:schemeClr val="accent5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Picture 3" descr="C:\Users\Павел\Pictures\o_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35896" y="4509120"/>
            <a:ext cx="4282635" cy="19888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Павел\Pictures\паровоз серии Чб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476672"/>
            <a:ext cx="3975100" cy="10906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C:\Users\Павел\Pictures\a_pas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2060848"/>
            <a:ext cx="5073179" cy="23165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467544" y="4941168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Паровозы, производившиеся на Брянском заводе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868144" y="306896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Общий вид завода 1911 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4778393.gif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2051720" y="188640"/>
            <a:ext cx="5073662" cy="6463364"/>
          </a:xfrm>
        </p:spPr>
      </p:pic>
      <p:sp>
        <p:nvSpPr>
          <p:cNvPr id="6" name="TextBox 5"/>
          <p:cNvSpPr txBox="1"/>
          <p:nvPr/>
        </p:nvSpPr>
        <p:spPr>
          <a:xfrm>
            <a:off x="323528" y="31409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Московский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98072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Петербургский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80312" y="126876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Уральский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524328" y="4005064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Южный </a:t>
            </a:r>
            <a:endParaRPr lang="ru-RU" b="1" dirty="0"/>
          </a:p>
        </p:txBody>
      </p:sp>
      <p:sp>
        <p:nvSpPr>
          <p:cNvPr id="10" name="Овал 9"/>
          <p:cNvSpPr/>
          <p:nvPr/>
        </p:nvSpPr>
        <p:spPr>
          <a:xfrm>
            <a:off x="3563888" y="1268760"/>
            <a:ext cx="648072" cy="504056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868144" y="1412776"/>
            <a:ext cx="1080120" cy="1080120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347864" y="3140968"/>
            <a:ext cx="1368152" cy="1152128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139952" y="2060848"/>
            <a:ext cx="864096" cy="648072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907704" y="1340768"/>
            <a:ext cx="1584176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1"/>
          </p:cNvCxnSpPr>
          <p:nvPr/>
        </p:nvCxnSpPr>
        <p:spPr>
          <a:xfrm flipV="1">
            <a:off x="2051720" y="2564904"/>
            <a:ext cx="2016224" cy="8554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7020272" y="1628800"/>
            <a:ext cx="504056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 flipV="1">
            <a:off x="4860032" y="3861048"/>
            <a:ext cx="2448272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авел\Pictures\н.и. путилов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32656"/>
            <a:ext cx="2857500" cy="3543300"/>
          </a:xfrm>
          <a:prstGeom prst="roundRect">
            <a:avLst>
              <a:gd name="adj" fmla="val 16667"/>
            </a:avLst>
          </a:prstGeom>
          <a:ln w="57150">
            <a:solidFill>
              <a:schemeClr val="accent5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11560" y="400506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Николай Иванович Путилов</a:t>
            </a:r>
            <a:endParaRPr lang="ru-RU" dirty="0"/>
          </a:p>
        </p:txBody>
      </p:sp>
      <p:pic>
        <p:nvPicPr>
          <p:cNvPr id="2051" name="Picture 3" descr="C:\Users\Павел\Pictures\п.п.рябушинский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332656"/>
            <a:ext cx="2699792" cy="3599723"/>
          </a:xfrm>
          <a:prstGeom prst="roundRect">
            <a:avLst>
              <a:gd name="adj" fmla="val 16667"/>
            </a:avLst>
          </a:prstGeom>
          <a:ln w="57150">
            <a:solidFill>
              <a:schemeClr val="accent5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6335688" y="4149080"/>
            <a:ext cx="2196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Павел Павлович Рябушинский</a:t>
            </a:r>
            <a:endParaRPr lang="ru-RU" dirty="0"/>
          </a:p>
        </p:txBody>
      </p:sp>
      <p:pic>
        <p:nvPicPr>
          <p:cNvPr id="2052" name="Picture 4" descr="C:\Users\Павел\Pictures\с.т.морозов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1700808"/>
            <a:ext cx="2897143" cy="2736304"/>
          </a:xfrm>
          <a:prstGeom prst="roundRect">
            <a:avLst>
              <a:gd name="adj" fmla="val 16667"/>
            </a:avLst>
          </a:prstGeom>
          <a:ln w="57150">
            <a:solidFill>
              <a:schemeClr val="accent5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3275856" y="4653136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Савва Тимофеевич Морозов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55575" y="5733256"/>
          <a:ext cx="7632849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283"/>
                <a:gridCol w="2544283"/>
                <a:gridCol w="25442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Годы жизни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Сфера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Достижения, интересные факты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260648"/>
          <a:ext cx="8568952" cy="6408712"/>
        </p:xfrm>
        <a:graphic>
          <a:graphicData uri="http://schemas.openxmlformats.org/drawingml/2006/table">
            <a:tbl>
              <a:tblPr/>
              <a:tblGrid>
                <a:gridCol w="2142238"/>
                <a:gridCol w="2142238"/>
                <a:gridCol w="2142238"/>
                <a:gridCol w="2142238"/>
              </a:tblGrid>
              <a:tr h="34651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Численность рабочего класса России с 1860 по 1890 г. (млн. чел.)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500" dirty="0"/>
                    </a:p>
                  </a:txBody>
                  <a:tcPr marL="26051" marR="26051" marT="13026" marB="13026">
                    <a:lnL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sz="500" dirty="0"/>
                    </a:p>
                  </a:txBody>
                  <a:tcPr marL="26051" marR="26051" marT="13026" marB="13026"/>
                </a:tc>
              </a:tr>
              <a:tr h="480611">
                <a:tc>
                  <a:txBody>
                    <a:bodyPr/>
                    <a:lstStyle/>
                    <a:p>
                      <a:r>
                        <a:rPr lang="ru-RU" sz="1200" b="1" dirty="0"/>
                        <a:t>Категория пролетариата</a:t>
                      </a:r>
                      <a:endParaRPr lang="ru-RU" sz="1200" dirty="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1860 г.</a:t>
                      </a:r>
                      <a:endParaRPr lang="ru-RU" sz="1200" dirty="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1880 г.</a:t>
                      </a:r>
                      <a:endParaRPr lang="ru-RU" sz="1200" dirty="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1890 г.</a:t>
                      </a:r>
                      <a:endParaRPr lang="ru-RU" sz="1200" dirty="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536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Рабочие крупных </a:t>
                      </a:r>
                      <a:r>
                        <a:rPr lang="ru-RU" sz="1200" dirty="0" smtClean="0"/>
                        <a:t>капиталистических </a:t>
                      </a:r>
                      <a:r>
                        <a:rPr lang="ru-RU" sz="1200" dirty="0"/>
                        <a:t>предприятий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0,72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1,25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1,50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284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В том числе: 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513">
                <a:tc>
                  <a:txBody>
                    <a:bodyPr/>
                    <a:lstStyle/>
                    <a:p>
                      <a:pPr algn="l"/>
                      <a:r>
                        <a:rPr lang="ru-RU" sz="1200"/>
                        <a:t>фабрично-заводские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0,49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0,72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0,84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5018">
                <a:tc>
                  <a:txBody>
                    <a:bodyPr/>
                    <a:lstStyle/>
                    <a:p>
                      <a:pPr algn="l"/>
                      <a:r>
                        <a:rPr lang="ru-RU" sz="1200"/>
                        <a:t>горнозаводские и горные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0,17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0,28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0,34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1536">
                <a:tc>
                  <a:txBody>
                    <a:bodyPr/>
                    <a:lstStyle/>
                    <a:p>
                      <a:pPr algn="l"/>
                      <a:r>
                        <a:rPr lang="ru-RU" sz="1200"/>
                        <a:t>транспортные (железнодорожники и судорабочие пароходов)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0,06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0,25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0,32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284">
                <a:tc>
                  <a:txBody>
                    <a:bodyPr/>
                    <a:lstStyle/>
                    <a:p>
                      <a:pPr algn="l"/>
                      <a:r>
                        <a:rPr lang="ru-RU" sz="1200"/>
                        <a:t>...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513">
                <a:tc>
                  <a:txBody>
                    <a:bodyPr/>
                    <a:lstStyle/>
                    <a:p>
                      <a:pPr algn="l"/>
                      <a:r>
                        <a:rPr lang="ru-RU" sz="1200"/>
                        <a:t>Сельскохозяйственные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0,70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2,70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3,50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513">
                <a:tc>
                  <a:txBody>
                    <a:bodyPr/>
                    <a:lstStyle/>
                    <a:p>
                      <a:pPr algn="l"/>
                      <a:r>
                        <a:rPr lang="ru-RU" sz="1200"/>
                        <a:t>Строительные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0,35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0,70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1,0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051">
                <a:tc>
                  <a:txBody>
                    <a:bodyPr/>
                    <a:lstStyle/>
                    <a:p>
                      <a:pPr algn="l"/>
                      <a:r>
                        <a:rPr lang="ru-RU" sz="1200" dirty="0"/>
                        <a:t>Рабочие мелкой, кустарно-ремесленной ( городской и сельской) промышленности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0,80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1,50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2,00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8051">
                <a:tc>
                  <a:txBody>
                    <a:bodyPr/>
                    <a:lstStyle/>
                    <a:p>
                      <a:pPr algn="l"/>
                      <a:r>
                        <a:rPr lang="ru-RU" sz="1200"/>
                        <a:t>Чернорабочие, поденщики, грузчики, возчики, землекопы, лесные рабочие и пр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0,63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/>
                        <a:t>1,20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2,00</a:t>
                      </a:r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284">
                <a:tc>
                  <a:txBody>
                    <a:bodyPr/>
                    <a:lstStyle/>
                    <a:p>
                      <a:pPr algn="l"/>
                      <a:r>
                        <a:rPr lang="ru-RU" sz="1200" b="1"/>
                        <a:t>Итого</a:t>
                      </a:r>
                      <a:endParaRPr lang="ru-RU" sz="120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/>
                        <a:t>3,20</a:t>
                      </a:r>
                      <a:endParaRPr lang="ru-RU" sz="120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/>
                        <a:t>7,35</a:t>
                      </a:r>
                      <a:endParaRPr lang="ru-RU" sz="120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10,00</a:t>
                      </a:r>
                      <a:endParaRPr lang="ru-RU" sz="1200" dirty="0"/>
                    </a:p>
                  </a:txBody>
                  <a:tcPr marL="26051" marR="26051" marT="13026" marB="1302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217</TotalTime>
  <Words>272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Промышленность и транспорт в пореформенной России</vt:lpstr>
      <vt:lpstr>Промышленность и транспорт в пореформенной России</vt:lpstr>
      <vt:lpstr>Почему для развития промышленности необходимо было большое количество  железных дорог?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Промышленность и транспорт в пореформенной России</dc:title>
  <dc:creator>Павел</dc:creator>
  <cp:lastModifiedBy>Павел</cp:lastModifiedBy>
  <cp:revision>27</cp:revision>
  <dcterms:created xsi:type="dcterms:W3CDTF">2012-08-26T15:54:09Z</dcterms:created>
  <dcterms:modified xsi:type="dcterms:W3CDTF">2012-09-19T19:08:08Z</dcterms:modified>
</cp:coreProperties>
</file>