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74" r:id="rId2"/>
    <p:sldId id="261" r:id="rId3"/>
    <p:sldId id="264" r:id="rId4"/>
    <p:sldId id="275" r:id="rId5"/>
    <p:sldId id="276" r:id="rId6"/>
    <p:sldId id="283" r:id="rId7"/>
  </p:sldIdLst>
  <p:sldSz cx="9144000" cy="6858000" type="screen4x3"/>
  <p:notesSz cx="6858000" cy="100139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435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5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A4081-F07D-4ECA-B268-C4521DC59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118E4-B217-49ED-8BF9-EF5563D856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C90FA-0C1F-4C0C-80E5-1489EB0E7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EBFCE-7808-476F-8CEA-85CDDA409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6301E-8316-40C2-A528-E62F70999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3E4EB-E1E5-4F80-B4B0-ADE3E8B43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9C4C3-ACDE-4871-9005-9EF533DC5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0C78C-62C2-4EC3-9960-7DADE518B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3FAC2-A2D3-4BC8-800A-795293311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945E8-1E78-44E8-B240-EBF97AD5E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11B15-3DA2-4691-AC96-1A97E1222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331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1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1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1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3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3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3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33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3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3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3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D631873-CBF0-4BBE-9B78-CAD6A91D3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52;&#1080;&#1085;&#1080;-&#1084;&#1091;&#1079;&#1077;&#1081;%20&#1056;&#1091;&#1089;&#1089;&#1082;&#1086;&#1075;&#1086;%20&#1073;&#1099;&#1090;&#1072;\Aranjuez%20Mon%20Amour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ДетСад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89138"/>
            <a:ext cx="7772400" cy="2663825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0" dirty="0" smtClean="0">
                <a:solidFill>
                  <a:srgbClr val="FF3300"/>
                </a:solidFill>
              </a:rPr>
              <a:t>Мини-музей</a:t>
            </a:r>
            <a:br>
              <a:rPr lang="ru-RU" sz="6000" b="0" dirty="0" smtClean="0">
                <a:solidFill>
                  <a:srgbClr val="FF3300"/>
                </a:solidFill>
              </a:rPr>
            </a:br>
            <a:r>
              <a:rPr lang="ru-RU" sz="6000" b="0" dirty="0" smtClean="0">
                <a:solidFill>
                  <a:srgbClr val="FF3300"/>
                </a:solidFill>
              </a:rPr>
              <a:t>«Русского быта»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95738" y="4678363"/>
            <a:ext cx="5113337" cy="1271587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tabLst>
                <a:tab pos="0" algn="l"/>
              </a:tabLst>
              <a:defRPr/>
            </a:pPr>
            <a:r>
              <a:rPr lang="ru-RU" sz="2400" dirty="0" smtClean="0">
                <a:solidFill>
                  <a:srgbClr val="FF3300"/>
                </a:solidFill>
              </a:rPr>
              <a:t>Воспитатель: </a:t>
            </a:r>
            <a:r>
              <a:rPr lang="ru-RU" sz="2400" dirty="0" err="1" smtClean="0">
                <a:solidFill>
                  <a:srgbClr val="FF3300"/>
                </a:solidFill>
              </a:rPr>
              <a:t>Пахар</a:t>
            </a:r>
            <a:r>
              <a:rPr lang="ru-RU" sz="2400" dirty="0" smtClean="0">
                <a:solidFill>
                  <a:srgbClr val="FF3300"/>
                </a:solidFill>
              </a:rPr>
              <a:t> Елена Борисовна</a:t>
            </a:r>
          </a:p>
          <a:p>
            <a:pPr algn="l" eaLnBrk="1" hangingPunct="1">
              <a:lnSpc>
                <a:spcPct val="90000"/>
              </a:lnSpc>
              <a:tabLst>
                <a:tab pos="0" algn="l"/>
              </a:tabLst>
              <a:defRPr/>
            </a:pPr>
            <a:r>
              <a:rPr lang="ru-RU" sz="2400" dirty="0" smtClean="0">
                <a:solidFill>
                  <a:srgbClr val="FF3300"/>
                </a:solidFill>
              </a:rPr>
              <a:t>                        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260350"/>
            <a:ext cx="91440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Муниципальное дошкольное образовательное учреждение</a:t>
            </a:r>
            <a:r>
              <a:rPr lang="en-US" sz="32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детский сад комбинированного вида № 25 «РОССИЯНОЧКА»</a:t>
            </a: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2524125" y="6288088"/>
            <a:ext cx="4495800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400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" name="Aranjuez Mon Amou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3" y="5715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8229600" cy="1152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200" dirty="0" smtClean="0"/>
              <a:t>Цель: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29600" cy="5256212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dirty="0" smtClean="0"/>
              <a:t>активное приобретение детьми культурного богатства русского народа, познакомить с элементами материальной и духовной культуры, пробудить генетическую память;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dirty="0" smtClean="0"/>
              <a:t>воспитание исторического сознания – основы культуры человека;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dirty="0" smtClean="0"/>
              <a:t>формирование первоначального представления о малой Родине</a:t>
            </a:r>
            <a:r>
              <a:rPr lang="en-US" sz="2400" dirty="0" smtClean="0"/>
              <a:t> – </a:t>
            </a:r>
            <a:r>
              <a:rPr lang="ru-RU" sz="2400" dirty="0" smtClean="0"/>
              <a:t>из истории и культурного наследия России;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dirty="0" smtClean="0"/>
              <a:t>формирование чувства причастности детей к наследию прошлого, истории, опираясь на эмоции.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8229600" cy="1152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200" dirty="0" smtClean="0"/>
              <a:t>Задачи: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475297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1600" dirty="0" smtClean="0"/>
              <a:t>реализация направления «Музейная педагогика»;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1600" dirty="0" smtClean="0"/>
              <a:t>обогащение предметно-развивающей среды ДОУ;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1600" dirty="0" smtClean="0"/>
              <a:t>формирование у дошкольников представлений о музее;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1600" dirty="0" smtClean="0"/>
              <a:t>расширение кругозора дошкольников;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1600" dirty="0" smtClean="0"/>
              <a:t>обогащение воспитательно-образовательного пространства новыми формами;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1600" dirty="0" smtClean="0"/>
              <a:t>развитие познавательных способностей и познавательной деятельности;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1600" dirty="0" smtClean="0"/>
              <a:t>развитие творческого и логического мышления, воображения;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1600" dirty="0" smtClean="0"/>
              <a:t>формирование активной жизненной позиции;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1600" dirty="0" smtClean="0"/>
              <a:t>воспитание нравственно-патриотической личности;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1600" dirty="0" smtClean="0"/>
              <a:t>приобщение ребенка к разным видам народного творчества: устному, музыкальному, декоративно-прикладному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DSC030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DSC030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PC0105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SC0303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411538"/>
            <a:ext cx="4572000" cy="344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PC0104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3562350" y="1341438"/>
            <a:ext cx="2159000" cy="4464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Взаимосвязь </a:t>
            </a:r>
            <a:r>
              <a:rPr lang="ru-RU" dirty="0"/>
              <a:t>работы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мини-музея – воспитание культурного, творческого гражданина, способного воспринимать, ценить, воплощать в своей жизни и жизни социума принципы добра и красоты</a:t>
            </a:r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611188" y="1341438"/>
            <a:ext cx="2374900" cy="719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Дом-музей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П. И. Чайковского</a:t>
            </a:r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611188" y="2276475"/>
            <a:ext cx="2374900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Краеведческий музей</a:t>
            </a:r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611188" y="3213100"/>
            <a:ext cx="2374900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Музей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А. П. Гайдара</a:t>
            </a:r>
          </a:p>
        </p:txBody>
      </p:sp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611188" y="4149725"/>
            <a:ext cx="2374900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Музей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Клинское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подворье»</a:t>
            </a:r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611188" y="5084763"/>
            <a:ext cx="2374900" cy="719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Музей</a:t>
            </a:r>
          </a:p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«Воинской славы»</a:t>
            </a:r>
          </a:p>
        </p:txBody>
      </p:sp>
      <p:sp>
        <p:nvSpPr>
          <p:cNvPr id="44047" name="Rectangle 15"/>
          <p:cNvSpPr>
            <a:spLocks noChangeArrowheads="1"/>
          </p:cNvSpPr>
          <p:nvPr/>
        </p:nvSpPr>
        <p:spPr bwMode="auto">
          <a:xfrm>
            <a:off x="6300788" y="1341438"/>
            <a:ext cx="2374900" cy="719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Дом детского творчества</a:t>
            </a:r>
          </a:p>
        </p:txBody>
      </p:sp>
      <p:sp>
        <p:nvSpPr>
          <p:cNvPr id="44048" name="Rectangle 16"/>
          <p:cNvSpPr>
            <a:spLocks noChangeArrowheads="1"/>
          </p:cNvSpPr>
          <p:nvPr/>
        </p:nvSpPr>
        <p:spPr bwMode="auto">
          <a:xfrm>
            <a:off x="6300788" y="2276475"/>
            <a:ext cx="2374900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80000"/>
              </a:lnSpc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Дошкольные учреждения города и района</a:t>
            </a:r>
          </a:p>
        </p:txBody>
      </p:sp>
      <p:sp>
        <p:nvSpPr>
          <p:cNvPr id="44049" name="Rectangle 17"/>
          <p:cNvSpPr>
            <a:spLocks noChangeArrowheads="1"/>
          </p:cNvSpPr>
          <p:nvPr/>
        </p:nvSpPr>
        <p:spPr bwMode="auto">
          <a:xfrm>
            <a:off x="6300788" y="3213100"/>
            <a:ext cx="2374900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Школа №8</a:t>
            </a:r>
          </a:p>
        </p:txBody>
      </p:sp>
      <p:sp>
        <p:nvSpPr>
          <p:cNvPr id="44050" name="Rectangle 18"/>
          <p:cNvSpPr>
            <a:spLocks noChangeArrowheads="1"/>
          </p:cNvSpPr>
          <p:nvPr/>
        </p:nvSpPr>
        <p:spPr bwMode="auto">
          <a:xfrm>
            <a:off x="6300788" y="4149725"/>
            <a:ext cx="2374900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Библиотеки города</a:t>
            </a:r>
          </a:p>
        </p:txBody>
      </p:sp>
      <p:sp>
        <p:nvSpPr>
          <p:cNvPr id="44051" name="Rectangle 19"/>
          <p:cNvSpPr>
            <a:spLocks noChangeArrowheads="1"/>
          </p:cNvSpPr>
          <p:nvPr/>
        </p:nvSpPr>
        <p:spPr bwMode="auto">
          <a:xfrm>
            <a:off x="6300788" y="5084763"/>
            <a:ext cx="2374900" cy="719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Детская музыкальная школа</a:t>
            </a:r>
          </a:p>
        </p:txBody>
      </p:sp>
      <p:sp>
        <p:nvSpPr>
          <p:cNvPr id="44052" name="AutoShape 20"/>
          <p:cNvSpPr>
            <a:spLocks noChangeArrowheads="1"/>
          </p:cNvSpPr>
          <p:nvPr/>
        </p:nvSpPr>
        <p:spPr bwMode="auto">
          <a:xfrm>
            <a:off x="2987675" y="1557338"/>
            <a:ext cx="576263" cy="215900"/>
          </a:xfrm>
          <a:prstGeom prst="leftRightArrow">
            <a:avLst>
              <a:gd name="adj1" fmla="val 50000"/>
              <a:gd name="adj2" fmla="val 5338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53" name="AutoShape 21"/>
          <p:cNvSpPr>
            <a:spLocks noChangeArrowheads="1"/>
          </p:cNvSpPr>
          <p:nvPr/>
        </p:nvSpPr>
        <p:spPr bwMode="auto">
          <a:xfrm>
            <a:off x="2987675" y="2492375"/>
            <a:ext cx="576263" cy="215900"/>
          </a:xfrm>
          <a:prstGeom prst="leftRightArrow">
            <a:avLst>
              <a:gd name="adj1" fmla="val 50000"/>
              <a:gd name="adj2" fmla="val 5338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54" name="AutoShape 22"/>
          <p:cNvSpPr>
            <a:spLocks noChangeArrowheads="1"/>
          </p:cNvSpPr>
          <p:nvPr/>
        </p:nvSpPr>
        <p:spPr bwMode="auto">
          <a:xfrm>
            <a:off x="2987675" y="3429000"/>
            <a:ext cx="576263" cy="215900"/>
          </a:xfrm>
          <a:prstGeom prst="leftRightArrow">
            <a:avLst>
              <a:gd name="adj1" fmla="val 50000"/>
              <a:gd name="adj2" fmla="val 5338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55" name="AutoShape 23"/>
          <p:cNvSpPr>
            <a:spLocks noChangeArrowheads="1"/>
          </p:cNvSpPr>
          <p:nvPr/>
        </p:nvSpPr>
        <p:spPr bwMode="auto">
          <a:xfrm>
            <a:off x="2987675" y="4365625"/>
            <a:ext cx="576263" cy="215900"/>
          </a:xfrm>
          <a:prstGeom prst="leftRightArrow">
            <a:avLst>
              <a:gd name="adj1" fmla="val 50000"/>
              <a:gd name="adj2" fmla="val 5338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56" name="AutoShape 24"/>
          <p:cNvSpPr>
            <a:spLocks noChangeArrowheads="1"/>
          </p:cNvSpPr>
          <p:nvPr/>
        </p:nvSpPr>
        <p:spPr bwMode="auto">
          <a:xfrm>
            <a:off x="2987675" y="5300663"/>
            <a:ext cx="576263" cy="215900"/>
          </a:xfrm>
          <a:prstGeom prst="leftRightArrow">
            <a:avLst>
              <a:gd name="adj1" fmla="val 50000"/>
              <a:gd name="adj2" fmla="val 5338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57" name="AutoShape 25"/>
          <p:cNvSpPr>
            <a:spLocks noChangeArrowheads="1"/>
          </p:cNvSpPr>
          <p:nvPr/>
        </p:nvSpPr>
        <p:spPr bwMode="auto">
          <a:xfrm>
            <a:off x="5724525" y="1628775"/>
            <a:ext cx="576263" cy="215900"/>
          </a:xfrm>
          <a:prstGeom prst="leftRightArrow">
            <a:avLst>
              <a:gd name="adj1" fmla="val 50000"/>
              <a:gd name="adj2" fmla="val 5338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58" name="AutoShape 26"/>
          <p:cNvSpPr>
            <a:spLocks noChangeArrowheads="1"/>
          </p:cNvSpPr>
          <p:nvPr/>
        </p:nvSpPr>
        <p:spPr bwMode="auto">
          <a:xfrm>
            <a:off x="5724525" y="2563813"/>
            <a:ext cx="576263" cy="215900"/>
          </a:xfrm>
          <a:prstGeom prst="leftRightArrow">
            <a:avLst>
              <a:gd name="adj1" fmla="val 50000"/>
              <a:gd name="adj2" fmla="val 5338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59" name="AutoShape 27"/>
          <p:cNvSpPr>
            <a:spLocks noChangeArrowheads="1"/>
          </p:cNvSpPr>
          <p:nvPr/>
        </p:nvSpPr>
        <p:spPr bwMode="auto">
          <a:xfrm>
            <a:off x="5724525" y="3500438"/>
            <a:ext cx="576263" cy="215900"/>
          </a:xfrm>
          <a:prstGeom prst="leftRightArrow">
            <a:avLst>
              <a:gd name="adj1" fmla="val 50000"/>
              <a:gd name="adj2" fmla="val 5338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60" name="AutoShape 28"/>
          <p:cNvSpPr>
            <a:spLocks noChangeArrowheads="1"/>
          </p:cNvSpPr>
          <p:nvPr/>
        </p:nvSpPr>
        <p:spPr bwMode="auto">
          <a:xfrm>
            <a:off x="5724525" y="4437063"/>
            <a:ext cx="576263" cy="215900"/>
          </a:xfrm>
          <a:prstGeom prst="leftRightArrow">
            <a:avLst>
              <a:gd name="adj1" fmla="val 50000"/>
              <a:gd name="adj2" fmla="val 5338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61" name="AutoShape 29"/>
          <p:cNvSpPr>
            <a:spLocks noChangeArrowheads="1"/>
          </p:cNvSpPr>
          <p:nvPr/>
        </p:nvSpPr>
        <p:spPr bwMode="auto">
          <a:xfrm>
            <a:off x="5724525" y="5372100"/>
            <a:ext cx="576263" cy="215900"/>
          </a:xfrm>
          <a:prstGeom prst="leftRightArrow">
            <a:avLst>
              <a:gd name="adj1" fmla="val 50000"/>
              <a:gd name="adj2" fmla="val 5338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4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4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4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4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4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0" grpId="0" animBg="1"/>
      <p:bldP spid="44042" grpId="0" animBg="1"/>
      <p:bldP spid="44043" grpId="0" animBg="1"/>
      <p:bldP spid="44044" grpId="0" animBg="1"/>
      <p:bldP spid="44045" grpId="0" animBg="1"/>
      <p:bldP spid="44046" grpId="0" animBg="1"/>
      <p:bldP spid="44047" grpId="0" animBg="1"/>
      <p:bldP spid="44048" grpId="0" animBg="1"/>
      <p:bldP spid="44049" grpId="0" animBg="1"/>
      <p:bldP spid="44050" grpId="0" animBg="1"/>
      <p:bldP spid="44051" grpId="0" animBg="1"/>
      <p:bldP spid="44052" grpId="0" animBg="1"/>
      <p:bldP spid="44053" grpId="0" animBg="1"/>
      <p:bldP spid="44054" grpId="0" animBg="1"/>
      <p:bldP spid="44055" grpId="0" animBg="1"/>
      <p:bldP spid="44056" grpId="0" animBg="1"/>
      <p:bldP spid="44057" grpId="0" animBg="1"/>
      <p:bldP spid="44058" grpId="0" animBg="1"/>
      <p:bldP spid="44059" grpId="0" animBg="1"/>
      <p:bldP spid="44060" grpId="0" animBg="1"/>
      <p:bldP spid="44061" grpId="0" animBg="1"/>
    </p:bld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749</TotalTime>
  <Words>212</Words>
  <Application>Microsoft Office PowerPoint</Application>
  <PresentationFormat>Экран (4:3)</PresentationFormat>
  <Paragraphs>35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Клен</vt:lpstr>
      <vt:lpstr>Мини-музей «Русского быта»</vt:lpstr>
      <vt:lpstr>Цель:</vt:lpstr>
      <vt:lpstr>Задачи:</vt:lpstr>
      <vt:lpstr>Слайд 4</vt:lpstr>
      <vt:lpstr>Слайд 5</vt:lpstr>
      <vt:lpstr>Слайд 6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Центр развития ребенка – детский сад № 25 «Россияночка»</dc:title>
  <dc:creator>User</dc:creator>
  <cp:lastModifiedBy>1</cp:lastModifiedBy>
  <cp:revision>89</cp:revision>
  <dcterms:created xsi:type="dcterms:W3CDTF">2009-11-30T11:49:05Z</dcterms:created>
  <dcterms:modified xsi:type="dcterms:W3CDTF">2012-09-23T12:38:09Z</dcterms:modified>
</cp:coreProperties>
</file>