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71" r:id="rId11"/>
    <p:sldId id="266" r:id="rId12"/>
    <p:sldId id="267" r:id="rId13"/>
    <p:sldId id="268" r:id="rId14"/>
    <p:sldId id="272" r:id="rId15"/>
    <p:sldId id="269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8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F8AB2-1D8D-4F39-88C6-BBD2D74F3F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BB485-8568-437F-81AB-7C0A315553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24F9C-50BA-450C-B097-EF23C78246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A1C0D-5BFC-4F77-A55E-A592588409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64BE3-83C5-4DEA-8291-B51672FC41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5D962-60BE-4327-96F0-29D0E7DAA9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0865E-E132-4F37-8B43-F78322B286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AD80B-25A9-45B9-A093-1071BE43FA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6BAF9-FA15-45B0-9DEF-AF7F66A56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55E17-6494-4C25-9D8B-A9C4BC08F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BFBB6-68C8-4711-94BA-B399F882E5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B6A3125-7572-4CD6-A68F-34DA07D6AEC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vocrugsveta.ru/" TargetMode="External"/><Relationship Id="rId2" Type="http://schemas.openxmlformats.org/officeDocument/2006/relationships/hyperlink" Target="http://&#1074;&#1080;&#1082;&#1080;&#1087;&#1077;&#1076;&#1080;&#1103;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&#1087;&#1086;&#1090;&#1086;&#1084;&#1091;.&#1088;&#1091;/" TargetMode="External"/><Relationship Id="rId5" Type="http://schemas.openxmlformats.org/officeDocument/2006/relationships/hyperlink" Target="http://zvercd.com/" TargetMode="External"/><Relationship Id="rId4" Type="http://schemas.openxmlformats.org/officeDocument/2006/relationships/hyperlink" Target="http://www.google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642919"/>
            <a:ext cx="7786742" cy="3000395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Proxy 9" pitchFamily="2" charset="0"/>
              </a:rPr>
              <a:t>Исследовательская работа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Proxy 9" pitchFamily="2" charset="0"/>
              </a:rPr>
              <a:t/>
            </a:r>
            <a:b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Proxy 9" pitchFamily="2" charset="0"/>
              </a:rPr>
            </a:b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Proxy 9" pitchFamily="2" charset="0"/>
              </a:rPr>
              <a:t>«Зачем ежу  яблоки»</a:t>
            </a:r>
            <a:r>
              <a:rPr lang="ru-RU" b="1" dirty="0" smtClean="0">
                <a:solidFill>
                  <a:srgbClr val="CC3300"/>
                </a:solidFill>
                <a:latin typeface="Bookman Old Style" pitchFamily="18" charset="0"/>
                <a:cs typeface="Proxy 9" pitchFamily="2" charset="0"/>
              </a:rPr>
              <a:t/>
            </a:r>
            <a:br>
              <a:rPr lang="ru-RU" b="1" dirty="0" smtClean="0">
                <a:solidFill>
                  <a:srgbClr val="CC3300"/>
                </a:solidFill>
                <a:latin typeface="Bookman Old Style" pitchFamily="18" charset="0"/>
                <a:cs typeface="Proxy 9" pitchFamily="2" charset="0"/>
              </a:rPr>
            </a:br>
            <a:endParaRPr lang="ru-RU" sz="4800" dirty="0">
              <a:latin typeface="Bookman Old Style" pitchFamily="18" charset="0"/>
              <a:cs typeface="Proxy 9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15016"/>
            <a:ext cx="7286644" cy="85725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Proxy 5" pitchFamily="2" charset="0"/>
              </a:rPr>
              <a:t>п.Майский –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Proxy 5" pitchFamily="2" charset="0"/>
              </a:rPr>
              <a:t>2012</a:t>
            </a:r>
          </a:p>
          <a:p>
            <a:pPr algn="l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Proxy 5" pitchFamily="2" charset="0"/>
              </a:rPr>
              <a:t>Белгородского района Белгородской обл.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Bookman Old Style" pitchFamily="18" charset="0"/>
              <a:cs typeface="Proxy 5" pitchFamily="2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86446" y="2928934"/>
            <a:ext cx="3071834" cy="366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0482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00FF"/>
                </a:solidFill>
                <a:latin typeface="Book Antiqua" pitchFamily="18" charset="0"/>
              </a:rPr>
              <a:t>ЭТО ИНТЕРЕСНО</a:t>
            </a:r>
            <a:br>
              <a:rPr lang="ru-RU" sz="3600" b="1" dirty="0" smtClean="0">
                <a:solidFill>
                  <a:srgbClr val="0000FF"/>
                </a:solidFill>
                <a:latin typeface="Book Antiqua" pitchFamily="18" charset="0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857232"/>
            <a:ext cx="3810000" cy="5238768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1. Британцы в наступающем году белого кролика или кота дарят … ёжиков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Кроликов и котов в предпраздничные дни можно увидеть повсюду. Но англичан они не впечатляют. В Великобритании в этом году на праздник дарят ёжиков.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Самый любимый и загадочный зверь - это миниатюрный африканский ёж. Почему англичане упрямо дарят друг другу эти ходячие колючки? Может, на елке сэкономить хотят? </a:t>
            </a:r>
          </a:p>
          <a:p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928670"/>
            <a:ext cx="3810000" cy="5167330"/>
          </a:xfrm>
        </p:spPr>
        <p:txBody>
          <a:bodyPr/>
          <a:lstStyle/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2.Англичане - нация любителей животных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.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Африканский миниатюрный ёж, в отличие от, европейского, существо дневное и очень темпераментное. В зимнюю спячку не впадают. Очень ручные, мягкие, как щётка для одежды. Питаются кормом для котов. Напоминают ангелов.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endParaRPr lang="ru-RU" sz="2200" b="1" dirty="0" smtClean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(1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канал ЦТ, «Новости», 31.12.2010 г.)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85725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00FF"/>
                </a:solidFill>
                <a:latin typeface="Book Antiqua" pitchFamily="18" charset="0"/>
              </a:rPr>
              <a:t>Социологический опрос</a:t>
            </a:r>
            <a:endParaRPr lang="ru-RU" sz="3600" b="1" dirty="0">
              <a:solidFill>
                <a:srgbClr val="0000FF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14422"/>
            <a:ext cx="6400800" cy="442437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00FF"/>
                </a:solidFill>
                <a:latin typeface="Book Antiqua" pitchFamily="18" charset="0"/>
              </a:rPr>
              <a:t>1. Кто такой ёж? 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  <a:latin typeface="Book Antiqua" pitchFamily="18" charset="0"/>
              </a:rPr>
              <a:t>2. Чем питаются ежи? 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  <a:latin typeface="Book Antiqua" pitchFamily="18" charset="0"/>
              </a:rPr>
              <a:t>3. Есть ли у ежей зубы? 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  <a:latin typeface="Book Antiqua" pitchFamily="18" charset="0"/>
              </a:rPr>
              <a:t>4. Ёж – хищник? 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  <a:latin typeface="Book Antiqua" pitchFamily="18" charset="0"/>
              </a:rPr>
              <a:t>5. Зачем ежу яблоки?</a:t>
            </a:r>
            <a:r>
              <a:rPr lang="ru-RU" sz="2800" b="1" dirty="0" smtClean="0">
                <a:latin typeface="Book Antiqua" pitchFamily="18" charset="0"/>
              </a:rPr>
              <a:t>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4071942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357321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00FF"/>
                </a:solidFill>
                <a:latin typeface="Book Antiqua" pitchFamily="18" charset="0"/>
              </a:rPr>
              <a:t> 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РЕЗУЛЬТАТЫ СОЦИОЛОГИЧЕСКОГО ОПРОСА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</a:br>
            <a:endParaRPr lang="ru-RU" sz="2400" dirty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714348" y="1428736"/>
          <a:ext cx="7715304" cy="5000660"/>
        </p:xfrm>
        <a:graphic>
          <a:graphicData uri="http://schemas.openxmlformats.org/presentationml/2006/ole">
            <p:oleObj spid="_x0000_s7170" name="Диаграмма" r:id="rId3" imgW="5886298" imgH="361956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357166"/>
            <a:ext cx="7772400" cy="1357321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Интервью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учителя биологии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Шапошник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Людмила Павловна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715436" cy="4210064"/>
          </a:xfrm>
        </p:spPr>
        <p:txBody>
          <a:bodyPr/>
          <a:lstStyle/>
          <a:p>
            <a:pPr marL="342900" indent="-342900" algn="l"/>
            <a:r>
              <a:rPr lang="ru-RU" sz="1800" b="1" dirty="0" smtClean="0">
                <a:solidFill>
                  <a:srgbClr val="0070C0"/>
                </a:solidFill>
                <a:latin typeface="Book Antiqua" pitchFamily="18" charset="0"/>
              </a:rPr>
              <a:t>      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1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) Ёж – животное, млекопитающее, насекомоядное.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          2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) У ежа – 36 зубов.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        3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) Питается мышами, ужами, и змеями. Забирается в курятник и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разоряет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гнёзда кур. Но садоводы всегда рады, когда на их  плантациях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поселяются ежи.  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       4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) Зимой спит, как медведь или барсук. Запасов не делают. Хорошо 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отъедаются по осени, запасая под кожей жир для питания в спячке.  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     5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) Замечена определенная склонность ежей к  разного рода кислым и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едким продуктам и веществам. Ежи нанизывают недокуренные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сигареты, зёрна кофе. Дым табака, запахи духов и кофе им приятны.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         Ежи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в атмосфере таких запахов, взъерошив иглы, будто бы себя 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дезинфицируют. В этом, возможно, и разгадка тайны! Кислый сок </a:t>
            </a:r>
          </a:p>
          <a:p>
            <a:pPr marL="342900" indent="-342900" algn="l"/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яблок уничтожает насекомых-паразитов, которые кусают ежей! </a:t>
            </a:r>
          </a:p>
          <a:p>
            <a:pPr algn="l"/>
            <a:endParaRPr lang="ru-RU" sz="1800" dirty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57290" y="214290"/>
            <a:ext cx="3810000" cy="58102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Узнала много нового и интересного о ежах, о роли и значении ежей в природе и в жизни человека 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Яблоки необходимы ежам исключительно в гигиенических целях </a:t>
            </a:r>
          </a:p>
          <a:p>
            <a:endParaRPr lang="ru-RU" dirty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0"/>
            <a:ext cx="3810000" cy="58102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Моя гипотеза не верна: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ёж не питается яблоками.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Они нужны ему совершенно для других целей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В дальнейшем хотелось бы узнать: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можно ли приручить ежа?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5786477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Book Antiqua" pitchFamily="18" charset="0"/>
              </a:rPr>
              <a:t>Литература</a:t>
            </a:r>
            <a:r>
              <a:rPr lang="en-US" sz="2800" b="1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1. Брагин А. Обо всем на свете. Серия: Большая детская энциклопедия.   Издательство: </a:t>
            </a:r>
            <a:r>
              <a:rPr lang="ru-RU" sz="2000" b="1" dirty="0" err="1" smtClean="0">
                <a:solidFill>
                  <a:srgbClr val="002060"/>
                </a:solidFill>
                <a:latin typeface="Book Antiqua" pitchFamily="18" charset="0"/>
              </a:rPr>
              <a:t>Аст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, 2007. </a:t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2. Детская энциклопедия "Я ПОЗНАЮ МИР".  </a:t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3. Джексон Том. Кто есть кто в мире животных. — Москва, 2006 — С. 181. </a:t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4. Интернет-ресурсы: </a:t>
            </a:r>
            <a:r>
              <a:rPr lang="en-US" sz="2000" b="1" dirty="0" smtClean="0">
                <a:solidFill>
                  <a:srgbClr val="002060"/>
                </a:solidFill>
                <a:latin typeface="Book Antiqua" pitchFamily="18" charset="0"/>
                <a:hlinkClick r:id="rId2"/>
              </a:rPr>
              <a:t>http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  <a:hlinkClick r:id="rId2"/>
              </a:rPr>
              <a:t>://</a:t>
            </a:r>
            <a:r>
              <a:rPr lang="ru-RU" sz="2000" b="1" dirty="0" err="1" smtClean="0">
                <a:solidFill>
                  <a:srgbClr val="002060"/>
                </a:solidFill>
                <a:latin typeface="Book Antiqua" pitchFamily="18" charset="0"/>
                <a:hlinkClick r:id="rId2"/>
              </a:rPr>
              <a:t>ВикипедиЯ</a:t>
            </a:r>
            <a:r>
              <a:rPr lang="en-US" sz="2000" b="1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                                      </a:t>
            </a:r>
            <a:r>
              <a:rPr lang="en-US" sz="2000" b="1" dirty="0" smtClean="0">
                <a:solidFill>
                  <a:srgbClr val="002060"/>
                </a:solidFill>
                <a:latin typeface="Book Antiqua" pitchFamily="18" charset="0"/>
                <a:hlinkClick r:id="rId3"/>
              </a:rPr>
              <a:t>http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  <a:hlinkClick r:id="rId3"/>
              </a:rPr>
              <a:t>://</a:t>
            </a:r>
            <a:r>
              <a:rPr lang="ru-RU" sz="2000" b="1" dirty="0" err="1" smtClean="0">
                <a:solidFill>
                  <a:srgbClr val="002060"/>
                </a:solidFill>
                <a:latin typeface="Book Antiqua" pitchFamily="18" charset="0"/>
                <a:hlinkClick r:id="rId3"/>
              </a:rPr>
              <a:t>vocrugsveta.ru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      </a:t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  <a:hlinkClick r:id="rId4"/>
              </a:rPr>
              <a:t>http://www.google.com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  <a:hlinkClick r:id="rId5"/>
              </a:rPr>
              <a:t>http://zvercd.com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                                      </a:t>
            </a:r>
            <a:r>
              <a:rPr lang="en-US" sz="2000" b="1" dirty="0" smtClean="0">
                <a:solidFill>
                  <a:srgbClr val="002060"/>
                </a:solidFill>
                <a:latin typeface="Book Antiqua" pitchFamily="18" charset="0"/>
                <a:hlinkClick r:id="rId6"/>
              </a:rPr>
              <a:t>http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  <a:hlinkClick r:id="rId6"/>
              </a:rPr>
              <a:t>://</a:t>
            </a:r>
            <a:r>
              <a:rPr lang="ru-RU" sz="2000" b="1" dirty="0" err="1" smtClean="0">
                <a:solidFill>
                  <a:srgbClr val="002060"/>
                </a:solidFill>
                <a:latin typeface="Book Antiqua" pitchFamily="18" charset="0"/>
                <a:hlinkClick r:id="rId6"/>
              </a:rPr>
              <a:t>Потому.ру</a:t>
            </a:r>
            <a:r>
              <a:rPr lang="en-US" sz="2000" b="1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5. </a:t>
            </a:r>
            <a:r>
              <a:rPr lang="ru-RU" sz="2000" b="1" dirty="0" err="1" smtClean="0">
                <a:solidFill>
                  <a:srgbClr val="002060"/>
                </a:solidFill>
                <a:latin typeface="Book Antiqua" pitchFamily="18" charset="0"/>
              </a:rPr>
              <a:t>Ухарцева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 А.В. Что? Где? Почему? Издательство: </a:t>
            </a:r>
            <a:r>
              <a:rPr lang="ru-RU" sz="2000" b="1" dirty="0" err="1" smtClean="0">
                <a:solidFill>
                  <a:srgbClr val="002060"/>
                </a:solidFill>
                <a:latin typeface="Book Antiqua" pitchFamily="18" charset="0"/>
              </a:rPr>
              <a:t>Аст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, 2008. </a:t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6. Хомич Е.О. Что? Зачем? Почему? Издательство: </a:t>
            </a:r>
            <a:r>
              <a:rPr lang="ru-RU" sz="2000" b="1" dirty="0" err="1" smtClean="0">
                <a:solidFill>
                  <a:srgbClr val="002060"/>
                </a:solidFill>
                <a:latin typeface="Book Antiqua" pitchFamily="18" charset="0"/>
              </a:rPr>
              <a:t>Аст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, 2008. </a:t>
            </a:r>
            <a:b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</a:br>
            <a:endParaRPr lang="ru-RU" sz="2000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500042"/>
            <a:ext cx="62151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Авторы работы: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108" y="235743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1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571612"/>
            <a:ext cx="2500330" cy="32267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12" descr="C:\Users\Евгений\Pictures\img01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/>
            </a:extLst>
          </a:blip>
          <a:srcRect/>
          <a:stretch/>
        </p:blipFill>
        <p:spPr bwMode="auto">
          <a:xfrm>
            <a:off x="6143636" y="1500173"/>
            <a:ext cx="2428892" cy="34847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/>
          </a:extLst>
        </p:spPr>
      </p:pic>
      <p:sp>
        <p:nvSpPr>
          <p:cNvPr id="7" name="TextBox 6"/>
          <p:cNvSpPr txBox="1"/>
          <p:nvPr/>
        </p:nvSpPr>
        <p:spPr>
          <a:xfrm>
            <a:off x="785786" y="5072074"/>
            <a:ext cx="3354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Сапина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Ангелина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8" y="5072074"/>
            <a:ext cx="30891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Пушкарёва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Ирина Сергеевна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7" y="357166"/>
            <a:ext cx="77867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Все дети «почемучки». </a:t>
            </a:r>
            <a:endParaRPr lang="en-US" sz="3200" b="1" dirty="0" smtClean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На свете так много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интересного, </a:t>
            </a:r>
            <a:endParaRPr lang="en-US" sz="3200" b="1" dirty="0" smtClean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не понятного и не известного! </a:t>
            </a:r>
            <a:endParaRPr lang="en-US" sz="3200" b="1" dirty="0" smtClean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А так хочется больше узнать,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понять,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найти!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 algn="ctr"/>
            <a:endParaRPr lang="ru-RU" sz="3200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2928934"/>
            <a:ext cx="4567263" cy="3531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838" y="285728"/>
            <a:ext cx="82734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Как работает магнит?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Почему собака воет на луну?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Есть ли сумка у папы-кенгуру?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Бывают ли перелётные звери?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Почему трава зелёная, а вода в море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солёная?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Book Antiqua" pitchFamily="18" charset="0"/>
              </a:rPr>
              <a:t>А ЗАЧЕМ ЕЖУ ЯБЛОКИ???</a:t>
            </a:r>
            <a:endParaRPr lang="ru-RU" sz="2800" u="sng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 algn="ctr"/>
            <a:endParaRPr lang="ru-RU" sz="2800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3000372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85728"/>
            <a:ext cx="7015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Объект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исследования: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 ЁЖ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285860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Предмет исследования: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Образ жизни ежа, его питание и привычки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143116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Цель работы: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Собрать как можно больше интересного материала  и рассказать ребятам нашей школы о жизни ежей 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714752"/>
            <a:ext cx="835824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6600"/>
                </a:solidFill>
                <a:latin typeface="Monotype Corsiva" pitchFamily="66" charset="0"/>
              </a:rPr>
              <a:t>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Задачи: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pPr lvl="1">
              <a:buFont typeface="Times New Roman" pitchFamily="18" charset="0"/>
              <a:buChar char="•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изучить литературу по теме исследования.</a:t>
            </a:r>
          </a:p>
          <a:p>
            <a:pPr lvl="1">
              <a:buFont typeface="Times New Roman" pitchFamily="18" charset="0"/>
              <a:buChar char="•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выявить знания учащихся по данной проблеме  </a:t>
            </a:r>
          </a:p>
          <a:p>
            <a:pPr lvl="1">
              <a:buFont typeface="Times New Roman" pitchFamily="18" charset="0"/>
              <a:buChar char="•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изучить образ жизни ежа, его питание, привычки и роль в жизни человека </a:t>
            </a:r>
          </a:p>
          <a:p>
            <a:pPr lvl="1">
              <a:buFont typeface="Times New Roman" pitchFamily="18" charset="0"/>
              <a:buChar char="•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выяснить связь  «ёж – яблоки» </a:t>
            </a:r>
            <a:endParaRPr lang="ru-RU" sz="1800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Методы: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 lvl="1" algn="ctr">
              <a:buFont typeface="Wingdings" pitchFamily="2" charset="2"/>
              <a:buChar char="ь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Подумать самостоятельно </a:t>
            </a:r>
          </a:p>
          <a:p>
            <a:pPr lvl="1" algn="ctr">
              <a:buFont typeface="Wingdings" pitchFamily="2" charset="2"/>
              <a:buChar char="ь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Получить информацию из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книг</a:t>
            </a:r>
          </a:p>
          <a:p>
            <a:pPr lvl="1" algn="ctr">
              <a:buFont typeface="Wingdings" pitchFamily="2" charset="2"/>
              <a:buChar char="ь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Посмотреть в Интернете   </a:t>
            </a:r>
          </a:p>
          <a:p>
            <a:pPr lvl="1" algn="ctr">
              <a:buFont typeface="Wingdings" pitchFamily="2" charset="2"/>
              <a:buChar char="ь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Спросить у других людей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2428868"/>
            <a:ext cx="8165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Гипотеза исследования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: 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                                       Ёж  питается  яблоками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9" y="3357562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Практическое применение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: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                           Уроки окружающего мира </a:t>
            </a:r>
          </a:p>
          <a:p>
            <a:endParaRPr lang="ru-RU" dirty="0"/>
          </a:p>
        </p:txBody>
      </p:sp>
      <p:pic>
        <p:nvPicPr>
          <p:cNvPr id="6" name="Picture 8" descr="умный ёж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4286256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85729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Общая характеристика ежа обыкновенного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2283" y="857232"/>
            <a:ext cx="751880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Научная классификация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Царство: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Животные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  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Тип: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Хордовые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       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Подтип: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Позвоночные</a:t>
            </a:r>
          </a:p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Класс: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Млекопитающие    </a:t>
            </a:r>
          </a:p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Отряд: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Насекомоядные   </a:t>
            </a:r>
          </a:p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Семейство: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Ежовые               </a:t>
            </a:r>
          </a:p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Род: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Лесные ежи  </a:t>
            </a:r>
          </a:p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Вид: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Ёж обыкновенный или европейский – 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млекопитающее семейства ежовых , рода лесных ежей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4786322"/>
            <a:ext cx="3495682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92869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Описание внешнего вида   </a:t>
            </a:r>
            <a:r>
              <a:rPr lang="ru-RU" b="1" dirty="0" smtClean="0">
                <a:solidFill>
                  <a:srgbClr val="33CC33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33CC33"/>
                </a:solidFill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714356"/>
            <a:ext cx="8358246" cy="4924444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         Ёж - зверёк, покрытый короткими тёмными                                                                        иглами длиной до 3 см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(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5000 – 6000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игл).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   Длина тела до 25 см, а хвоста до 3 см. Вес - 700 - 800 г. Самцы крупнее самок. 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  Мордочка вытянутая, подвижная, нос острый и постоянно влажный. Глаза чёрные, круглые. Уши короткие, округлые, почти спрятаны. Конечности пятипалые, с острыми когтями, задние ноги длиннее передних. 36 зубов.    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  Иглы полые, наполнены воздухом. На спине находится особая мышца, которая при сокращении позволяет ему сворачиваться в колючий шар. Каждая иголка растет 12 - 18 месяцев. Линька идёт медленно - в среднем за год меняется одна игла из трёх, в основном весной и осенью.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000131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Особенности жизнедеятельности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  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000108"/>
            <a:ext cx="7500990" cy="2928958"/>
          </a:xfrm>
        </p:spPr>
        <p:txBody>
          <a:bodyPr/>
          <a:lstStyle/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В России водится в Европейской части, на Среднем Урале, в Западной Сибири. Одиночный образ жизни. Устраивает до 10 гнёзд. Активен в сумеречное и ночное время. Ниже 10°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C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впадает в спячку (сентябрь-октябрь). Просыпается в апреле при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t=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15°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C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.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Питается насекомыми, желудями. Острое обоняние и слух, слабое зрение. Хорошо плавает, лазает, бегает . В мае-октябре появляется потомство. Родятся слепыми, голыми. Вскоре покрываются мягкими и белыми иглами. К 18 дню жизни - полностью покрыты колючками. На 11 день сворачиваются в клубок, а на 14-16 день открываются глаза. Живут в природе от 3 до 5 лет, в неволе до 8 - 10. Может жить как домашнее животное. Разоряет гнёзда мелких птиц, уничтожает вредных насекомых. </a:t>
            </a:r>
          </a:p>
          <a:p>
            <a:endParaRPr lang="ru-RU" sz="2200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стые шаблоны (57)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FrysBaskerville BT"/>
        <a:ea typeface=""/>
        <a:cs typeface=""/>
      </a:majorFont>
      <a:minorFont>
        <a:latin typeface="FrysBaskerville B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простые шаблоны (57)</Template>
  <TotalTime>129</TotalTime>
  <Words>869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простые шаблоны (57)</vt:lpstr>
      <vt:lpstr>Диаграмма</vt:lpstr>
      <vt:lpstr>Исследовательская работа «Зачем ежу  яблоки» </vt:lpstr>
      <vt:lpstr>Слайд 2</vt:lpstr>
      <vt:lpstr>Слайд 3</vt:lpstr>
      <vt:lpstr>Слайд 4</vt:lpstr>
      <vt:lpstr>Слайд 5</vt:lpstr>
      <vt:lpstr>Слайд 6</vt:lpstr>
      <vt:lpstr>Слайд 7</vt:lpstr>
      <vt:lpstr>Описание внешнего вида    </vt:lpstr>
      <vt:lpstr>Особенности жизнедеятельности     </vt:lpstr>
      <vt:lpstr>ЭТО ИНТЕРЕСНО </vt:lpstr>
      <vt:lpstr>Социологический опрос</vt:lpstr>
      <vt:lpstr>  РЕЗУЛЬТАТЫ СОЦИОЛОГИЧЕСКОГО ОПРОСА </vt:lpstr>
      <vt:lpstr>Интервью  учителя биологии  Шапошник  Людмила Павловна  </vt:lpstr>
      <vt:lpstr>Слайд 14</vt:lpstr>
      <vt:lpstr>Литература  1. Брагин А. Обо всем на свете. Серия: Большая детская энциклопедия.   Издательство: Аст, 2007.  2. Детская энциклопедия "Я ПОЗНАЮ МИР".   3. Джексон Том. Кто есть кто в мире животных. — Москва, 2006 — С. 181.  4. Интернет-ресурсы: http://ВикипедиЯ                                        http://vocrugsveta.ru                                             http://www.google.com                                        http://zvercd.com                                       http://Потому.ру  5. Ухарцева А.В. Что? Где? Почему? Издательство: Аст, 2008.  6. Хомич Е.О. Что? Зачем? Почему? Издательство: Аст, 2008.  </vt:lpstr>
    </vt:vector>
  </TitlesOfParts>
  <Manager/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«Зачем ежу яблоки» </dc:title>
  <dc:subject/>
  <dc:creator>Admin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Admin</cp:lastModifiedBy>
  <cp:revision>14</cp:revision>
  <dcterms:created xsi:type="dcterms:W3CDTF">2012-10-02T17:18:55Z</dcterms:created>
  <dcterms:modified xsi:type="dcterms:W3CDTF">2012-10-03T17:15:58Z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Dusk</vt:lpwstr>
  </property>
  <property fmtid="{D5CDD505-2E9C-101B-9397-08002B2CF9AE}" pid="3" name="Style">
    <vt:lpwstr>P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