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13"/>
  </p:notesMasterIdLst>
  <p:sldIdLst>
    <p:sldId id="256" r:id="rId2"/>
    <p:sldId id="274" r:id="rId3"/>
    <p:sldId id="275" r:id="rId4"/>
    <p:sldId id="273" r:id="rId5"/>
    <p:sldId id="276" r:id="rId6"/>
    <p:sldId id="271" r:id="rId7"/>
    <p:sldId id="272" r:id="rId8"/>
    <p:sldId id="277" r:id="rId9"/>
    <p:sldId id="278" r:id="rId10"/>
    <p:sldId id="269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3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5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0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2B4E73-3F5F-4FA1-B320-7921EC4F5533}" type="datetimeFigureOut">
              <a:rPr lang="ru-RU" smtClean="0"/>
              <a:pPr/>
              <a:t>22.08.2012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387C65-8202-431E-A6B7-9AA2844CF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87C65-8202-431E-A6B7-9AA2844CF82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75C1D1-4B0A-44A1-98E6-581471B1109B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382219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55648" y="6400800"/>
            <a:ext cx="2133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40080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1152" y="6400800"/>
            <a:ext cx="2133600" cy="365125"/>
          </a:xfrm>
        </p:spPr>
        <p:txBody>
          <a:bodyPr/>
          <a:lstStyle/>
          <a:p>
            <a:fld id="{C37F273E-58FA-45AC-983E-5E9742132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 bwMode="gray">
          <a:xfrm>
            <a:off x="1718336" y="2798064"/>
            <a:ext cx="7425663" cy="1024128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 bwMode="gray">
          <a:xfrm rot="16200000">
            <a:off x="600496" y="2697480"/>
            <a:ext cx="1024128" cy="1225296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0" y="3819185"/>
            <a:ext cx="1728216" cy="1024128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/>
          <p:cNvSpPr/>
          <p:nvPr/>
        </p:nvSpPr>
        <p:spPr bwMode="gray">
          <a:xfrm rot="5400000">
            <a:off x="1828800" y="3718600"/>
            <a:ext cx="1024128" cy="1225296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47"/>
          <p:cNvGrpSpPr/>
          <p:nvPr/>
        </p:nvGrpSpPr>
        <p:grpSpPr bwMode="gray">
          <a:xfrm>
            <a:off x="1754222" y="0"/>
            <a:ext cx="1181656" cy="3815366"/>
            <a:chOff x="1754222" y="0"/>
            <a:chExt cx="1181656" cy="3815366"/>
          </a:xfrm>
        </p:grpSpPr>
        <p:grpSp>
          <p:nvGrpSpPr>
            <p:cNvPr id="23" name="Group 11"/>
            <p:cNvGrpSpPr/>
            <p:nvPr userDrawn="1"/>
          </p:nvGrpSpPr>
          <p:grpSpPr bwMode="gray">
            <a:xfrm>
              <a:off x="1754222" y="0"/>
              <a:ext cx="340408" cy="3815366"/>
              <a:chOff x="702662" y="-3778"/>
              <a:chExt cx="340408" cy="1581912"/>
            </a:xfrm>
          </p:grpSpPr>
          <p:cxnSp>
            <p:nvCxnSpPr>
              <p:cNvPr id="13" name="Straight Connector 12"/>
              <p:cNvCxnSpPr/>
              <p:nvPr userDrawn="1"/>
            </p:nvCxnSpPr>
            <p:spPr bwMode="gray">
              <a:xfrm rot="5400000">
                <a:off x="-8750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 userDrawn="1"/>
            </p:nvCxnSpPr>
            <p:spPr bwMode="gray">
              <a:xfrm rot="5400000">
                <a:off x="25132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 userDrawn="1"/>
            </p:nvCxnSpPr>
            <p:spPr bwMode="gray">
              <a:xfrm rot="5400000">
                <a:off x="-49256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 userDrawn="1"/>
            </p:nvCxnSpPr>
            <p:spPr bwMode="gray">
              <a:xfrm rot="5400000">
                <a:off x="-11011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 userDrawn="1"/>
            </p:nvCxnSpPr>
            <p:spPr bwMode="gray">
              <a:xfrm rot="5400000">
                <a:off x="27235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 userDrawn="1"/>
            </p:nvCxnSpPr>
            <p:spPr bwMode="gray">
              <a:xfrm rot="5400000">
                <a:off x="65479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 userDrawn="1"/>
            </p:nvCxnSpPr>
            <p:spPr bwMode="gray">
              <a:xfrm rot="5400000">
                <a:off x="10372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 bwMode="gray">
              <a:xfrm rot="5400000">
                <a:off x="14196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 bwMode="gray">
              <a:xfrm rot="5400000">
                <a:off x="18021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 bwMode="gray">
              <a:xfrm rot="5400000">
                <a:off x="21845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22"/>
            <p:cNvGrpSpPr/>
            <p:nvPr userDrawn="1"/>
          </p:nvGrpSpPr>
          <p:grpSpPr bwMode="gray">
            <a:xfrm>
              <a:off x="2138270" y="0"/>
              <a:ext cx="340408" cy="3815366"/>
              <a:chOff x="702662" y="-3778"/>
              <a:chExt cx="340408" cy="1581912"/>
            </a:xfrm>
          </p:grpSpPr>
          <p:cxnSp>
            <p:nvCxnSpPr>
              <p:cNvPr id="24" name="Straight Connector 23"/>
              <p:cNvCxnSpPr/>
              <p:nvPr userDrawn="1"/>
            </p:nvCxnSpPr>
            <p:spPr bwMode="gray">
              <a:xfrm rot="5400000">
                <a:off x="-8750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 bwMode="gray">
              <a:xfrm rot="5400000">
                <a:off x="25132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 bwMode="gray">
              <a:xfrm rot="5400000">
                <a:off x="-49256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 bwMode="gray">
              <a:xfrm rot="5400000">
                <a:off x="-11011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 bwMode="gray">
              <a:xfrm rot="5400000">
                <a:off x="27235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 bwMode="gray">
              <a:xfrm rot="5400000">
                <a:off x="65479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 bwMode="gray">
              <a:xfrm rot="5400000">
                <a:off x="10372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 userDrawn="1"/>
            </p:nvCxnSpPr>
            <p:spPr bwMode="gray">
              <a:xfrm rot="5400000">
                <a:off x="14196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 bwMode="gray">
              <a:xfrm rot="5400000">
                <a:off x="18021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 userDrawn="1"/>
            </p:nvCxnSpPr>
            <p:spPr bwMode="gray">
              <a:xfrm rot="5400000">
                <a:off x="21845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/>
            <p:cNvGrpSpPr/>
            <p:nvPr userDrawn="1"/>
          </p:nvGrpSpPr>
          <p:grpSpPr bwMode="gray">
            <a:xfrm>
              <a:off x="2522318" y="0"/>
              <a:ext cx="413560" cy="3815366"/>
              <a:chOff x="2522318" y="0"/>
              <a:chExt cx="413560" cy="3815366"/>
            </a:xfrm>
          </p:grpSpPr>
          <p:cxnSp>
            <p:nvCxnSpPr>
              <p:cNvPr id="35" name="Straight Connector 34"/>
              <p:cNvCxnSpPr/>
              <p:nvPr userDrawn="1"/>
            </p:nvCxnSpPr>
            <p:spPr bwMode="gray">
              <a:xfrm rot="5400000">
                <a:off x="615429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 userDrawn="1"/>
            </p:nvCxnSpPr>
            <p:spPr bwMode="gray">
              <a:xfrm rot="5400000">
                <a:off x="954249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 userDrawn="1"/>
            </p:nvCxnSpPr>
            <p:spPr bwMode="gray">
              <a:xfrm rot="5400000">
                <a:off x="653673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 userDrawn="1"/>
            </p:nvCxnSpPr>
            <p:spPr bwMode="gray">
              <a:xfrm rot="5400000">
                <a:off x="691918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 userDrawn="1"/>
            </p:nvCxnSpPr>
            <p:spPr bwMode="gray">
              <a:xfrm rot="5400000">
                <a:off x="730164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 userDrawn="1"/>
            </p:nvCxnSpPr>
            <p:spPr bwMode="gray">
              <a:xfrm rot="5400000">
                <a:off x="768408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 userDrawn="1"/>
            </p:nvCxnSpPr>
            <p:spPr bwMode="gray">
              <a:xfrm rot="5400000">
                <a:off x="806653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 userDrawn="1"/>
            </p:nvCxnSpPr>
            <p:spPr bwMode="gray">
              <a:xfrm rot="5400000">
                <a:off x="844897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 userDrawn="1"/>
            </p:nvCxnSpPr>
            <p:spPr bwMode="gray">
              <a:xfrm rot="5400000">
                <a:off x="883143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 userDrawn="1"/>
            </p:nvCxnSpPr>
            <p:spPr bwMode="gray">
              <a:xfrm rot="5400000">
                <a:off x="921387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 userDrawn="1"/>
            </p:nvCxnSpPr>
            <p:spPr bwMode="gray">
              <a:xfrm rot="5400000">
                <a:off x="1027401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 bwMode="gray">
              <a:xfrm rot="5400000">
                <a:off x="994539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8" name="Group 48"/>
          <p:cNvGrpSpPr/>
          <p:nvPr/>
        </p:nvGrpSpPr>
        <p:grpSpPr bwMode="invGray">
          <a:xfrm>
            <a:off x="504542" y="3825240"/>
            <a:ext cx="1181656" cy="3032760"/>
            <a:chOff x="1754222" y="0"/>
            <a:chExt cx="1181656" cy="3815366"/>
          </a:xfrm>
        </p:grpSpPr>
        <p:grpSp>
          <p:nvGrpSpPr>
            <p:cNvPr id="49" name="Group 11"/>
            <p:cNvGrpSpPr/>
            <p:nvPr userDrawn="1"/>
          </p:nvGrpSpPr>
          <p:grpSpPr bwMode="invGray">
            <a:xfrm>
              <a:off x="1754222" y="0"/>
              <a:ext cx="340408" cy="3815366"/>
              <a:chOff x="702662" y="-3778"/>
              <a:chExt cx="340408" cy="1581912"/>
            </a:xfrm>
          </p:grpSpPr>
          <p:cxnSp>
            <p:nvCxnSpPr>
              <p:cNvPr id="75" name="Straight Connector 74"/>
              <p:cNvCxnSpPr/>
              <p:nvPr userDrawn="1"/>
            </p:nvCxnSpPr>
            <p:spPr bwMode="invGray">
              <a:xfrm rot="5400000">
                <a:off x="-8750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 userDrawn="1"/>
            </p:nvCxnSpPr>
            <p:spPr bwMode="invGray">
              <a:xfrm rot="5400000">
                <a:off x="25132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 userDrawn="1"/>
            </p:nvCxnSpPr>
            <p:spPr bwMode="invGray">
              <a:xfrm rot="5400000">
                <a:off x="-49256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 userDrawn="1"/>
            </p:nvCxnSpPr>
            <p:spPr bwMode="invGray">
              <a:xfrm rot="5400000">
                <a:off x="-11011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 userDrawn="1"/>
            </p:nvCxnSpPr>
            <p:spPr bwMode="invGray">
              <a:xfrm rot="5400000">
                <a:off x="27235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 userDrawn="1"/>
            </p:nvCxnSpPr>
            <p:spPr bwMode="invGray">
              <a:xfrm rot="5400000">
                <a:off x="65479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 userDrawn="1"/>
            </p:nvCxnSpPr>
            <p:spPr bwMode="invGray">
              <a:xfrm rot="5400000">
                <a:off x="10372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 userDrawn="1"/>
            </p:nvCxnSpPr>
            <p:spPr bwMode="invGray">
              <a:xfrm rot="5400000">
                <a:off x="14196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 userDrawn="1"/>
            </p:nvCxnSpPr>
            <p:spPr bwMode="invGray">
              <a:xfrm rot="5400000">
                <a:off x="18021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 userDrawn="1"/>
            </p:nvCxnSpPr>
            <p:spPr bwMode="invGray">
              <a:xfrm rot="5400000">
                <a:off x="21845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22"/>
            <p:cNvGrpSpPr/>
            <p:nvPr userDrawn="1"/>
          </p:nvGrpSpPr>
          <p:grpSpPr bwMode="invGray">
            <a:xfrm>
              <a:off x="2138270" y="0"/>
              <a:ext cx="340408" cy="3815366"/>
              <a:chOff x="702662" y="-3778"/>
              <a:chExt cx="340408" cy="1581912"/>
            </a:xfrm>
          </p:grpSpPr>
          <p:cxnSp>
            <p:nvCxnSpPr>
              <p:cNvPr id="65" name="Straight Connector 64"/>
              <p:cNvCxnSpPr/>
              <p:nvPr userDrawn="1"/>
            </p:nvCxnSpPr>
            <p:spPr bwMode="invGray">
              <a:xfrm rot="5400000">
                <a:off x="-8750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 userDrawn="1"/>
            </p:nvCxnSpPr>
            <p:spPr bwMode="invGray">
              <a:xfrm rot="5400000">
                <a:off x="25132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 userDrawn="1"/>
            </p:nvCxnSpPr>
            <p:spPr bwMode="invGray">
              <a:xfrm rot="5400000">
                <a:off x="-49256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 userDrawn="1"/>
            </p:nvCxnSpPr>
            <p:spPr bwMode="invGray">
              <a:xfrm rot="5400000">
                <a:off x="-11011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 userDrawn="1"/>
            </p:nvCxnSpPr>
            <p:spPr bwMode="invGray">
              <a:xfrm rot="5400000">
                <a:off x="27235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 userDrawn="1"/>
            </p:nvCxnSpPr>
            <p:spPr bwMode="invGray">
              <a:xfrm rot="5400000">
                <a:off x="65479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 userDrawn="1"/>
            </p:nvCxnSpPr>
            <p:spPr bwMode="invGray">
              <a:xfrm rot="5400000">
                <a:off x="10372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 userDrawn="1"/>
            </p:nvCxnSpPr>
            <p:spPr bwMode="invGray">
              <a:xfrm rot="5400000">
                <a:off x="14196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 userDrawn="1"/>
            </p:nvCxnSpPr>
            <p:spPr bwMode="invGray">
              <a:xfrm rot="5400000">
                <a:off x="18021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 userDrawn="1"/>
            </p:nvCxnSpPr>
            <p:spPr bwMode="invGray">
              <a:xfrm rot="5400000">
                <a:off x="21845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46"/>
            <p:cNvGrpSpPr/>
            <p:nvPr userDrawn="1"/>
          </p:nvGrpSpPr>
          <p:grpSpPr bwMode="invGray">
            <a:xfrm>
              <a:off x="2522318" y="0"/>
              <a:ext cx="413560" cy="3815366"/>
              <a:chOff x="2522318" y="0"/>
              <a:chExt cx="413560" cy="3815366"/>
            </a:xfrm>
          </p:grpSpPr>
          <p:cxnSp>
            <p:nvCxnSpPr>
              <p:cNvPr id="53" name="Straight Connector 52"/>
              <p:cNvCxnSpPr/>
              <p:nvPr userDrawn="1"/>
            </p:nvCxnSpPr>
            <p:spPr bwMode="invGray">
              <a:xfrm rot="5400000">
                <a:off x="615429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 userDrawn="1"/>
            </p:nvCxnSpPr>
            <p:spPr bwMode="invGray">
              <a:xfrm rot="5400000">
                <a:off x="954249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 userDrawn="1"/>
            </p:nvCxnSpPr>
            <p:spPr bwMode="invGray">
              <a:xfrm rot="5400000">
                <a:off x="653673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 userDrawn="1"/>
            </p:nvCxnSpPr>
            <p:spPr bwMode="invGray">
              <a:xfrm rot="5400000">
                <a:off x="691918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 bwMode="invGray">
              <a:xfrm rot="5400000">
                <a:off x="730164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 userDrawn="1"/>
            </p:nvCxnSpPr>
            <p:spPr bwMode="invGray">
              <a:xfrm rot="5400000">
                <a:off x="768408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 userDrawn="1"/>
            </p:nvCxnSpPr>
            <p:spPr bwMode="invGray">
              <a:xfrm rot="5400000">
                <a:off x="806653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 bwMode="invGray">
              <a:xfrm rot="5400000">
                <a:off x="844897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 userDrawn="1"/>
            </p:nvCxnSpPr>
            <p:spPr bwMode="invGray">
              <a:xfrm rot="5400000">
                <a:off x="883143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 userDrawn="1"/>
            </p:nvCxnSpPr>
            <p:spPr bwMode="invGray">
              <a:xfrm rot="5400000">
                <a:off x="921387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 userDrawn="1"/>
            </p:nvCxnSpPr>
            <p:spPr bwMode="invGray">
              <a:xfrm rot="5400000">
                <a:off x="1027401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 userDrawn="1"/>
            </p:nvCxnSpPr>
            <p:spPr bwMode="invGray">
              <a:xfrm rot="5400000">
                <a:off x="994539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2862072" y="3959352"/>
            <a:ext cx="6245352" cy="1472184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2980944" y="2816352"/>
            <a:ext cx="5897880" cy="960120"/>
          </a:xfrm>
        </p:spPr>
        <p:txBody>
          <a:bodyPr anchor="b"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grpSp>
        <p:nvGrpSpPr>
          <p:cNvPr id="52" name="Group 87"/>
          <p:cNvGrpSpPr/>
          <p:nvPr/>
        </p:nvGrpSpPr>
        <p:grpSpPr bwMode="gray">
          <a:xfrm>
            <a:off x="8147304" y="2587752"/>
            <a:ext cx="640080" cy="118872"/>
            <a:chOff x="8147304" y="2587752"/>
            <a:chExt cx="640080" cy="118872"/>
          </a:xfrm>
        </p:grpSpPr>
        <p:sp>
          <p:nvSpPr>
            <p:cNvPr id="85" name="Rectangle 84"/>
            <p:cNvSpPr/>
            <p:nvPr userDrawn="1"/>
          </p:nvSpPr>
          <p:spPr bwMode="gray">
            <a:xfrm>
              <a:off x="8147304" y="2587752"/>
              <a:ext cx="11887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 userDrawn="1"/>
          </p:nvSpPr>
          <p:spPr bwMode="gray">
            <a:xfrm>
              <a:off x="8412480" y="2587752"/>
              <a:ext cx="11887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 userDrawn="1"/>
          </p:nvSpPr>
          <p:spPr bwMode="gray">
            <a:xfrm>
              <a:off x="8668512" y="2587752"/>
              <a:ext cx="11887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8A61-30D3-48DE-8701-6FBFF98CDC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7472" y="457200"/>
            <a:ext cx="6291072" cy="5468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 rot="16200000">
            <a:off x="3787141" y="2999232"/>
            <a:ext cx="6355080" cy="36576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/>
          <p:cNvSpPr/>
          <p:nvPr/>
        </p:nvSpPr>
        <p:spPr bwMode="ltGray">
          <a:xfrm rot="10800000">
            <a:off x="6786373" y="6355080"/>
            <a:ext cx="365760" cy="36576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 bwMode="ltGray">
          <a:xfrm>
            <a:off x="7142989" y="5980176"/>
            <a:ext cx="374904" cy="37490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 rot="16200000">
            <a:off x="7078981" y="6419088"/>
            <a:ext cx="502920" cy="374904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 bwMode="invGray">
          <a:xfrm rot="5400000">
            <a:off x="7962938" y="5539777"/>
            <a:ext cx="356616" cy="2005509"/>
            <a:chOff x="702662" y="-3778"/>
            <a:chExt cx="340408" cy="1581912"/>
          </a:xfrm>
        </p:grpSpPr>
        <p:cxnSp>
          <p:nvCxnSpPr>
            <p:cNvPr id="12" name="Straight Connector 11"/>
            <p:cNvCxnSpPr/>
            <p:nvPr userDrawn="1"/>
          </p:nvCxnSpPr>
          <p:spPr bwMode="invGray"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invGray"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invGray"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 bwMode="invGray"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 bwMode="invGray"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invGray"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invGray"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 bwMode="invGray"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 bwMode="invGray"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 userDrawn="1"/>
          </p:nvCxnSpPr>
          <p:spPr bwMode="invGray"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 bwMode="invGray">
          <a:xfrm rot="5400000">
            <a:off x="3392340" y="2596980"/>
            <a:ext cx="356616" cy="7141296"/>
            <a:chOff x="702662" y="-3778"/>
            <a:chExt cx="340408" cy="1581912"/>
          </a:xfrm>
        </p:grpSpPr>
        <p:cxnSp>
          <p:nvCxnSpPr>
            <p:cNvPr id="23" name="Straight Connector 22"/>
            <p:cNvCxnSpPr/>
            <p:nvPr userDrawn="1"/>
          </p:nvCxnSpPr>
          <p:spPr bwMode="invGray"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 bwMode="invGray"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 userDrawn="1"/>
          </p:nvCxnSpPr>
          <p:spPr bwMode="invGray"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 userDrawn="1"/>
          </p:nvCxnSpPr>
          <p:spPr bwMode="invGray"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 userDrawn="1"/>
          </p:nvCxnSpPr>
          <p:spPr bwMode="invGray"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 bwMode="invGray"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 bwMode="invGray"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 bwMode="invGray"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 bwMode="invGray"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 userDrawn="1"/>
          </p:nvCxnSpPr>
          <p:spPr bwMode="invGray"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78040" y="384048"/>
            <a:ext cx="1746504" cy="555040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4048" y="6400800"/>
            <a:ext cx="2133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58444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17232" y="6400800"/>
            <a:ext cx="914400" cy="365125"/>
          </a:xfrm>
        </p:spPr>
        <p:txBody>
          <a:bodyPr/>
          <a:lstStyle/>
          <a:p>
            <a:fld id="{62A980F7-1897-48A3-9725-613BF1481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129A-35AA-4D1E-BA6B-13EBDDE1E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49631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FFFA-1AC6-4109-9CB9-E5B860A8748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32"/>
          <p:cNvGrpSpPr/>
          <p:nvPr/>
        </p:nvGrpSpPr>
        <p:grpSpPr bwMode="ltGray">
          <a:xfrm>
            <a:off x="0" y="4041648"/>
            <a:ext cx="9153144" cy="740664"/>
            <a:chOff x="0" y="1216152"/>
            <a:chExt cx="9153144" cy="740664"/>
          </a:xfrm>
        </p:grpSpPr>
        <p:sp>
          <p:nvSpPr>
            <p:cNvPr id="7" name="Rectangle 6"/>
            <p:cNvSpPr/>
            <p:nvPr userDrawn="1"/>
          </p:nvSpPr>
          <p:spPr bwMode="ltGray">
            <a:xfrm>
              <a:off x="685800" y="1216152"/>
              <a:ext cx="8467344" cy="36576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 bwMode="ltGray">
            <a:xfrm>
              <a:off x="0" y="1581912"/>
              <a:ext cx="685800" cy="374904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shade val="30000"/>
                    <a:satMod val="115000"/>
                  </a:schemeClr>
                </a:gs>
                <a:gs pos="50000">
                  <a:schemeClr val="accent4">
                    <a:shade val="67500"/>
                    <a:satMod val="115000"/>
                  </a:schemeClr>
                </a:gs>
                <a:gs pos="100000">
                  <a:schemeClr val="accent4"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Triangle 8"/>
            <p:cNvSpPr/>
            <p:nvPr userDrawn="1"/>
          </p:nvSpPr>
          <p:spPr bwMode="ltGray">
            <a:xfrm rot="5400000">
              <a:off x="685800" y="1581912"/>
              <a:ext cx="374904" cy="374904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ight Triangle 9"/>
            <p:cNvSpPr/>
            <p:nvPr userDrawn="1"/>
          </p:nvSpPr>
          <p:spPr bwMode="ltGray">
            <a:xfrm rot="16200000">
              <a:off x="320040" y="1216152"/>
              <a:ext cx="365760" cy="36576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10"/>
          <p:cNvGrpSpPr/>
          <p:nvPr/>
        </p:nvGrpSpPr>
        <p:grpSpPr>
          <a:xfrm>
            <a:off x="702662" y="-3778"/>
            <a:ext cx="340408" cy="4394803"/>
            <a:chOff x="702662" y="-3778"/>
            <a:chExt cx="340408" cy="1581912"/>
          </a:xfrm>
        </p:grpSpPr>
        <p:cxnSp>
          <p:nvCxnSpPr>
            <p:cNvPr id="12" name="Straight Connector 11"/>
            <p:cNvCxnSpPr/>
            <p:nvPr userDrawn="1"/>
          </p:nvCxnSpPr>
          <p:spPr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 userDrawn="1"/>
          </p:nvCxnSpPr>
          <p:spPr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21"/>
          <p:cNvGrpSpPr/>
          <p:nvPr/>
        </p:nvGrpSpPr>
        <p:grpSpPr>
          <a:xfrm>
            <a:off x="323615" y="4419600"/>
            <a:ext cx="340408" cy="2429255"/>
            <a:chOff x="702662" y="-3778"/>
            <a:chExt cx="340408" cy="1581912"/>
          </a:xfrm>
        </p:grpSpPr>
        <p:cxnSp>
          <p:nvCxnSpPr>
            <p:cNvPr id="23" name="Straight Connector 22"/>
            <p:cNvCxnSpPr/>
            <p:nvPr userDrawn="1"/>
          </p:nvCxnSpPr>
          <p:spPr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 userDrawn="1"/>
          </p:nvCxnSpPr>
          <p:spPr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 userDrawn="1"/>
          </p:nvCxnSpPr>
          <p:spPr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 userDrawn="1"/>
          </p:nvCxnSpPr>
          <p:spPr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 userDrawn="1"/>
          </p:nvCxnSpPr>
          <p:spPr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 bwMode="gray">
          <a:xfrm>
            <a:off x="8147304" y="4169664"/>
            <a:ext cx="640080" cy="118872"/>
            <a:chOff x="8147304" y="2587752"/>
            <a:chExt cx="640080" cy="118872"/>
          </a:xfrm>
        </p:grpSpPr>
        <p:sp>
          <p:nvSpPr>
            <p:cNvPr id="35" name="Rectangle 34"/>
            <p:cNvSpPr/>
            <p:nvPr userDrawn="1"/>
          </p:nvSpPr>
          <p:spPr bwMode="gray">
            <a:xfrm>
              <a:off x="8147304" y="2587752"/>
              <a:ext cx="11887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 userDrawn="1"/>
          </p:nvSpPr>
          <p:spPr bwMode="gray">
            <a:xfrm>
              <a:off x="8412480" y="2587752"/>
              <a:ext cx="11887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 userDrawn="1"/>
          </p:nvSpPr>
          <p:spPr bwMode="gray">
            <a:xfrm>
              <a:off x="8668512" y="2587752"/>
              <a:ext cx="11887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143000" y="4498848"/>
            <a:ext cx="7772400" cy="1645920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3544" y="1719072"/>
            <a:ext cx="4038600" cy="44165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5464" y="1719072"/>
            <a:ext cx="4038600" cy="44165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36B8-8F08-4011-98CC-4B979AB19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ltGray">
          <a:xfrm>
            <a:off x="685800" y="1216152"/>
            <a:ext cx="8467344" cy="36576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 bwMode="invGray">
          <a:xfrm>
            <a:off x="0" y="1581912"/>
            <a:ext cx="685800" cy="374904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Triangle 11"/>
          <p:cNvSpPr/>
          <p:nvPr/>
        </p:nvSpPr>
        <p:spPr bwMode="ltGray">
          <a:xfrm rot="5400000">
            <a:off x="685800" y="1581912"/>
            <a:ext cx="374904" cy="37490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Triangle 12"/>
          <p:cNvSpPr/>
          <p:nvPr/>
        </p:nvSpPr>
        <p:spPr bwMode="ltGray">
          <a:xfrm rot="16200000">
            <a:off x="320040" y="1216152"/>
            <a:ext cx="365760" cy="36576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 bwMode="invGray">
          <a:xfrm>
            <a:off x="702662" y="-3778"/>
            <a:ext cx="340408" cy="1581912"/>
            <a:chOff x="702662" y="-3778"/>
            <a:chExt cx="340408" cy="1581912"/>
          </a:xfrm>
        </p:grpSpPr>
        <p:cxnSp>
          <p:nvCxnSpPr>
            <p:cNvPr id="15" name="Straight Connector 14"/>
            <p:cNvCxnSpPr/>
            <p:nvPr userDrawn="1"/>
          </p:nvCxnSpPr>
          <p:spPr bwMode="invGray"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 bwMode="invGray"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invGray"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invGray"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 bwMode="invGray"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 bwMode="invGray"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 userDrawn="1"/>
          </p:nvCxnSpPr>
          <p:spPr bwMode="invGray"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 userDrawn="1"/>
          </p:nvCxnSpPr>
          <p:spPr bwMode="invGray"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 bwMode="invGray"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 bwMode="invGray"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 bwMode="invGray">
          <a:xfrm>
            <a:off x="323615" y="1580352"/>
            <a:ext cx="340408" cy="5268503"/>
            <a:chOff x="702662" y="-3778"/>
            <a:chExt cx="340408" cy="1581912"/>
          </a:xfrm>
        </p:grpSpPr>
        <p:cxnSp>
          <p:nvCxnSpPr>
            <p:cNvPr id="26" name="Straight Connector 25"/>
            <p:cNvCxnSpPr/>
            <p:nvPr userDrawn="1"/>
          </p:nvCxnSpPr>
          <p:spPr bwMode="invGray"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 userDrawn="1"/>
          </p:nvCxnSpPr>
          <p:spPr bwMode="invGray"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 bwMode="invGray"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 bwMode="invGray"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 bwMode="invGray"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 bwMode="invGray"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 userDrawn="1"/>
          </p:nvCxnSpPr>
          <p:spPr bwMode="invGray"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 userDrawn="1"/>
          </p:nvCxnSpPr>
          <p:spPr bwMode="invGray"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invGray"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invGray"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824" y="1691640"/>
            <a:ext cx="3867912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824" y="2359152"/>
            <a:ext cx="38679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2040" y="1691640"/>
            <a:ext cx="3867912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2040" y="2359152"/>
            <a:ext cx="38679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321E-88F1-4984-9447-10C21D779A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176C-ACCB-4445-B7D2-3173270A8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DA4E-D292-4061-A8AA-DE46ADEE9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36576"/>
            <a:ext cx="7662672" cy="1143000"/>
          </a:xfrm>
        </p:spPr>
        <p:txBody>
          <a:bodyPr anchor="ctr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91640"/>
            <a:ext cx="5111496" cy="45537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1560" y="1691640"/>
            <a:ext cx="2414016" cy="45628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E2C1-9BE6-41C8-934E-E696AE10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36576"/>
            <a:ext cx="7662672" cy="1143000"/>
          </a:xfrm>
        </p:spPr>
        <p:txBody>
          <a:bodyPr anchor="ctr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896112" y="1801368"/>
            <a:ext cx="7790688" cy="3675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5256" y="5541264"/>
            <a:ext cx="7818120" cy="70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9290-B590-4E26-9AD9-E9CDEED0A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0"/>
            <a:ext cx="9144000" cy="158191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097280" y="36576"/>
            <a:ext cx="76626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429000" y="64008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black">
          <a:xfrm>
            <a:off x="65532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85A2F-D6B9-4BF3-A1C9-DDF07865E3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 bwMode="ltGray">
          <a:xfrm>
            <a:off x="685800" y="1216152"/>
            <a:ext cx="8467344" cy="36576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1581912"/>
            <a:ext cx="685800" cy="374904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/>
          <p:cNvSpPr/>
          <p:nvPr/>
        </p:nvSpPr>
        <p:spPr bwMode="ltGray">
          <a:xfrm rot="5400000">
            <a:off x="685800" y="1581912"/>
            <a:ext cx="374904" cy="37490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Triangle 11"/>
          <p:cNvSpPr/>
          <p:nvPr/>
        </p:nvSpPr>
        <p:spPr bwMode="ltGray">
          <a:xfrm rot="16200000">
            <a:off x="320040" y="1216152"/>
            <a:ext cx="365760" cy="36576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31"/>
          <p:cNvGrpSpPr/>
          <p:nvPr/>
        </p:nvGrpSpPr>
        <p:grpSpPr bwMode="gray">
          <a:xfrm>
            <a:off x="702662" y="-3778"/>
            <a:ext cx="340408" cy="1581912"/>
            <a:chOff x="702662" y="-3778"/>
            <a:chExt cx="340408" cy="1581912"/>
          </a:xfrm>
        </p:grpSpPr>
        <p:cxnSp>
          <p:nvCxnSpPr>
            <p:cNvPr id="14" name="Straight Connector 13"/>
            <p:cNvCxnSpPr/>
            <p:nvPr userDrawn="1"/>
          </p:nvCxnSpPr>
          <p:spPr bwMode="gray"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 userDrawn="1"/>
          </p:nvCxnSpPr>
          <p:spPr bwMode="gray"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 bwMode="gray"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 bwMode="gray"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 userDrawn="1"/>
          </p:nvCxnSpPr>
          <p:spPr bwMode="gray"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 userDrawn="1"/>
          </p:nvCxnSpPr>
          <p:spPr bwMode="gray"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 userDrawn="1"/>
          </p:nvCxnSpPr>
          <p:spPr bwMode="gray"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 bwMode="gray"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 bwMode="gray"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 bwMode="gray"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32"/>
          <p:cNvGrpSpPr/>
          <p:nvPr/>
        </p:nvGrpSpPr>
        <p:grpSpPr bwMode="invGray">
          <a:xfrm>
            <a:off x="323615" y="1580352"/>
            <a:ext cx="340408" cy="5268503"/>
            <a:chOff x="702662" y="-3778"/>
            <a:chExt cx="340408" cy="1581912"/>
          </a:xfrm>
        </p:grpSpPr>
        <p:cxnSp>
          <p:nvCxnSpPr>
            <p:cNvPr id="34" name="Straight Connector 33"/>
            <p:cNvCxnSpPr/>
            <p:nvPr userDrawn="1"/>
          </p:nvCxnSpPr>
          <p:spPr bwMode="invGray"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invGray"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 userDrawn="1"/>
          </p:nvCxnSpPr>
          <p:spPr bwMode="invGray"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 bwMode="invGray"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 userDrawn="1"/>
          </p:nvCxnSpPr>
          <p:spPr bwMode="invGray"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 bwMode="invGray"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 bwMode="invGray"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 bwMode="invGray"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 userDrawn="1"/>
          </p:nvCxnSpPr>
          <p:spPr bwMode="invGray"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 bwMode="invGray"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1069848" y="1600200"/>
            <a:ext cx="76169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black">
          <a:xfrm>
            <a:off x="1069848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ln w="12700">
            <a:solidFill>
              <a:schemeClr val="accent2">
                <a:lumMod val="50000"/>
              </a:schemeClr>
            </a:solidFill>
          </a:ln>
          <a:gradFill>
            <a:gsLst>
              <a:gs pos="0">
                <a:schemeClr val="accent2"/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62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0760224" cy="2928958"/>
          </a:xfrm>
        </p:spPr>
        <p:txBody>
          <a:bodyPr>
            <a:normAutofit/>
          </a:bodyPr>
          <a:lstStyle/>
          <a:p>
            <a:r>
              <a:rPr lang="ru-RU" dirty="0"/>
              <a:t>Использование ИКТ </a:t>
            </a:r>
            <a:r>
              <a:rPr lang="ru-RU" dirty="0" smtClean="0"/>
              <a:t>на уроках</a:t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начальной </a:t>
            </a:r>
            <a:r>
              <a:rPr lang="ru-RU" dirty="0" smtClean="0"/>
              <a:t>школе </a:t>
            </a:r>
            <a:br>
              <a:rPr lang="ru-RU" dirty="0" smtClean="0"/>
            </a:br>
            <a:r>
              <a:rPr lang="ru-RU" dirty="0" smtClean="0"/>
              <a:t>как </a:t>
            </a:r>
            <a:r>
              <a:rPr lang="ru-RU" dirty="0" smtClean="0"/>
              <a:t>средство реализации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новых образовательных стандартов </a:t>
            </a:r>
            <a:endParaRPr lang="ru-RU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203848" y="4077072"/>
            <a:ext cx="6400800" cy="2497138"/>
          </a:xfrm>
        </p:spPr>
        <p:txBody>
          <a:bodyPr/>
          <a:lstStyle/>
          <a:p>
            <a:r>
              <a:rPr lang="ru-RU" sz="2800" dirty="0"/>
              <a:t>"Скажи мне, и я забуду. </a:t>
            </a:r>
            <a:br>
              <a:rPr lang="ru-RU" sz="2800" dirty="0"/>
            </a:br>
            <a:r>
              <a:rPr lang="ru-RU" sz="2800" dirty="0"/>
              <a:t>Покажи мне, - я смогу запомнить. </a:t>
            </a:r>
            <a:br>
              <a:rPr lang="ru-RU" sz="2800" dirty="0"/>
            </a:br>
            <a:r>
              <a:rPr lang="ru-RU" sz="2800" dirty="0"/>
              <a:t>Позволь мне это сделать самому,</a:t>
            </a:r>
            <a:br>
              <a:rPr lang="ru-RU" sz="2800" dirty="0"/>
            </a:br>
            <a:r>
              <a:rPr lang="ru-RU" sz="2800" dirty="0"/>
              <a:t>и это станет моим навсегда". </a:t>
            </a:r>
            <a:br>
              <a:rPr lang="ru-RU" sz="2800" dirty="0"/>
            </a:br>
            <a:r>
              <a:rPr lang="ru-RU" sz="2000" i="1" dirty="0"/>
              <a:t>Древняя мудрость</a:t>
            </a:r>
            <a:r>
              <a:rPr lang="ru-RU" sz="2000" dirty="0"/>
              <a:t> </a:t>
            </a:r>
          </a:p>
        </p:txBody>
      </p:sp>
      <p:pic>
        <p:nvPicPr>
          <p:cNvPr id="2053" name="Picture 5" descr="MCj0428261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97425"/>
            <a:ext cx="1962150" cy="1870075"/>
          </a:xfrm>
          <a:prstGeom prst="rect">
            <a:avLst/>
          </a:prstGeom>
          <a:noFill/>
        </p:spPr>
      </p:pic>
      <p:pic>
        <p:nvPicPr>
          <p:cNvPr id="10" name="Picture 2" descr="http://gym1584.mskzapad.ru/images/cms/data/computer-learning-game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221088"/>
            <a:ext cx="298161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82923" y="0"/>
            <a:ext cx="8061077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ИКТ в начальной школе способствует:</a:t>
            </a:r>
            <a:endParaRPr lang="ru-RU" dirty="0"/>
          </a:p>
        </p:txBody>
      </p:sp>
      <p:sp>
        <p:nvSpPr>
          <p:cNvPr id="143363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889596"/>
            <a:ext cx="8204522" cy="4968404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повышению мотивации к учению,</a:t>
            </a:r>
          </a:p>
          <a:p>
            <a:r>
              <a:rPr lang="ru-RU" sz="2400" dirty="0" smtClean="0"/>
              <a:t>повышению эффективности образовательного процесса за счёт высокой степени наглядности,</a:t>
            </a:r>
          </a:p>
          <a:p>
            <a:r>
              <a:rPr lang="ru-RU" sz="2400" dirty="0" smtClean="0"/>
              <a:t>активизации познавательной деятельности, повышению качественной успеваемости школьников,</a:t>
            </a:r>
          </a:p>
          <a:p>
            <a:r>
              <a:rPr lang="ru-RU" sz="2400" dirty="0" smtClean="0"/>
              <a:t>развитие наглядно-образного, информационного мышления,</a:t>
            </a:r>
          </a:p>
          <a:p>
            <a:r>
              <a:rPr lang="ru-RU" sz="2400" dirty="0" smtClean="0"/>
              <a:t>развитию навыков самообразования и</a:t>
            </a:r>
          </a:p>
          <a:p>
            <a:pPr>
              <a:buNone/>
            </a:pPr>
            <a:r>
              <a:rPr lang="ru-RU" sz="2400" dirty="0" smtClean="0"/>
              <a:t>     самоконтроля у младших школьников,</a:t>
            </a:r>
          </a:p>
          <a:p>
            <a:r>
              <a:rPr lang="ru-RU" sz="2400" dirty="0" smtClean="0"/>
              <a:t>повышению активности и инициативности </a:t>
            </a:r>
          </a:p>
          <a:p>
            <a:pPr>
              <a:buNone/>
            </a:pPr>
            <a:r>
              <a:rPr lang="ru-RU" sz="2400" dirty="0" smtClean="0"/>
              <a:t>     младших школьников на уроке,</a:t>
            </a:r>
          </a:p>
          <a:p>
            <a:r>
              <a:rPr lang="ru-RU" sz="2400" dirty="0" smtClean="0"/>
              <a:t>повышению уровня комфортности обучения.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90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1371600" y="1557338"/>
            <a:ext cx="7772400" cy="41036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Применение ИКТ в </a:t>
            </a:r>
            <a:r>
              <a:rPr lang="ru-RU" dirty="0" smtClean="0"/>
              <a:t>образовательном 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процессе </a:t>
            </a:r>
            <a:r>
              <a:rPr lang="ru-RU" dirty="0"/>
              <a:t>позволяет решить одну из </a:t>
            </a:r>
            <a:endParaRPr lang="ru-RU" dirty="0" smtClean="0"/>
          </a:p>
          <a:p>
            <a:pPr>
              <a:buFont typeface="Wingdings" pitchFamily="2" charset="2"/>
              <a:buNone/>
            </a:pPr>
            <a:r>
              <a:rPr lang="ru-RU" dirty="0" smtClean="0"/>
              <a:t>важных </a:t>
            </a:r>
            <a:r>
              <a:rPr lang="ru-RU" dirty="0"/>
              <a:t>задач обучения – </a:t>
            </a:r>
          </a:p>
          <a:p>
            <a:pPr>
              <a:buFont typeface="Wingdings" pitchFamily="2" charset="2"/>
              <a:buNone/>
            </a:pPr>
            <a:r>
              <a:rPr lang="ru-RU" i="1" dirty="0">
                <a:solidFill>
                  <a:schemeClr val="tx2"/>
                </a:solidFill>
              </a:rPr>
              <a:t>         </a:t>
            </a:r>
            <a:endParaRPr lang="ru-RU" i="1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i="1" dirty="0" smtClean="0">
                <a:solidFill>
                  <a:schemeClr val="tx2"/>
                </a:solidFill>
              </a:rPr>
              <a:t> 			</a:t>
            </a:r>
            <a:r>
              <a:rPr lang="ru-RU" i="1" dirty="0" smtClean="0">
                <a:solidFill>
                  <a:schemeClr val="accent4"/>
                </a:solidFill>
              </a:rPr>
              <a:t>П</a:t>
            </a:r>
            <a:r>
              <a:rPr lang="ru-RU" sz="3600" i="1" dirty="0" smtClean="0">
                <a:solidFill>
                  <a:schemeClr val="accent4"/>
                </a:solidFill>
              </a:rPr>
              <a:t>овышение </a:t>
            </a:r>
            <a:r>
              <a:rPr lang="ru-RU" sz="3600" i="1" dirty="0">
                <a:solidFill>
                  <a:schemeClr val="accent4"/>
                </a:solidFill>
              </a:rPr>
              <a:t>уровня знаний</a:t>
            </a:r>
          </a:p>
        </p:txBody>
      </p:sp>
      <p:pic>
        <p:nvPicPr>
          <p:cNvPr id="144391" name="Picture 7" descr="MCj042826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4508500"/>
            <a:ext cx="1962150" cy="1870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2956968"/>
          </a:xfrm>
        </p:spPr>
        <p:txBody>
          <a:bodyPr/>
          <a:lstStyle/>
          <a:p>
            <a:r>
              <a:rPr lang="ru-RU" dirty="0" smtClean="0"/>
              <a:t>		ИКТ – 	Информационно-	</a:t>
            </a:r>
            <a:br>
              <a:rPr lang="ru-RU" dirty="0" smtClean="0"/>
            </a:br>
            <a:r>
              <a:rPr lang="ru-RU" dirty="0" smtClean="0"/>
              <a:t>				Коммуникационные </a:t>
            </a:r>
            <a:br>
              <a:rPr lang="ru-RU" dirty="0" smtClean="0"/>
            </a:br>
            <a:r>
              <a:rPr lang="ru-RU" dirty="0" smtClean="0"/>
              <a:t>				Технологии</a:t>
            </a:r>
            <a:endParaRPr lang="ru-RU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483768" y="4005064"/>
            <a:ext cx="6042000" cy="244827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Цель  применения ИКТ  –</a:t>
            </a:r>
            <a:r>
              <a:rPr lang="ru-RU" sz="3600" dirty="0" smtClean="0"/>
              <a:t>  повышение качества обучения</a:t>
            </a:r>
          </a:p>
          <a:p>
            <a:r>
              <a:rPr lang="ru-RU" sz="3600" dirty="0" smtClean="0"/>
              <a:t>  </a:t>
            </a:r>
            <a:endParaRPr lang="ru-RU" sz="3600" dirty="0" smtClean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ИКТ  способствуют решению следующих задач:</a:t>
            </a:r>
            <a:endParaRPr lang="ru-RU" dirty="0"/>
          </a:p>
        </p:txBody>
      </p:sp>
      <p:sp>
        <p:nvSpPr>
          <p:cNvPr id="143363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2276872"/>
            <a:ext cx="7484442" cy="4176316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Усиление интенсивности урока</a:t>
            </a:r>
          </a:p>
          <a:p>
            <a:endParaRPr lang="ru-RU" sz="2800" dirty="0" smtClean="0"/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Повышение мотивации </a:t>
            </a:r>
          </a:p>
          <a:p>
            <a:pPr>
              <a:buNone/>
            </a:pPr>
            <a:r>
              <a:rPr lang="ru-RU" sz="2800" dirty="0" smtClean="0"/>
              <a:t>   учащихся</a:t>
            </a:r>
          </a:p>
          <a:p>
            <a:endParaRPr lang="ru-RU" sz="2800" dirty="0" smtClean="0"/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Мониторинг </a:t>
            </a:r>
          </a:p>
          <a:p>
            <a:pPr>
              <a:buNone/>
            </a:pPr>
            <a:r>
              <a:rPr lang="ru-RU" sz="2800" dirty="0" smtClean="0"/>
              <a:t>достижений учащихся</a:t>
            </a:r>
            <a:endParaRPr lang="ru-RU" sz="2800" dirty="0"/>
          </a:p>
        </p:txBody>
      </p:sp>
      <p:pic>
        <p:nvPicPr>
          <p:cNvPr id="4" name="Picture 2" descr="http://image.shutterstock.com/display_pic_with_logo/11982/11982,1248765055,2/stock-vector-boy-with-computer-3435739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383"/>
          <a:stretch>
            <a:fillRect/>
          </a:stretch>
        </p:blipFill>
        <p:spPr bwMode="auto">
          <a:xfrm>
            <a:off x="5238750" y="2667000"/>
            <a:ext cx="39052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Достоинства использования 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2852936"/>
            <a:ext cx="7355160" cy="3273227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Технические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Дидактические</a:t>
            </a:r>
            <a:endParaRPr lang="ru-RU" dirty="0"/>
          </a:p>
        </p:txBody>
      </p:sp>
      <p:pic>
        <p:nvPicPr>
          <p:cNvPr id="4" name="Picture 6" descr="http://t3.gstatic.com/images?q=tbn:ANd9GcSlIG6wAJgK4vK30-AuLAlyaiSvXcu1OJWGz_N_X66jQh7xrS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91622" y="3255282"/>
            <a:ext cx="3152378" cy="3602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08" y="142852"/>
            <a:ext cx="7662672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Возможности ИКТ: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340768"/>
            <a:ext cx="8208912" cy="525658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ru-RU" dirty="0" smtClean="0"/>
              <a:t> 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/>
              <a:t> создание и подготовка дидактических материалов (варианты заданий, таблицы, памятки, схемы, чертежи, демонстрационные таблицы и т.д.);</a:t>
            </a:r>
            <a:br>
              <a:rPr lang="ru-RU" dirty="0" smtClean="0"/>
            </a:br>
            <a:r>
              <a:rPr lang="ru-RU" dirty="0" smtClean="0"/>
              <a:t>положительную мотивацию обучения;</a:t>
            </a:r>
            <a:endParaRPr lang="en-US" dirty="0" smtClean="0"/>
          </a:p>
          <a:p>
            <a:pPr lvl="2">
              <a:lnSpc>
                <a:spcPct val="90000"/>
              </a:lnSpc>
              <a:buFont typeface="Wingdings" pitchFamily="2" charset="2"/>
              <a:buChar char="ü"/>
            </a:pPr>
            <a:endParaRPr lang="en-US" dirty="0" smtClean="0"/>
          </a:p>
          <a:p>
            <a:pPr lvl="2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/>
              <a:t>создание мониторингов по отслеживанию результатов обучения и воспитания;</a:t>
            </a:r>
            <a:endParaRPr lang="en-US" dirty="0" smtClean="0"/>
          </a:p>
          <a:p>
            <a:pPr lvl="2">
              <a:lnSpc>
                <a:spcPct val="90000"/>
              </a:lnSpc>
              <a:buFont typeface="Wingdings" pitchFamily="2" charset="2"/>
              <a:buChar char="ü"/>
            </a:pPr>
            <a:endParaRPr lang="en-US" dirty="0" smtClean="0"/>
          </a:p>
          <a:p>
            <a:pPr lvl="2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/>
              <a:t>создание текстовых работ;</a:t>
            </a:r>
            <a:endParaRPr lang="en-US" dirty="0" smtClean="0"/>
          </a:p>
          <a:p>
            <a:pPr lvl="2">
              <a:lnSpc>
                <a:spcPct val="90000"/>
              </a:lnSpc>
              <a:buFont typeface="Wingdings" pitchFamily="2" charset="2"/>
              <a:buChar char="ü"/>
            </a:pPr>
            <a:endParaRPr lang="en-US" dirty="0" smtClean="0"/>
          </a:p>
          <a:p>
            <a:pPr lvl="2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/>
              <a:t>обобщение методического опыта в электронном виде и т. д.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4"/>
          <p:cNvSpPr>
            <a:spLocks noChangeArrowheads="1"/>
          </p:cNvSpPr>
          <p:nvPr/>
        </p:nvSpPr>
        <p:spPr bwMode="auto">
          <a:xfrm>
            <a:off x="1214438" y="4786313"/>
            <a:ext cx="714375" cy="500062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9" name="Прямоугольник 5"/>
          <p:cNvSpPr>
            <a:spLocks noChangeArrowheads="1"/>
          </p:cNvSpPr>
          <p:nvPr/>
        </p:nvSpPr>
        <p:spPr bwMode="auto">
          <a:xfrm>
            <a:off x="1000125" y="3786188"/>
            <a:ext cx="714375" cy="500062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071670" y="142852"/>
            <a:ext cx="7772400" cy="1143000"/>
          </a:xfrm>
        </p:spPr>
        <p:txBody>
          <a:bodyPr/>
          <a:lstStyle/>
          <a:p>
            <a:r>
              <a:rPr lang="ru-RU" sz="4000" dirty="0" smtClean="0"/>
              <a:t>Данные статистики</a:t>
            </a:r>
            <a:endParaRPr lang="ru-RU" sz="4000" dirty="0"/>
          </a:p>
        </p:txBody>
      </p:sp>
      <p:sp>
        <p:nvSpPr>
          <p:cNvPr id="4100" name="Содержимое 2"/>
          <p:cNvSpPr>
            <a:spLocks noGrp="1"/>
          </p:cNvSpPr>
          <p:nvPr>
            <p:ph idx="1"/>
          </p:nvPr>
        </p:nvSpPr>
        <p:spPr>
          <a:xfrm>
            <a:off x="2428875" y="1700808"/>
            <a:ext cx="6715125" cy="4000500"/>
          </a:xfrm>
        </p:spPr>
        <p:txBody>
          <a:bodyPr/>
          <a:lstStyle/>
          <a:p>
            <a:pPr algn="just" eaLnBrk="1" hangingPunct="1"/>
            <a:r>
              <a:rPr lang="ru-RU" sz="2000" dirty="0" smtClean="0"/>
              <a:t>18% учителей 1-4 классов негативно относятся к применению компьютерных технологий  на уроках, не проявляют интереса к компьютеру, избегают обучения на курсах повышения компьютерной грамотности, предпочитая прибегать к помощи своих «продвинутых» коллег. </a:t>
            </a:r>
          </a:p>
          <a:p>
            <a:pPr algn="just" eaLnBrk="1" hangingPunct="1"/>
            <a:r>
              <a:rPr lang="ru-RU" sz="2000" dirty="0" smtClean="0"/>
              <a:t> 54%  учителей начальных классов положительно относятся к компьютеру, проявляют интерес к новым  ИКТ, используют их в своей практике. </a:t>
            </a:r>
          </a:p>
          <a:p>
            <a:pPr algn="just" eaLnBrk="1" hangingPunct="1"/>
            <a:r>
              <a:rPr lang="ru-RU" sz="2000" dirty="0" smtClean="0"/>
              <a:t> 28% учителей начальных классов положительно относятся к ИТ, интересуются ими, но не используют на своих уроках. </a:t>
            </a:r>
          </a:p>
        </p:txBody>
      </p:sp>
      <p:pic>
        <p:nvPicPr>
          <p:cNvPr id="4101" name="Picture 2" descr="http://blogs.periodistadigital.com/imgs/20071008/mad_at_computer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86125"/>
            <a:ext cx="3294063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4"/>
          <p:cNvSpPr>
            <a:spLocks noChangeArrowheads="1"/>
          </p:cNvSpPr>
          <p:nvPr/>
        </p:nvSpPr>
        <p:spPr bwMode="auto">
          <a:xfrm>
            <a:off x="7643813" y="3857625"/>
            <a:ext cx="571500" cy="571500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123" name="Picture 2" descr="http://www.wiki.vladimir.i-edu.ru/images/b/b9/%d0%91%d0%b8%d0%b1%d0%bb%d0%b8%d0%be%d1%82%d0%b5%d0%ba%d0%b0%d0%b8%d0%ba%d1%8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76750" y="3143250"/>
            <a:ext cx="466725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688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dirty="0" smtClean="0"/>
              <a:t>Среди учителей начальных классов, владеющих компьютерными технологиями:</a:t>
            </a:r>
          </a:p>
        </p:txBody>
      </p:sp>
      <p:sp>
        <p:nvSpPr>
          <p:cNvPr id="5125" name="Содержимое 2"/>
          <p:cNvSpPr>
            <a:spLocks noGrp="1"/>
          </p:cNvSpPr>
          <p:nvPr>
            <p:ph idx="1"/>
          </p:nvPr>
        </p:nvSpPr>
        <p:spPr>
          <a:xfrm>
            <a:off x="755576" y="1772816"/>
            <a:ext cx="8786813" cy="41148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ru-RU" dirty="0" smtClean="0"/>
              <a:t>18% не применяют их на уроках</a:t>
            </a:r>
          </a:p>
          <a:p>
            <a:pPr eaLnBrk="1" hangingPunct="1"/>
            <a:r>
              <a:rPr lang="ru-RU" dirty="0" smtClean="0"/>
              <a:t>27% используют, но редко</a:t>
            </a:r>
          </a:p>
          <a:p>
            <a:pPr eaLnBrk="1" hangingPunct="1"/>
            <a:r>
              <a:rPr lang="ru-RU" dirty="0" smtClean="0"/>
              <a:t> 36% используют 2-3 раза в неделю,</a:t>
            </a:r>
          </a:p>
          <a:p>
            <a:pPr eaLnBrk="1" hangingPunct="1"/>
            <a:r>
              <a:rPr lang="ru-RU" dirty="0" smtClean="0"/>
              <a:t>19% применяют </a:t>
            </a:r>
          </a:p>
          <a:p>
            <a:pPr eaLnBrk="1" hangingPunct="1">
              <a:buNone/>
            </a:pPr>
            <a:r>
              <a:rPr lang="ru-RU" dirty="0" smtClean="0"/>
              <a:t>	постоянно, </a:t>
            </a:r>
          </a:p>
          <a:p>
            <a:pPr eaLnBrk="1" hangingPunct="1">
              <a:buNone/>
            </a:pPr>
            <a:r>
              <a:rPr lang="ru-RU" dirty="0" smtClean="0"/>
              <a:t>	практически на</a:t>
            </a:r>
          </a:p>
          <a:p>
            <a:pPr eaLnBrk="1" hangingPunct="1">
              <a:buNone/>
            </a:pPr>
            <a:r>
              <a:rPr lang="ru-RU" dirty="0" smtClean="0"/>
              <a:t>	каждом уроке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 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7236252" cy="157161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Учителю необходимо </a:t>
            </a:r>
            <a:br>
              <a:rPr lang="ru-RU" sz="3200" dirty="0" smtClean="0"/>
            </a:br>
            <a:r>
              <a:rPr lang="ru-RU" sz="3200" dirty="0" smtClean="0"/>
              <a:t>овладеть рядом умений: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142339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2852936"/>
            <a:ext cx="8388424" cy="3106118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ü"/>
            </a:pPr>
            <a:r>
              <a:rPr lang="ru-RU" sz="2800" dirty="0" smtClean="0"/>
              <a:t>Технические</a:t>
            </a:r>
          </a:p>
          <a:p>
            <a:pPr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ü"/>
            </a:pPr>
            <a:endParaRPr lang="ru-RU" sz="2800" dirty="0" smtClean="0"/>
          </a:p>
          <a:p>
            <a:pPr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ü"/>
            </a:pPr>
            <a:r>
              <a:rPr lang="ru-RU" sz="2800" dirty="0" smtClean="0"/>
              <a:t>Методические</a:t>
            </a:r>
          </a:p>
          <a:p>
            <a:pPr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ü"/>
            </a:pPr>
            <a:endParaRPr lang="ru-RU" sz="2800" dirty="0" smtClean="0"/>
          </a:p>
          <a:p>
            <a:pPr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ü"/>
            </a:pPr>
            <a:r>
              <a:rPr lang="ru-RU" sz="2800" dirty="0" smtClean="0"/>
              <a:t>Технологические</a:t>
            </a:r>
          </a:p>
          <a:p>
            <a:pPr>
              <a:lnSpc>
                <a:spcPct val="80000"/>
              </a:lnSpc>
              <a:buClr>
                <a:srgbClr val="FF3300"/>
              </a:buClr>
              <a:buFont typeface="Wingdings" pitchFamily="2" charset="2"/>
              <a:buNone/>
            </a:pPr>
            <a:endParaRPr lang="ru-RU" sz="2800" dirty="0"/>
          </a:p>
        </p:txBody>
      </p:sp>
      <p:pic>
        <p:nvPicPr>
          <p:cNvPr id="4" name="Picture 4" descr="http://activerain.com/image_store/uploads/8/0/9/4/9/ar1207264510949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0" y="0"/>
            <a:ext cx="4000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Преимущества ИКТ перед традиционными уроками </a:t>
            </a:r>
            <a:endParaRPr lang="ru-RU" sz="4000" dirty="0"/>
          </a:p>
        </p:txBody>
      </p:sp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>
          <a:xfrm>
            <a:off x="-142908" y="2143116"/>
            <a:ext cx="8229600" cy="2736850"/>
          </a:xfrm>
        </p:spPr>
        <p:txBody>
          <a:bodyPr>
            <a:normAutofit lnSpcReduction="10000"/>
          </a:bodyPr>
          <a:lstStyle/>
          <a:p>
            <a:pPr lvl="2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/>
              <a:t>Урок интересен для учащихся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/>
              <a:t>Компьютерные технологии облегчают труд педагога 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/>
              <a:t>Повышение эффективности урока за счет наглядности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/>
              <a:t>Возможность продемонстрировать явления, которые в реальности увидеть сложно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/>
              <a:t>Индивидуализация и дифференциация обучения</a:t>
            </a:r>
            <a:endParaRPr lang="ru-RU" dirty="0"/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</p:txBody>
      </p:sp>
      <p:pic>
        <p:nvPicPr>
          <p:cNvPr id="4" name="Picture 2" descr="http://t1.gstatic.com/images?q=tbn:ANd9GcTpU8Wvdjw7DrlO958l_HUyFtMyWTqfp92K7SOKCfAcE78960r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4650" y="5190390"/>
            <a:ext cx="2779350" cy="1667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Korea01">
      <a:dk1>
        <a:srgbClr val="000000"/>
      </a:dk1>
      <a:lt1>
        <a:srgbClr val="FFFFFF"/>
      </a:lt1>
      <a:dk2>
        <a:srgbClr val="003366"/>
      </a:dk2>
      <a:lt2>
        <a:srgbClr val="F5F1D7"/>
      </a:lt2>
      <a:accent1>
        <a:srgbClr val="B2B2B2"/>
      </a:accent1>
      <a:accent2>
        <a:srgbClr val="C6BE5A"/>
      </a:accent2>
      <a:accent3>
        <a:srgbClr val="84AA4B"/>
      </a:accent3>
      <a:accent4>
        <a:srgbClr val="CB6B23"/>
      </a:accent4>
      <a:accent5>
        <a:srgbClr val="8A6EB2"/>
      </a:accent5>
      <a:accent6>
        <a:srgbClr val="4AA3AC"/>
      </a:accent6>
      <a:hlink>
        <a:srgbClr val="0FD2D7"/>
      </a:hlink>
      <a:folHlink>
        <a:srgbClr val="FF0066"/>
      </a:folHlink>
    </a:clrScheme>
    <a:fontScheme name="Korea01">
      <a:majorFont>
        <a:latin typeface="Calisto MT"/>
        <a:ea typeface=""/>
        <a:cs typeface=""/>
      </a:majorFont>
      <a:minorFont>
        <a:latin typeface="Constantia"/>
        <a:ea typeface=""/>
        <a:cs typeface=""/>
      </a:minorFont>
    </a:fontScheme>
    <a:fmtScheme name="Korea0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35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35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8100000" algn="b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translucentPowder">
            <a:bevelT w="38100" h="38100" prst="slope"/>
          </a:sp3d>
        </a:effectStyle>
        <a:effectStyle>
          <a:effectLst>
            <a:outerShdw blurRad="50800" dist="25400" dir="2700000" algn="b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8000000"/>
            </a:lightRig>
          </a:scene3d>
          <a:sp3d prstMaterial="flat">
            <a:bevelT w="31750" h="63500" prst="slope"/>
          </a:sp3d>
        </a:effectStyle>
        <a:effectStyle>
          <a:effectLst>
            <a:outerShdw blurRad="38100" dist="38100" dir="2700000" algn="b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6200000"/>
            </a:lightRig>
          </a:scene3d>
          <a:sp3d prstMaterial="flat">
            <a:bevelT w="57150" h="1143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90000"/>
              </a:schemeClr>
            </a:gs>
            <a:gs pos="100000">
              <a:schemeClr val="phClr">
                <a:shade val="90000"/>
                <a:satMod val="100000"/>
                <a:lumMod val="80000"/>
              </a:schemeClr>
            </a:gs>
          </a:gsLst>
          <a:lin ang="10800000" scaled="1"/>
        </a:gradFill>
        <a:gradFill rotWithShape="1">
          <a:gsLst>
            <a:gs pos="22000">
              <a:schemeClr val="phClr">
                <a:tint val="100000"/>
                <a:shade val="60000"/>
                <a:satMod val="170000"/>
              </a:schemeClr>
            </a:gs>
            <a:gs pos="100000">
              <a:schemeClr val="phClr">
                <a:tint val="95000"/>
                <a:shade val="100000"/>
                <a:satMod val="130000"/>
                <a:lumMod val="130000"/>
              </a:schemeClr>
            </a:gs>
          </a:gsLst>
          <a:lin ang="27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orea01">
    <a:dk1>
      <a:srgbClr val="000000"/>
    </a:dk1>
    <a:lt1>
      <a:srgbClr val="FFFFFF"/>
    </a:lt1>
    <a:dk2>
      <a:srgbClr val="003366"/>
    </a:dk2>
    <a:lt2>
      <a:srgbClr val="F5F1D7"/>
    </a:lt2>
    <a:accent1>
      <a:srgbClr val="B2B2B2"/>
    </a:accent1>
    <a:accent2>
      <a:srgbClr val="C6BE5A"/>
    </a:accent2>
    <a:accent3>
      <a:srgbClr val="84AA4B"/>
    </a:accent3>
    <a:accent4>
      <a:srgbClr val="CB6B23"/>
    </a:accent4>
    <a:accent5>
      <a:srgbClr val="8A6EB2"/>
    </a:accent5>
    <a:accent6>
      <a:srgbClr val="4AA3AC"/>
    </a:accent6>
    <a:hlink>
      <a:srgbClr val="0FD2D7"/>
    </a:hlink>
    <a:folHlink>
      <a:srgbClr val="FF006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</TotalTime>
  <Words>279</Words>
  <Application>Microsoft Office PowerPoint</Application>
  <PresentationFormat>Экран (4:3)</PresentationFormat>
  <Paragraphs>68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Тема1</vt:lpstr>
      <vt:lpstr>Использование ИКТ на уроках в начальной школе  как средство реализации новых образовательных стандартов </vt:lpstr>
      <vt:lpstr>  ИКТ –  Информационно-      Коммуникационные      Технологии</vt:lpstr>
      <vt:lpstr>ИКТ  способствуют решению следующих задач:</vt:lpstr>
      <vt:lpstr>Достоинства использования ИКТ</vt:lpstr>
      <vt:lpstr>Возможности ИКТ: </vt:lpstr>
      <vt:lpstr>Данные статистики</vt:lpstr>
      <vt:lpstr>Среди учителей начальных классов, владеющих компьютерными технологиями:</vt:lpstr>
      <vt:lpstr>Учителю необходимо  овладеть рядом умений: </vt:lpstr>
      <vt:lpstr>Преимущества ИКТ перед традиционными уроками </vt:lpstr>
      <vt:lpstr>Использование ИКТ в начальной школе способствует: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на уроках в начальной школе.</dc:title>
  <dc:creator>Алена</dc:creator>
  <cp:lastModifiedBy>1</cp:lastModifiedBy>
  <cp:revision>55</cp:revision>
  <dcterms:created xsi:type="dcterms:W3CDTF">2009-04-03T14:15:42Z</dcterms:created>
  <dcterms:modified xsi:type="dcterms:W3CDTF">2012-08-22T18:07:28Z</dcterms:modified>
</cp:coreProperties>
</file>