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44" r:id="rId3"/>
    <p:sldMasterId id="2147483756" r:id="rId4"/>
  </p:sldMasterIdLst>
  <p:notesMasterIdLst>
    <p:notesMasterId r:id="rId35"/>
  </p:notesMasterIdLst>
  <p:sldIdLst>
    <p:sldId id="279" r:id="rId5"/>
    <p:sldId id="256" r:id="rId6"/>
    <p:sldId id="257" r:id="rId7"/>
    <p:sldId id="278" r:id="rId8"/>
    <p:sldId id="258" r:id="rId9"/>
    <p:sldId id="259" r:id="rId10"/>
    <p:sldId id="264" r:id="rId11"/>
    <p:sldId id="261" r:id="rId12"/>
    <p:sldId id="262" r:id="rId13"/>
    <p:sldId id="265" r:id="rId14"/>
    <p:sldId id="263" r:id="rId15"/>
    <p:sldId id="267" r:id="rId16"/>
    <p:sldId id="281" r:id="rId17"/>
    <p:sldId id="268" r:id="rId18"/>
    <p:sldId id="269" r:id="rId19"/>
    <p:sldId id="270" r:id="rId20"/>
    <p:sldId id="271" r:id="rId21"/>
    <p:sldId id="272" r:id="rId22"/>
    <p:sldId id="280" r:id="rId23"/>
    <p:sldId id="273" r:id="rId24"/>
    <p:sldId id="274" r:id="rId25"/>
    <p:sldId id="275" r:id="rId26"/>
    <p:sldId id="276" r:id="rId27"/>
    <p:sldId id="277" r:id="rId28"/>
    <p:sldId id="283" r:id="rId29"/>
    <p:sldId id="285" r:id="rId30"/>
    <p:sldId id="284" r:id="rId31"/>
    <p:sldId id="260" r:id="rId32"/>
    <p:sldId id="282" r:id="rId33"/>
    <p:sldId id="286" r:id="rId34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148" y="-102"/>
      </p:cViewPr>
      <p:guideLst>
        <p:guide orient="horz" pos="308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Знаете ли вы что такое жаргонизмы?</a:t>
            </a:r>
          </a:p>
        </c:rich>
      </c:tx>
      <c:layout>
        <c:manualLayout>
          <c:xMode val="edge"/>
          <c:yMode val="edge"/>
          <c:x val="0.24796885969342267"/>
          <c:y val="2.1706989821643749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93048078997341E-3"/>
          <c:y val="0.35404442241460354"/>
          <c:w val="0.99490695192100265"/>
          <c:h val="0.645955577585396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Знаетет ли вы что такое жаргонизмы?</c:v>
                </c:pt>
              </c:strCache>
            </c:strRef>
          </c:tx>
          <c:dLbls>
            <c:dLbl>
              <c:idx val="2"/>
              <c:delet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19%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9.6</c:v>
                </c:pt>
                <c:pt idx="2">
                  <c:v>0</c:v>
                </c:pt>
                <c:pt idx="3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25065340650488621"/>
          <c:y val="0.24672707306025826"/>
          <c:w val="0.20967926968106529"/>
          <c:h val="7.43836154957141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Как часто вы используете их в своей речи?</c:v>
                </c:pt>
              </c:strCache>
            </c:strRef>
          </c:tx>
          <c:cat>
            <c:strRef>
              <c:f>'Лист1'!$A$2:$A$5</c:f>
              <c:strCache>
                <c:ptCount val="4"/>
                <c:pt idx="0">
                  <c:v>часто</c:v>
                </c:pt>
                <c:pt idx="1">
                  <c:v>редко</c:v>
                </c:pt>
                <c:pt idx="2">
                  <c:v>не использую</c:v>
                </c:pt>
                <c:pt idx="3">
                  <c:v>Кв. 4</c:v>
                </c:pt>
              </c:strCache>
            </c:strRef>
          </c:cat>
          <c:val>
            <c:numRef>
              <c:f>'Лист1'!$B$2:$B$5</c:f>
              <c:numCache>
                <c:formatCode>General</c:formatCode>
                <c:ptCount val="4"/>
                <c:pt idx="0" formatCode="dd/mmm">
                  <c:v>5.4</c:v>
                </c:pt>
                <c:pt idx="1">
                  <c:v>8.1</c:v>
                </c:pt>
                <c:pt idx="2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Можно ли обходиться без слов данной группы?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нельзя</c:v>
                </c:pt>
                <c:pt idx="1">
                  <c:v>можно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3.3</c:v>
                </c:pt>
                <c:pt idx="1">
                  <c:v>10.200000000000001</c:v>
                </c:pt>
                <c:pt idx="2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4427592224493033"/>
          <c:y val="0.36210994459025952"/>
          <c:w val="0.45515236988717489"/>
          <c:h val="0.5689444444444444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Оказывает ли влияние употребление жаргона(нецензурной лексики) на духовное развитие человека?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dd/mmm</c:formatCode>
                <c:ptCount val="4"/>
                <c:pt idx="0" formatCode="General">
                  <c:v>10.8</c:v>
                </c:pt>
                <c:pt idx="1">
                  <c:v>2.2999999999999998</c:v>
                </c:pt>
                <c:pt idx="2" formatCode="General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3493038252284032"/>
          <c:y val="0.24980562846310878"/>
          <c:w val="0.31324411844303218"/>
          <c:h val="5.076611256926217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бы вы отказаться от их употребления?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9.2000000000000011</c:v>
                </c:pt>
                <c:pt idx="1">
                  <c:v>2.2000000000000002</c:v>
                </c:pt>
                <c:pt idx="2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A8923-3170-4692-AB37-9E3F2BC6234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D39A6-81EB-4492-85B7-BB5E9213735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36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D39A6-81EB-4492-85B7-BB5E9213735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28BD04-B0B7-481D-92AA-1F1D0923B459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6C0C77-F753-487D-AF29-2CF8A2924C2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16" y="0"/>
            <a:ext cx="8429684" cy="3357586"/>
          </a:xfrm>
        </p:spPr>
        <p:txBody>
          <a:bodyPr>
            <a:normAutofit/>
          </a:bodyPr>
          <a:lstStyle/>
          <a:p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«И мы сохраним тебя русская речь!»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ln>
                  <a:solidFill>
                    <a:sysClr val="windowText" lastClr="000000"/>
                  </a:solidFill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2000" dirty="0">
              <a:ln>
                <a:solidFill>
                  <a:sysClr val="windowText" lastClr="000000"/>
                </a:solidFill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378619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Проект </a:t>
            </a:r>
            <a:r>
              <a:rPr lang="ru-RU" sz="2000" i="1" dirty="0" smtClean="0">
                <a:solidFill>
                  <a:srgbClr val="002060"/>
                </a:solidFill>
              </a:rPr>
              <a:t>подготовили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учащиеся </a:t>
            </a:r>
            <a:r>
              <a:rPr lang="ru-RU" sz="2000" i="1" dirty="0">
                <a:solidFill>
                  <a:srgbClr val="002060"/>
                </a:solidFill>
              </a:rPr>
              <a:t>10 б класса 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МБОУ </a:t>
            </a:r>
            <a:r>
              <a:rPr lang="ru-RU" sz="2000" i="1" dirty="0">
                <a:solidFill>
                  <a:srgbClr val="002060"/>
                </a:solidFill>
              </a:rPr>
              <a:t>СОШ №32 </a:t>
            </a:r>
            <a:r>
              <a:rPr lang="ru-RU" sz="2000" i="1" dirty="0" smtClean="0">
                <a:solidFill>
                  <a:srgbClr val="002060"/>
                </a:solidFill>
              </a:rPr>
              <a:t>: 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2000" i="1" dirty="0" err="1" smtClean="0">
                <a:solidFill>
                  <a:srgbClr val="002060"/>
                </a:solidFill>
              </a:rPr>
              <a:t>Варюхина</a:t>
            </a:r>
            <a:r>
              <a:rPr lang="ru-RU" sz="2000" i="1" dirty="0" smtClean="0">
                <a:solidFill>
                  <a:srgbClr val="002060"/>
                </a:solidFill>
              </a:rPr>
              <a:t> Татьяна, </a:t>
            </a:r>
          </a:p>
          <a:p>
            <a:r>
              <a:rPr lang="ru-RU" sz="2000" i="1" dirty="0" err="1" smtClean="0">
                <a:solidFill>
                  <a:srgbClr val="002060"/>
                </a:solidFill>
              </a:rPr>
              <a:t>Шамоян</a:t>
            </a:r>
            <a:r>
              <a:rPr lang="ru-RU" sz="2000" i="1" dirty="0" smtClean="0">
                <a:solidFill>
                  <a:srgbClr val="002060"/>
                </a:solidFill>
              </a:rPr>
              <a:t> Тамара,</a:t>
            </a:r>
          </a:p>
          <a:p>
            <a:r>
              <a:rPr lang="ru-RU" sz="2000" i="1" dirty="0" err="1" smtClean="0">
                <a:solidFill>
                  <a:srgbClr val="002060"/>
                </a:solidFill>
              </a:rPr>
              <a:t>Мгоян</a:t>
            </a:r>
            <a:r>
              <a:rPr lang="ru-RU" sz="2000" i="1" dirty="0" smtClean="0">
                <a:solidFill>
                  <a:srgbClr val="002060"/>
                </a:solidFill>
              </a:rPr>
              <a:t> Эмма,</a:t>
            </a:r>
          </a:p>
          <a:p>
            <a:r>
              <a:rPr lang="ru-RU" sz="2000" i="1" dirty="0" err="1" smtClean="0">
                <a:solidFill>
                  <a:srgbClr val="002060"/>
                </a:solidFill>
              </a:rPr>
              <a:t>Бернадюк</a:t>
            </a:r>
            <a:r>
              <a:rPr lang="ru-RU" sz="2000" i="1" dirty="0" smtClean="0">
                <a:solidFill>
                  <a:srgbClr val="002060"/>
                </a:solidFill>
              </a:rPr>
              <a:t> Александр,</a:t>
            </a:r>
          </a:p>
          <a:p>
            <a:r>
              <a:rPr lang="ru-RU" sz="2000" i="1" dirty="0" smtClean="0">
                <a:solidFill>
                  <a:srgbClr val="002060"/>
                </a:solidFill>
              </a:rPr>
              <a:t>Волкова </a:t>
            </a:r>
            <a:r>
              <a:rPr lang="ru-RU" sz="2000" i="1" dirty="0" smtClean="0">
                <a:solidFill>
                  <a:srgbClr val="002060"/>
                </a:solidFill>
              </a:rPr>
              <a:t>Валерия</a:t>
            </a:r>
            <a:endParaRPr lang="ru-RU" sz="200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ics.livejournal.com/glazami_mira/pic/000245y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861048"/>
            <a:ext cx="3600400" cy="2871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22532" name="Picture 4" descr="Картинка 32 из 1082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2517996" cy="3645024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isometricOffAxis1Right"/>
            <a:lightRig rig="threePt" dir="t"/>
          </a:scene3d>
        </p:spPr>
      </p:pic>
      <p:pic>
        <p:nvPicPr>
          <p:cNvPr id="22536" name="Picture 8" descr="Картинка 5 из 1122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9176" y="332656"/>
            <a:ext cx="2844824" cy="36007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isometricOffAxis2Lef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2483768" y="0"/>
            <a:ext cx="4032448" cy="403187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В современной литературе он также широко распространен. Известны и более ранние случаи употребления (в виде «ребусов» с многоточиями) мата в литературе, в частности, в произведениях классических авторов: Пушкина(«Тень Баркова», «Царь Никита и сорок его дочерей», «А шутку не могу придумать я другую»), Маяковского(«Вам»), Есенина(«Не тужи, дорогой, и не ахай»)и др. Замысловатая и забористая матерная ругань называется трёхэтажным матом, или, например, частная разновидность: большой и малый шлюпочный загиб.</a:t>
            </a:r>
            <a:b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496966"/>
            <a:ext cx="6768752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04D3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Язык, проклятьем заклейменный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A04D3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A04D3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 в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нашей стране знают все. Многие матом ругаются, некоторые    просто 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разговаривают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кто-то 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украшает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речь матерными словами для особой пикантности. Специалисты исследуют мат как явление.</a:t>
            </a:r>
            <a:endParaRPr kumimoji="0" lang="ru-RU" sz="2000" b="0" i="0" u="none" strike="noStrike" cap="none" normalizeH="0" baseline="0" dirty="0" smtClean="0"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раздражение.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бласть распространения мата с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каждым годом становится все шире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звучит уже со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сцены, с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трибун, им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пестрят страницы газет, журналов и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книг... И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результат: 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великий и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могучий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русский народ все глубже погрязает в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проклятии, которое сам насылает на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себя каждый день и</a:t>
            </a:r>
            <a:r>
              <a:rPr kumimoji="0" lang="ru-RU" sz="2000" b="0" i="0" u="none" strike="noStrike" cap="none" normalizeH="0" baseline="0" dirty="0" smtClean="0"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час!</a:t>
            </a:r>
            <a:endParaRPr kumimoji="0" lang="ru-RU" sz="2000" b="0" i="0" u="none" strike="noStrike" cap="none" normalizeH="0" baseline="0" dirty="0" smtClean="0">
              <a:effectLst/>
              <a:latin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323653"/>
            <a:ext cx="478802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Язык черной мессы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solidFill>
                  <a:sysClr val="windowText" lastClr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 качестве ритуального языка мат употреблялся на Руси аж до середины прошлого века.</a:t>
            </a:r>
            <a:endParaRPr kumimoji="0" lang="ru-RU" sz="2000" b="0" i="0" u="none" strike="noStrike" cap="none" normalizeH="0" baseline="0" dirty="0" smtClean="0">
              <a:solidFill>
                <a:sysClr val="windowText" lastClr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solidFill>
                  <a:sysClr val="windowText" lastClr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 нему прибегали, чтобы поговорить «без переводчика» с лешими, домовыми и божествами «покруче», чем эти мелкие духи. Матом как мощным магическим орудием до сих пор пользуются неоязычники и сатанисты при совершении черных месс.</a:t>
            </a:r>
            <a:endParaRPr kumimoji="0" lang="ru-RU" sz="2000" b="0" i="0" u="none" strike="noStrike" cap="none" normalizeH="0" baseline="0" dirty="0" smtClean="0">
              <a:solidFill>
                <a:sysClr val="windowText" lastClr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solidFill>
                  <a:sysClr val="windowText" lastClr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Христианские правители Руси именно по этой причине вели с матом жесточайшую борьбу. </a:t>
            </a:r>
            <a:endParaRPr kumimoji="0" lang="ru-RU" sz="2000" b="0" i="0" u="none" strike="noStrike" cap="none" normalizeH="0" baseline="0" dirty="0" smtClean="0">
              <a:solidFill>
                <a:sysClr val="windowText" lastClr="000000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15362" name="Picture 2" descr="Картинка 28 из 1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530674" cy="5400600"/>
          </a:xfrm>
          <a:prstGeom prst="rect">
            <a:avLst/>
          </a:prstGeom>
          <a:noFill/>
        </p:spPr>
      </p:pic>
      <p:pic>
        <p:nvPicPr>
          <p:cNvPr id="15364" name="Picture 4" descr="Картинка 28 из 518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76672"/>
            <a:ext cx="3600400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ysClr val="windowText" lastClr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Матерщина рассматривалась как черта бесовского поведения: в дом, где люди ругаются, по поверью, проникают бесы, ангелы же покидают такое жилище. </a:t>
            </a:r>
            <a:endParaRPr lang="ru-RU" sz="2400" dirty="0" smtClean="0">
              <a:solidFill>
                <a:sysClr val="windowText" lastClr="000000"/>
              </a:solidFill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ysClr val="windowText" lastClr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Существуют и поверья новейшего времени — например, что от «матюга» выходят из строя механизмы: автомобили, компьютеры, станки. По данным различных социологических опросов, среди россиян матерится 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70%</a:t>
            </a:r>
            <a:r>
              <a:rPr lang="ru-RU" sz="2400" dirty="0" smtClean="0">
                <a:solidFill>
                  <a:sysClr val="windowText" lastClr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населения... </a:t>
            </a:r>
            <a:endParaRPr lang="ru-RU" sz="2400" dirty="0" smtClean="0">
              <a:solidFill>
                <a:sysClr val="windowText" lastClr="000000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3" name="Picture 2" descr="Картинка 36 из 520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3816424" cy="5400600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55446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Мат выполняет еще одну важную функцию: он регулирует роли и расставляет социальные акценты в самых разных закрытых обществах. </a:t>
            </a:r>
            <a:endParaRPr lang="ru-RU" sz="2000" dirty="0" smtClean="0">
              <a:latin typeface="Arial" pitchFamily="34" charset="0"/>
              <a:ea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Calibri" pitchFamily="34" charset="0"/>
              </a:rPr>
              <a:t>Что такое мат на эмоциональном уровне? Выход из сферы обыденного, нарушение запрета, психологическая разрядка. Но в сакральном смысле это черная брань! Матерщина — своего рода «последнее слово», после которого всякие другие слова уже неуместны: пора приступать к действиям</a:t>
            </a:r>
            <a:r>
              <a:rPr lang="ru-RU" sz="2000" dirty="0" smtClean="0">
                <a:latin typeface="Arial" pitchFamily="34" charset="0"/>
              </a:rPr>
              <a:t>…</a:t>
            </a:r>
          </a:p>
        </p:txBody>
      </p:sp>
      <p:pic>
        <p:nvPicPr>
          <p:cNvPr id="14338" name="Picture 2" descr="Картинка 4 из 10626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652120" y="1484784"/>
            <a:ext cx="3175620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Картинка 2 из 933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980728"/>
            <a:ext cx="4307632" cy="4795665"/>
          </a:xfrm>
          <a:prstGeom prst="rect">
            <a:avLst/>
          </a:prstGeom>
          <a:noFill/>
          <a:ln>
            <a:solidFill>
              <a:srgbClr val="92D050"/>
            </a:solidFill>
          </a:ln>
          <a:scene3d>
            <a:camera prst="perspectiveLeft"/>
            <a:lightRig rig="threePt" dir="t"/>
          </a:scene3d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07504" y="1164813"/>
            <a:ext cx="47525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С чего начинается брань?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E1E1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Любая «брань» (в переводе — битва) — будь то уличная драка или война государств— всегда начинается со словесной брани: взаимных оскорблений и проклятий.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Для людей, которые используют мат в качестве междометий, речевых связок, настоящий смысл этих слов уходит на самый дальний план, черная брань постепенно превращается в привычную присказку, губящую душу.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899592" y="-154705"/>
            <a:ext cx="622818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A04D3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</a:t>
            </a:r>
            <a:r>
              <a:rPr kumimoji="0" lang="ru-RU" sz="4800" b="0" i="1" u="none" strike="noStrike" cap="none" normalizeH="0" baseline="0" dirty="0" smtClean="0">
                <a:ln>
                  <a:noFill/>
                </a:ln>
                <a:solidFill>
                  <a:srgbClr val="A04D31"/>
                </a:solidFill>
                <a:effectLst/>
                <a:latin typeface="Georgia" pitchFamily="18" charset="0"/>
                <a:ea typeface="Times New Roman" pitchFamily="18" charset="0"/>
              </a:rPr>
              <a:t>Факт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3E1E13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3E1E13"/>
                </a:solidFill>
                <a:effectLst/>
                <a:latin typeface="Georgia" pitchFamily="18" charset="0"/>
                <a:ea typeface="Times New Roman" pitchFamily="18" charset="0"/>
              </a:rPr>
              <a:t>Доказано, что все матерные слова произошли от сакральных названий богов, которые имели невероятную силу. Мат — это слова силы, несущей ужасающую разрушительную энергетику (она убивающе действует на человека на уровне ДНК, (особенно на детей и женщин).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Картинка 3 из 188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Работа со словарем.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u="sng" dirty="0" smtClean="0"/>
              <a:t>Подонок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Слово, которое изначально существовало исключительно во множественном числе. Иначе и быть не могло, так как "подонками" называли остатки жидкости, остававшейся на дне вместе с осадком. А так как по трактирам и кабакам частенько шлялся всякий сброд, допивающий мутные остатки алкоголя за другими посетителями, то вскоре слово "подонки" перешло на них</a:t>
            </a:r>
            <a:endParaRPr lang="ru-RU" sz="28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/>
              <a:t>Пошляк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sz="2400" dirty="0" smtClean="0"/>
              <a:t>Пошлость" — слово исконно русское, которое коренится в глаголе "пошли". До XVII века оно употреблялось в более чем благопристойном значении и означало все привычное, традиционное,, то, что ПОШЛО исстари. Однако в конце XVII — начале XVIII веков начались Петровские реформы, прорубка окна в Европу и борьба со всеми древними "пошлыми" обычаями. Слово "пошлый" стало на глазах терять уважение и теперь всё больше значило - "отсталый", "постылый", "некультурный", "простоватый".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7 из 174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080907" cy="511256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Ругаться человек может под влиянием самых различных страстей. Но одна из главных причин — </a:t>
            </a:r>
            <a:r>
              <a:rPr lang="ru-RU" sz="2400" i="1" dirty="0" smtClean="0"/>
              <a:t>распущенность.</a:t>
            </a:r>
            <a:r>
              <a:rPr lang="ru-RU" sz="2400" dirty="0" smtClean="0"/>
              <a:t> Вокруг нас — огромное количество людей, которые постоянно употребляют ненормативную лексику. Причем в этом ряду — и журналисты, и чиновники, и политики, кого только нет.</a:t>
            </a:r>
            <a:br>
              <a:rPr lang="ru-RU" sz="2400" dirty="0" smtClean="0"/>
            </a:br>
            <a:r>
              <a:rPr lang="ru-RU" sz="2400" dirty="0" smtClean="0"/>
              <a:t> Привыкнув к этому, можно ли отучиться? Нет такой вещи, с которой человек при желании не смог бы расстаться. Важна мотивация. Если кто-то понимает, что брань мешает ему, то в его силах отвыкнуть от нее. </a:t>
            </a:r>
            <a:endParaRPr lang="ru-RU" sz="2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3731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Цель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Выяснить, каковы причины и способы возникновения нецензурной лексики и жаргонизмов в русском языке, и доказать их необходимость/ненужность.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05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Результаты анонимного анкетирования  подростков(13-16 лет) </a:t>
            </a:r>
          </a:p>
          <a:p>
            <a:pPr algn="ctr"/>
            <a:r>
              <a:rPr lang="ru-RU" sz="2000" b="1" dirty="0" smtClean="0"/>
              <a:t>школ:№</a:t>
            </a:r>
            <a:r>
              <a:rPr lang="ru-RU" sz="2000" b="1" dirty="0" smtClean="0"/>
              <a:t>1,9,32,18 г. </a:t>
            </a:r>
            <a:r>
              <a:rPr lang="ru-RU" sz="2000" b="1" dirty="0" err="1" smtClean="0"/>
              <a:t>энгельса</a:t>
            </a:r>
            <a:endParaRPr lang="ru-RU" sz="20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0403391"/>
              </p:ext>
            </p:extLst>
          </p:nvPr>
        </p:nvGraphicFramePr>
        <p:xfrm>
          <a:off x="899592" y="908720"/>
          <a:ext cx="64156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755576" y="472273"/>
          <a:ext cx="6559624" cy="518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03648" y="908720"/>
          <a:ext cx="54795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0"/>
          <a:ext cx="857256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47664" y="764704"/>
          <a:ext cx="57675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107504" y="211117"/>
            <a:ext cx="669674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исследования: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Расспросив своих друзей, мы пришли к выводу, что сверстники используют такие жаргонные слова, которые обозначают: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оскорбительные - названия человека: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овца, кошёлка, козёл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слова, называющие людей: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кореш - друг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чувак - парень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стрелочник - тот, на которого сваливают свою вину другие.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стукач - доносчик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трепло - болтун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слова, называющие части тела: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хавка - рот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ласты - ноги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локаторы – уши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600" b="1" i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другие существительные:</a:t>
            </a:r>
            <a:endParaRPr lang="ru-RU" sz="16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прикол - шутка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стрела - драка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базар - разговор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фигня - ерунда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облом - неожиданно плохой результат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отпад - нечто выдающееся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471601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 слова, обозначающие действия:</a:t>
            </a:r>
            <a:endParaRPr lang="ru-RU" sz="2000" b="1" i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балдеть – веселиться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офигеть - удивиться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вали – уходи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офонареть - обнаглеть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влипнуть – попасться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прикинь - представь себе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достать – надоесть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зашибись - лучше некуда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запарить - сильно надоесть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приколоться - подшутить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кинуть – обмануть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смойся - уйди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отвянь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отстану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отрываться – развлекаться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стрём - плохо (наречие)</a:t>
            </a:r>
            <a:b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i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6. слова - прилагательные</a:t>
            </a:r>
            <a:endParaRPr lang="ru-RU" sz="2000" b="1" i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крутой, клёвый - высокая степень качества чего-либо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стрёмный - некрасивый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беспонтовый - нехороший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7. Фразеологизмы</a:t>
            </a:r>
            <a:endParaRPr lang="ru-RU" sz="2400" b="1" i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шевели костылями - иди быстрее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натуре - по правде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чё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лысый - я не хуже других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флаг в руки, барабан на шею - одобрение действия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без базара - не подлежит сомнению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туши свет - полный кошмар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лыбу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давить - ухмыляться</a:t>
            </a:r>
            <a:endParaRPr lang="ru-RU" sz="2400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а 18 из 503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00174"/>
            <a:ext cx="5076056" cy="5715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546234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Рекомендации: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</a:rPr>
            </a:br>
            <a:endParaRPr lang="ru-RU" dirty="0">
              <a:ln>
                <a:solidFill>
                  <a:schemeClr val="tx1"/>
                </a:solidFill>
              </a:ln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n>
                  <a:solidFill>
                    <a:schemeClr val="tx1"/>
                  </a:solidFill>
                </a:ln>
              </a:rPr>
              <a:t>Исходя из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пожеланий, </a:t>
            </a:r>
            <a:r>
              <a:rPr lang="ru-RU" sz="2400" dirty="0">
                <a:ln>
                  <a:solidFill>
                    <a:schemeClr val="tx1"/>
                  </a:solidFill>
                </a:ln>
              </a:rPr>
              <a:t>которые предложили ребята, отвечая на вопросы анкеты,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мы решили, </a:t>
            </a:r>
            <a:r>
              <a:rPr lang="ru-RU" sz="2400" dirty="0">
                <a:ln>
                  <a:solidFill>
                    <a:schemeClr val="tx1"/>
                  </a:solidFill>
                </a:ln>
              </a:rPr>
              <a:t>что лучшая рекомендация – </a:t>
            </a:r>
            <a:r>
              <a:rPr lang="ru-RU" sz="2400" b="1" i="1" dirty="0">
                <a:ln>
                  <a:solidFill>
                    <a:schemeClr val="tx1"/>
                  </a:solidFill>
                </a:ln>
              </a:rPr>
              <a:t>читать литературу.</a:t>
            </a:r>
            <a:r>
              <a:rPr lang="ru-RU" sz="2400" dirty="0">
                <a:ln>
                  <a:solidFill>
                    <a:schemeClr val="tx1"/>
                  </a:solidFill>
                </a:ln>
              </a:rPr>
              <a:t> Из книг мы берём хорошие слова, забываем жаргонизмы.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675962"/>
            <a:ext cx="8250140" cy="50475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По-нашему мнению, жаргонизмы и нецензурную лексику можно искоренить из речи - заменив их другими словами, теми, на замену которым они и пришли. Из своих рассуждений могу сделать вывод: подростки могут обходиться без жаргонизмов, это в их интересах. Следует больше читать, постоянно пополняя свой словарный запас, чтобы находить достойную замену жаргонизмам. И самое главное - уважать и сохранять одно из главный богатств человека- родной язык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818658"/>
          </a:xfrm>
        </p:spPr>
        <p:txBody>
          <a:bodyPr>
            <a:normAutofit/>
          </a:bodyPr>
          <a:lstStyle/>
          <a:p>
            <a:pPr algn="l"/>
            <a:r>
              <a:rPr lang="ru-RU" sz="3600" u="sng" dirty="0" smtClean="0"/>
              <a:t>Задачи исследования:</a:t>
            </a:r>
            <a:br>
              <a:rPr lang="ru-RU" sz="3600" u="sng" dirty="0" smtClean="0"/>
            </a:br>
            <a:r>
              <a:rPr lang="ru-RU" sz="3200" dirty="0" smtClean="0"/>
              <a:t>1.Выяснить причины появления жаргонизмов и нецензурной лексики;</a:t>
            </a:r>
            <a:br>
              <a:rPr lang="ru-RU" sz="3200" dirty="0" smtClean="0"/>
            </a:br>
            <a:r>
              <a:rPr lang="ru-RU" sz="3200" dirty="0" smtClean="0"/>
              <a:t>2.Поработать с этимологическим словарем;</a:t>
            </a:r>
            <a:br>
              <a:rPr lang="ru-RU" sz="3200" dirty="0" smtClean="0"/>
            </a:br>
            <a:r>
              <a:rPr lang="ru-RU" sz="3200" dirty="0" smtClean="0"/>
              <a:t>3.Сделать опрос среди подростков</a:t>
            </a:r>
            <a:br>
              <a:rPr lang="ru-RU" sz="3200" dirty="0" smtClean="0"/>
            </a:br>
            <a:r>
              <a:rPr lang="ru-RU" sz="3200" dirty="0" smtClean="0"/>
              <a:t>4.Изучить различные источники(дополнительную литературу)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6247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Спасибо за внимание!</a:t>
            </a:r>
            <a:endParaRPr lang="ru-RU" sz="80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Картинка 24 из 527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92696"/>
            <a:ext cx="5715000" cy="542925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612845"/>
            <a:ext cx="5832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«Берегите наш язык, наш прекрасный русский язык, — это клад, это достояние, переданное нам нашими предшественниками! Обращайтесь почтительно с этим могущественным орудием," </a:t>
            </a:r>
            <a:r>
              <a:rPr lang="ru-RU" sz="2400" dirty="0" smtClean="0"/>
              <a:t>- говорил И.С. Тургенев. Что же сейчас представляет из себя русский язык? Ценят ли потомки это великое достояние, уважают ли его? 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1114872"/>
            <a:ext cx="4032448" cy="34778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Жаргон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— социолект; отличается от общеразговорного языка специфической лексикой и фразеологией, экспрессивностью оборотов и особым использованием словообразовательных средств, но не обладающий собственной фонетической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грамматической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системой.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Картинка 5 из 74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360040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71600" y="467671"/>
            <a:ext cx="66247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/>
              <a:t>Источники образования жаргонной лексики различны. Чаще всего она создается на базе литературного языка путем переосмысления значений слов. Жаргонная лексика пополняется также путем заимствований. Для нее типичны сокращения. </a:t>
            </a:r>
            <a:br>
              <a:rPr lang="ru-RU" sz="2400" dirty="0"/>
            </a:br>
            <a:r>
              <a:rPr lang="ru-RU" sz="2400" dirty="0"/>
              <a:t>В современном русском языке выделяют </a:t>
            </a:r>
            <a:r>
              <a:rPr lang="ru-RU" sz="2400" i="1" dirty="0"/>
              <a:t>молодежный жаргон, или сленг </a:t>
            </a:r>
            <a:r>
              <a:rPr lang="ru-RU" sz="2400" dirty="0"/>
              <a:t>(англ. slang - слова и выражения, употребляемые людьми определенных профессий или возрастных групп), </a:t>
            </a:r>
            <a:r>
              <a:rPr lang="ru-RU" sz="2400" i="1" dirty="0"/>
              <a:t>жаргоны профессиональные</a:t>
            </a:r>
            <a:r>
              <a:rPr lang="ru-RU" sz="2400" dirty="0"/>
              <a:t>.</a:t>
            </a:r>
            <a:br>
              <a:rPr lang="ru-RU" sz="2400" dirty="0"/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47880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Наибольшее распространение в наше время получил молодежный жаргон, популярный у студентов, учащейся молодежи. Жаргонизмы, как правило, имеют эквиваленты в общенародном языке: </a:t>
            </a:r>
            <a:r>
              <a:rPr lang="ru-RU" sz="2000" i="1" dirty="0" smtClean="0"/>
              <a:t>общага - общежитие, шпоры - шпаргалки, хвост - академическая задолженность, и </a:t>
            </a:r>
            <a:r>
              <a:rPr lang="ru-RU" sz="2000" dirty="0" smtClean="0"/>
              <a:t>т. д. Появление многих жаргонизмов связано со стремлением молодежи ярче, эмоциональнее выразить свое отношение к предмету, явлению. Отсюда такие оценочные слова: </a:t>
            </a:r>
            <a:r>
              <a:rPr lang="ru-RU" sz="2000" i="1" dirty="0" smtClean="0"/>
              <a:t>потрясно, обалденный, клевый, ржать, балдеть, кайф, пахать </a:t>
            </a:r>
            <a:r>
              <a:rPr lang="ru-RU" sz="2000" dirty="0" smtClean="0"/>
              <a:t>и т. п. </a:t>
            </a:r>
            <a:endParaRPr lang="ru-RU" sz="2000" dirty="0" smtClean="0">
              <a:latin typeface="Arial" pitchFamily="34" charset="0"/>
            </a:endParaRPr>
          </a:p>
        </p:txBody>
      </p:sp>
      <p:pic>
        <p:nvPicPr>
          <p:cNvPr id="9218" name="Picture 2" descr="Картинка 4 из 91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56992"/>
            <a:ext cx="3304456" cy="33528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20" name="Picture 4" descr="Картинка 57 из 1098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2808312" cy="3140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521" y="762242"/>
            <a:ext cx="7776863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ИСТОРИЯ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Отмечают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 бурные волны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развитии молодёжного сленга в России: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/>
              <a:t>20-е годы</a:t>
            </a:r>
            <a:r>
              <a:rPr lang="ru-RU" i="1" dirty="0" smtClean="0"/>
              <a:t>. Первая волна связана с появлением огромного количества беспризорников  в связи с революцией и гражданской войной. Речь учащихся подростков и молодёжи окрасилась множеством «блатных» словечек, почерпнутых у них.</a:t>
            </a:r>
            <a:r>
              <a:rPr lang="ru-RU" i="1" dirty="0" smtClean="0">
                <a:solidFill>
                  <a:schemeClr val="bg1"/>
                </a:solidFill>
              </a:rPr>
              <a:t/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i="1" dirty="0" smtClean="0"/>
              <a:t>50-е годы</a:t>
            </a:r>
            <a:r>
              <a:rPr lang="ru-RU" i="1" dirty="0" smtClean="0"/>
              <a:t>. Вторая волна связана с появлением «стиляг».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3. </a:t>
            </a:r>
            <a:r>
              <a:rPr lang="ru-RU" b="1" i="1" dirty="0" smtClean="0"/>
              <a:t>70-80-е годы</a:t>
            </a:r>
            <a:r>
              <a:rPr lang="ru-RU" i="1" dirty="0" smtClean="0"/>
              <a:t>. Третья волна связана с периодом застоя, породившим разные неформальные молодёжные движения и «хиппующие» молодые люди создали свой «системный» сленг как языковый жест противостояния официальной идеологии.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4421/40267794.af/0_63dee_dd95d809_L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43808" y="2564904"/>
            <a:ext cx="59766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751344"/>
            <a:ext cx="57606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Мат</a:t>
            </a:r>
            <a:r>
              <a:rPr lang="ru-RU" b="1" dirty="0" smtClean="0"/>
              <a:t> </a:t>
            </a:r>
            <a:r>
              <a:rPr lang="ru-RU" dirty="0" smtClean="0"/>
              <a:t>(матерщина, матерный язык) — разновидность ненормативной лексики в русском и других славянских языках. Согласно общепринятой морали, публичное употребление мата может расцениваться как хулиганство. Однако в настоящее время употребление мата не редкость во всех слоях и половозрастных группах общества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</TotalTime>
  <Words>453</Words>
  <Application>Microsoft Office PowerPoint</Application>
  <PresentationFormat>Экран (4:3)</PresentationFormat>
  <Paragraphs>101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Эркер</vt:lpstr>
      <vt:lpstr>Бумажная</vt:lpstr>
      <vt:lpstr>Техническая</vt:lpstr>
      <vt:lpstr>Апекс</vt:lpstr>
      <vt:lpstr>«И мы сохраним тебя русская речь!»  </vt:lpstr>
      <vt:lpstr>Цель исследования: Выяснить, каковы причины и способы возникновения нецензурной лексики и жаргонизмов в русском языке, и доказать их необходимость/ненужность.   </vt:lpstr>
      <vt:lpstr>Задачи исследования: 1.Выяснить причины появления жаргонизмов и нецензурной лексики; 2.Поработать с этимологическим словарем; 3.Сделать опрос среди подростков 4.Изучить различные источники(дополнительную литературу)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53</cp:revision>
  <cp:lastPrinted>2012-10-08T12:18:16Z</cp:lastPrinted>
  <dcterms:created xsi:type="dcterms:W3CDTF">2012-03-25T10:50:43Z</dcterms:created>
  <dcterms:modified xsi:type="dcterms:W3CDTF">2012-10-08T12:22:04Z</dcterms:modified>
</cp:coreProperties>
</file>