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9" r:id="rId17"/>
    <p:sldId id="274" r:id="rId18"/>
    <p:sldId id="275" r:id="rId19"/>
    <p:sldId id="276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7DE"/>
    <a:srgbClr val="117BFB"/>
    <a:srgbClr val="0DC0FF"/>
    <a:srgbClr val="FDD7F3"/>
    <a:srgbClr val="FBB3E8"/>
    <a:srgbClr val="EAE016"/>
    <a:srgbClr val="F83E66"/>
    <a:srgbClr val="F76DD3"/>
    <a:srgbClr val="0639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8" autoAdjust="0"/>
  </p:normalViewPr>
  <p:slideViewPr>
    <p:cSldViewPr>
      <p:cViewPr varScale="1">
        <p:scale>
          <a:sx n="70" d="100"/>
          <a:sy n="70" d="100"/>
        </p:scale>
        <p:origin x="-1158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30A62-67D8-44CF-A333-4903105AEB78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1E6C9-9698-4FB9-8D60-0E69E1107F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1E6C9-9698-4FB9-8D60-0E69E1107FB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85676-F0FD-4760-8ACD-5583253CACF8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077BD-2FEB-4A04-B3AF-958C27886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5-tub-ru.yandex.net/i?id=365416244-3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85842"/>
            <a:ext cx="9252520" cy="88569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988840"/>
            <a:ext cx="8229600" cy="2376264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slope"/>
            <a:bevelB w="82550" h="44450" prst="angle"/>
            <a:contourClr>
              <a:srgbClr val="FFFFFF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/>
              <a:t>История возникновения геометрии</a:t>
            </a:r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&amp;Kcy;&amp;acy;&amp;rcy;&amp;tcy;&amp;icy;&amp;ncy;&amp;kcy;&amp;acy; 2 &amp;icy;&amp;zcy;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6072"/>
            <a:ext cx="2448272" cy="3161928"/>
          </a:xfrm>
          <a:prstGeom prst="rect">
            <a:avLst/>
          </a:prstGeom>
          <a:noFill/>
        </p:spPr>
      </p:pic>
      <p:pic>
        <p:nvPicPr>
          <p:cNvPr id="30722" name="Picture 2" descr="&amp;Kcy;&amp;acy;&amp;rcy;&amp;tcy;&amp;icy;&amp;ncy;&amp;kcy;&amp;acy; 1 &amp;icy;&amp;zcy; 60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4499992" cy="371703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7984" y="117693"/>
            <a:ext cx="457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Более поздняя </a:t>
            </a:r>
            <a:r>
              <a:rPr lang="ru-RU" dirty="0" err="1" smtClean="0"/>
              <a:t>филосовская</a:t>
            </a:r>
            <a:r>
              <a:rPr lang="ru-RU" dirty="0" smtClean="0"/>
              <a:t> школа - александрийская - интересна тем, что дала миру </a:t>
            </a:r>
            <a:r>
              <a:rPr lang="ru-RU" dirty="0" err="1" smtClean="0"/>
              <a:t>ивестного</a:t>
            </a:r>
            <a:r>
              <a:rPr lang="ru-RU" dirty="0" smtClean="0"/>
              <a:t> математика </a:t>
            </a:r>
            <a:r>
              <a:rPr lang="ru-RU" b="1" dirty="0" smtClean="0"/>
              <a:t>Евклида</a:t>
            </a:r>
            <a:r>
              <a:rPr lang="ru-RU" dirty="0" smtClean="0"/>
              <a:t>, который жил около 300 года до н. э. К </a:t>
            </a:r>
            <a:r>
              <a:rPr lang="ru-RU" dirty="0" err="1" smtClean="0"/>
              <a:t>сожелению</a:t>
            </a:r>
            <a:r>
              <a:rPr lang="ru-RU" dirty="0" smtClean="0"/>
              <a:t>, </a:t>
            </a:r>
            <a:r>
              <a:rPr lang="ru-RU" dirty="0" err="1" smtClean="0"/>
              <a:t>ожизни</a:t>
            </a:r>
            <a:r>
              <a:rPr lang="ru-RU" dirty="0" smtClean="0"/>
              <a:t> его мало что известно. В одном из своих сочинений математик </a:t>
            </a:r>
            <a:r>
              <a:rPr lang="ru-RU" dirty="0" err="1" smtClean="0"/>
              <a:t>Папп</a:t>
            </a:r>
            <a:r>
              <a:rPr lang="ru-RU" dirty="0" smtClean="0"/>
              <a:t> (3 век до н. э.) изображает его как человека исключительно честного, тихого и скромного, которому были чужды </a:t>
            </a:r>
            <a:r>
              <a:rPr lang="ru-RU" dirty="0" err="1" smtClean="0"/>
              <a:t>гордостьи</a:t>
            </a:r>
            <a:r>
              <a:rPr lang="ru-RU" dirty="0" smtClean="0"/>
              <a:t> эгоизм. Насколько серьёзно и строго он относился к изучению математики, можно ссудить по следующий легенде: царь </a:t>
            </a:r>
            <a:r>
              <a:rPr lang="ru-RU" dirty="0" err="1" smtClean="0"/>
              <a:t>Птоломей</a:t>
            </a:r>
            <a:r>
              <a:rPr lang="ru-RU" dirty="0" smtClean="0"/>
              <a:t> спросил у Евклида, нельзя ли найти более короткий и менее утомительный путь к изучению геометрии, чем его "Начала"? Евклид ответил: "В геометрии нет царского пути". </a:t>
            </a:r>
          </a:p>
          <a:p>
            <a:r>
              <a:rPr lang="ru-RU" dirty="0" smtClean="0"/>
              <a:t>Слава Евклиду принесли его "Начала", </a:t>
            </a:r>
            <a:r>
              <a:rPr lang="ru-RU" dirty="0" err="1" smtClean="0"/>
              <a:t>вкотором</a:t>
            </a:r>
            <a:r>
              <a:rPr lang="ru-RU" dirty="0" smtClean="0"/>
              <a:t> впервые было представлено стройное аксиоматическое построение геометрии. На протяжение около двух </a:t>
            </a:r>
            <a:r>
              <a:rPr lang="ru-RU" dirty="0" err="1" smtClean="0"/>
              <a:t>тысячалетий</a:t>
            </a:r>
            <a:r>
              <a:rPr lang="ru-RU" dirty="0" smtClean="0"/>
              <a:t>  они остаются основой изучения </a:t>
            </a:r>
            <a:r>
              <a:rPr lang="ru-RU" dirty="0" err="1" smtClean="0"/>
              <a:t>системотического</a:t>
            </a:r>
            <a:r>
              <a:rPr lang="ru-RU" dirty="0" smtClean="0"/>
              <a:t> курса геометрии.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877272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Папп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помимо Евклида выдающимся учёным эпохи эллинизма был </a:t>
            </a:r>
            <a:r>
              <a:rPr lang="ru-RU" b="1" dirty="0" smtClean="0"/>
              <a:t>Архимед</a:t>
            </a:r>
            <a:r>
              <a:rPr lang="ru-RU" dirty="0" smtClean="0"/>
              <a:t> (287 -212гг. до н. э.), живший в Сиракузах, где он был </a:t>
            </a:r>
            <a:r>
              <a:rPr lang="ru-RU" dirty="0" err="1" smtClean="0"/>
              <a:t>советникомцаря</a:t>
            </a:r>
            <a:r>
              <a:rPr lang="ru-RU" dirty="0" smtClean="0"/>
              <a:t>  Герона.</a:t>
            </a:r>
          </a:p>
          <a:p>
            <a:r>
              <a:rPr lang="ru-RU" dirty="0" smtClean="0"/>
              <a:t> Архимед - один из немногих учёных античности, которого мы знаем не только по имени: </a:t>
            </a:r>
            <a:r>
              <a:rPr lang="ru-RU" dirty="0" err="1" smtClean="0"/>
              <a:t>сохронились</a:t>
            </a:r>
            <a:r>
              <a:rPr lang="ru-RU" dirty="0" smtClean="0"/>
              <a:t> </a:t>
            </a:r>
            <a:r>
              <a:rPr lang="ru-RU" dirty="0" err="1" smtClean="0"/>
              <a:t>некеторые</a:t>
            </a:r>
            <a:r>
              <a:rPr lang="ru-RU" dirty="0" smtClean="0"/>
              <a:t> сведения о его жизни и личности. Он был уникальным учёным - механиком, физиком, математиком. Основной чертой  его творчества было единство теории и практики, что делает изучение его трудов интересным для ученых многих специальностей. Широко </a:t>
            </a:r>
            <a:r>
              <a:rPr lang="ru-RU" dirty="0" err="1" smtClean="0"/>
              <a:t>известнен</a:t>
            </a:r>
            <a:r>
              <a:rPr lang="ru-RU" dirty="0" smtClean="0"/>
              <a:t> закон о силе, действующей на тело, погружённое в жидкость, которой приводится в трактате по гидростатике  </a:t>
            </a:r>
            <a:endParaRPr lang="ru-RU" dirty="0"/>
          </a:p>
        </p:txBody>
      </p:sp>
      <p:pic>
        <p:nvPicPr>
          <p:cNvPr id="29698" name="Picture 2" descr="http://im4-tub-ru.yandex.net/i?id=316196588-17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2411760" cy="3300367"/>
          </a:xfrm>
          <a:prstGeom prst="rect">
            <a:avLst/>
          </a:prstGeom>
          <a:noFill/>
        </p:spPr>
      </p:pic>
      <p:pic>
        <p:nvPicPr>
          <p:cNvPr id="29700" name="Picture 4" descr="http://im5-tub-ru.yandex.net/i?id=67524033-53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4644008" cy="2780928"/>
          </a:xfrm>
          <a:prstGeom prst="rect">
            <a:avLst/>
          </a:prstGeom>
          <a:noFill/>
        </p:spPr>
      </p:pic>
      <p:pic>
        <p:nvPicPr>
          <p:cNvPr id="29702" name="Picture 6" descr="&amp;Kcy;&amp;acy;&amp;rcy;&amp;tcy;&amp;icy;&amp;ncy;&amp;kcy;&amp;acy; 8 &amp;icy;&amp;zcy; 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0"/>
            <a:ext cx="2448272" cy="3573016"/>
          </a:xfrm>
          <a:prstGeom prst="rect">
            <a:avLst/>
          </a:prstGeom>
          <a:noFill/>
        </p:spPr>
      </p:pic>
      <p:pic>
        <p:nvPicPr>
          <p:cNvPr id="29704" name="Picture 8" descr="http://im3-tub-ru.yandex.net/i?id=344840849-02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4834093"/>
            <a:ext cx="2232248" cy="202390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265729" y="6165304"/>
            <a:ext cx="1878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храм в </a:t>
            </a:r>
            <a:r>
              <a:rPr lang="ru-RU" dirty="0" err="1" smtClean="0"/>
              <a:t>Серакузах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2-tub-ru.yandex.net/i?id=355516318-3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0802" y="3068960"/>
            <a:ext cx="5723198" cy="3645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 О плавающих телах»;  в современных школьных учебниках по физике он назван законом Архимеда. Среди инженерных изобретений учёного известны катапульта, архимедов винт – устройство для поднятия воды и др. Мы знаем, что Архимед был убит во время взятия Сиракуз. При осаде города технические устройства Архимеда использовались для защиты от врага .  </a:t>
            </a:r>
          </a:p>
          <a:p>
            <a:r>
              <a:rPr lang="ru-RU" dirty="0" smtClean="0"/>
              <a:t>Наиболее существенный вклад Архимед внёс в математику. Ему  принадлежат теоремы о площадях плоских фигур, объёмах тел. В работе «Измерение круга» он приводит вычисления приближённого значения длины окружности. В книге «О шаре и цилиндре» им дана вычисления объёма шара и площади его поверхности.</a:t>
            </a:r>
            <a:endParaRPr lang="ru-RU" dirty="0"/>
          </a:p>
        </p:txBody>
      </p:sp>
      <p:pic>
        <p:nvPicPr>
          <p:cNvPr id="28676" name="Picture 4" descr="http://im6-tub-ru.yandex.net/i?id=306697818-56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78288"/>
            <a:ext cx="1979712" cy="1979712"/>
          </a:xfrm>
          <a:prstGeom prst="rect">
            <a:avLst/>
          </a:prstGeom>
          <a:noFill/>
        </p:spPr>
      </p:pic>
      <p:pic>
        <p:nvPicPr>
          <p:cNvPr id="28680" name="Picture 8" descr="http://im0-tub-ru.yandex.net/i?id=372527687-42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43153"/>
            <a:ext cx="2736304" cy="289046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im8-tub-ru.yandex.net/i?id=204171028-5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1368152" cy="13681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572000" y="2333685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Вслед за Евклидом Архимед занимался изучением правильных многогранников. Убедившись в том, что правильных многогранников только пять, Архимед стал строить многогранники, у которых гранями являются правильные, но не одноименные многоугольники, а в каждой вершине, как и у правильных многогранников, сходится одно и то же число рёбер. В результате были получены так называемые равноугольно полуправильные многогранники. До нас дошла работа ученого, которая называется «О многогранниках» , подробно описывающая тринадцать таких многогранников, получивших название « тела Архимеда».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Учёный, по выражению современников, был околдован геометрией, и, хотя у него было много прекрасных открытий, он просил на своей могиле изобразить цилиндр со вписанным  в него шаром и указать соотношение объёмов этих тел. Позже именно по этому изображению была найдена могила Архимеда. </a:t>
            </a:r>
            <a:endParaRPr lang="ru-RU" dirty="0"/>
          </a:p>
        </p:txBody>
      </p:sp>
      <p:pic>
        <p:nvPicPr>
          <p:cNvPr id="27650" name="Picture 2" descr="http://im3-tub-ru.yandex.net/i?id=55496298-55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0"/>
            <a:ext cx="2376264" cy="2441932"/>
          </a:xfrm>
          <a:prstGeom prst="rect">
            <a:avLst/>
          </a:prstGeom>
          <a:noFill/>
        </p:spPr>
      </p:pic>
      <p:pic>
        <p:nvPicPr>
          <p:cNvPr id="27658" name="Picture 10" descr="http://im2-tub-ru.yandex.net/i?id=88913718-47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04865"/>
            <a:ext cx="2880320" cy="1944216"/>
          </a:xfrm>
          <a:prstGeom prst="rect">
            <a:avLst/>
          </a:prstGeom>
          <a:noFill/>
        </p:spPr>
      </p:pic>
      <p:pic>
        <p:nvPicPr>
          <p:cNvPr id="27652" name="Picture 4" descr="http://im0-tub-ru.yandex.net/i?id=154348321-47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124744"/>
            <a:ext cx="1403648" cy="1259632"/>
          </a:xfrm>
          <a:prstGeom prst="rect">
            <a:avLst/>
          </a:prstGeom>
          <a:noFill/>
        </p:spPr>
      </p:pic>
      <p:pic>
        <p:nvPicPr>
          <p:cNvPr id="27660" name="Picture 12" descr="&amp;Kcy;&amp;acy;&amp;rcy;&amp;tcy;&amp;icy;&amp;ncy;&amp;kcy;&amp;acy; 9 &amp;icy;&amp;zcy; 48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293097"/>
            <a:ext cx="4067944" cy="256490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Kcy;&amp;acy;&amp;rcy;&amp;tcy;&amp;icy;&amp;ncy;&amp;kcy;&amp;acy; 1 &amp;icy;&amp;zcy;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7825" y="0"/>
            <a:ext cx="5976175" cy="494116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3651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Учёный, по выражению современников, был околдован геометрией, и, хотя у него было много прекрасных открытий, он просил на своей могиле изобразить цилиндр со вписанным  в него шаром и указать соотношение объёмов этих тел. Позже именно по этому изображению была найдена могила Архимеда. </a:t>
            </a:r>
            <a:endParaRPr lang="ru-RU" dirty="0"/>
          </a:p>
        </p:txBody>
      </p:sp>
      <p:pic>
        <p:nvPicPr>
          <p:cNvPr id="26628" name="Picture 4" descr="http://im5-tub-ru.yandex.net/i?id=428745651-46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0888"/>
            <a:ext cx="1831063" cy="2004814"/>
          </a:xfrm>
          <a:prstGeom prst="rect">
            <a:avLst/>
          </a:prstGeom>
          <a:noFill/>
        </p:spPr>
      </p:pic>
      <p:pic>
        <p:nvPicPr>
          <p:cNvPr id="26632" name="Picture 8" descr="http://im3-tub-ru.yandex.net/i?id=27090521-11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437112"/>
            <a:ext cx="1979712" cy="2420888"/>
          </a:xfrm>
          <a:prstGeom prst="rect">
            <a:avLst/>
          </a:prstGeom>
          <a:noFill/>
        </p:spPr>
      </p:pic>
      <p:pic>
        <p:nvPicPr>
          <p:cNvPr id="26634" name="Picture 10" descr="http://im8-tub-ru.yandex.net/i?id=302764621-10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437112"/>
            <a:ext cx="2088232" cy="2420888"/>
          </a:xfrm>
          <a:prstGeom prst="rect">
            <a:avLst/>
          </a:prstGeom>
          <a:noFill/>
        </p:spPr>
      </p:pic>
      <p:pic>
        <p:nvPicPr>
          <p:cNvPr id="26636" name="Picture 12" descr="http://im8-tub-ru.yandex.net/i?id=413680219-39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2852936"/>
            <a:ext cx="1428750" cy="1266826"/>
          </a:xfrm>
          <a:prstGeom prst="rect">
            <a:avLst/>
          </a:prstGeom>
          <a:noFill/>
        </p:spPr>
      </p:pic>
      <p:pic>
        <p:nvPicPr>
          <p:cNvPr id="26638" name="Picture 14" descr="http://im5-tub-ru.yandex.net/i?id=133805870-59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560" y="260648"/>
            <a:ext cx="2307256" cy="2214968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8" name="Picture 8" descr="http://im5-tub-ru.yandex.net/i?id=439724441-5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625752"/>
            <a:ext cx="2016224" cy="223224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последние столетия возникли  и развивались новые направления геометрии, среди которых геометрия Лобачевского, топология, теория графов и др. Появились новые методы, в том числе координатный и векторный, позволяющий переводить геометрические задачи на язык алгебры и наоборот. Достижения геометрии широко используют в других науках: физике, химии, географии и т. д.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5604" name="Picture 4" descr="http://im2-tub-ru.yandex.net/i?id=19480698-05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52044"/>
            <a:ext cx="1979712" cy="2005956"/>
          </a:xfrm>
          <a:prstGeom prst="rect">
            <a:avLst/>
          </a:prstGeom>
          <a:noFill/>
        </p:spPr>
      </p:pic>
      <p:pic>
        <p:nvPicPr>
          <p:cNvPr id="25606" name="Picture 6" descr="http://im3-tub-ru.yandex.net/i?id=210557407-2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140968"/>
            <a:ext cx="3442533" cy="1354063"/>
          </a:xfrm>
          <a:prstGeom prst="rect">
            <a:avLst/>
          </a:prstGeom>
          <a:noFill/>
        </p:spPr>
      </p:pic>
      <p:pic>
        <p:nvPicPr>
          <p:cNvPr id="25610" name="Picture 10" descr="http://im5-tub-ru.yandex.net/i?id=142471428-60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429522"/>
            <a:ext cx="2448272" cy="2428478"/>
          </a:xfrm>
          <a:prstGeom prst="rect">
            <a:avLst/>
          </a:prstGeom>
          <a:noFill/>
        </p:spPr>
      </p:pic>
      <p:pic>
        <p:nvPicPr>
          <p:cNvPr id="25612" name="Picture 12" descr="http://im7-tub-ru.yandex.net/i?id=61495877-21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121696"/>
            <a:ext cx="2843808" cy="2736304"/>
          </a:xfrm>
          <a:prstGeom prst="rect">
            <a:avLst/>
          </a:prstGeom>
          <a:noFill/>
        </p:spPr>
      </p:pic>
      <p:pic>
        <p:nvPicPr>
          <p:cNvPr id="25614" name="Picture 14" descr="&amp;Kcy;&amp;acy;&amp;rcy;&amp;tcy;&amp;icy;&amp;ncy;&amp;kcy;&amp;acy; 13 &amp;icy;&amp;zcy; 126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0"/>
            <a:ext cx="4644008" cy="413313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Kcy;&amp;acy;&amp;rcy;&amp;tcy;&amp;icy;&amp;ncy;&amp;kcy;&amp;acy; 55 &amp;icy;&amp;zcy; 1762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5076056" cy="315436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Если бы не было геометрии, то не было бы и привычных нам вещей : Телефонов, зданий , компьютеров , не кто бы не полетел в космос . Не было бы кораблей и подводных лодок и т.д..</a:t>
            </a:r>
            <a:br>
              <a:rPr lang="ru-RU" sz="2800" dirty="0" smtClean="0"/>
            </a:br>
            <a:r>
              <a:rPr lang="ru-RU" sz="2800" dirty="0" smtClean="0"/>
              <a:t>      </a:t>
            </a:r>
            <a:endParaRPr lang="ru-RU" sz="2800" dirty="0"/>
          </a:p>
        </p:txBody>
      </p:sp>
      <p:pic>
        <p:nvPicPr>
          <p:cNvPr id="33796" name="Picture 4" descr="&amp;Kcy;&amp;acy;&amp;rcy;&amp;tcy;&amp;icy;&amp;ncy;&amp;kcy;&amp;acy; 5 &amp;icy;&amp;zcy; 306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48000"/>
            <a:ext cx="46101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Kcy;&amp;acy;&amp;rcy;&amp;tcy;&amp;icy;&amp;ncy;&amp;kcy;&amp;acy; 13 &amp;icy;&amp;zcy; 9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4528" cy="69802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Kcy;&amp;acy;&amp;rcy;&amp;tcy;&amp;icy;&amp;ncy;&amp;kcy;&amp;acy; 7 &amp;icy;&amp;zcy; 9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390150" cy="7029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Kcy;&amp;acy;&amp;rcy;&amp;tcy;&amp;icy;&amp;ncy;&amp;kcy;&amp;acy; 43 &amp;icy;&amp;zcy; 17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3317"/>
            <a:ext cx="9001000" cy="689131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im0-tub-ru.yandex.net/i?id=179738595-17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-315416"/>
            <a:ext cx="9036496" cy="70294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1268442">
            <a:off x="2262438" y="495260"/>
            <a:ext cx="52383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Геометрия</a:t>
            </a:r>
            <a:r>
              <a:rPr lang="ru-RU" sz="2800" dirty="0" smtClean="0">
                <a:latin typeface="Monotype Corsiva" pitchFamily="66" charset="0"/>
              </a:rPr>
              <a:t>- наука, изучающая формы, размеры и взаимное расположение геометрических фигур. Она возникла и развивалась в связи с потребностями практической деятельности человека. С древних времён люди сталкивались с необходимостью находить расстояния между предметами, определять размеры участков земли, </a:t>
            </a:r>
            <a:r>
              <a:rPr lang="ru-RU" sz="2800" dirty="0" err="1" smtClean="0">
                <a:latin typeface="Monotype Corsiva" pitchFamily="66" charset="0"/>
              </a:rPr>
              <a:t>ореинтироваться</a:t>
            </a:r>
            <a:r>
              <a:rPr lang="ru-RU" sz="2800" dirty="0" smtClean="0">
                <a:latin typeface="Monotype Corsiva" pitchFamily="66" charset="0"/>
              </a:rPr>
              <a:t> по расположению звёзд на небе и т. п. О зарождении геометрии в Древнем Египте около 2000 лет до н. э.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4338" name="Picture 2" descr="http://im7-tub-ru.yandex.net/i?id=63887166-42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66999">
            <a:off x="-208507" y="4525290"/>
            <a:ext cx="2428431" cy="2233237"/>
          </a:xfrm>
          <a:prstGeom prst="rect">
            <a:avLst/>
          </a:prstGeom>
          <a:noFill/>
        </p:spPr>
      </p:pic>
      <p:pic>
        <p:nvPicPr>
          <p:cNvPr id="14340" name="Picture 4" descr="http://im3-tub-ru.yandex.net/i?id=445797560-45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23291">
            <a:off x="7011970" y="-279892"/>
            <a:ext cx="2093213" cy="189784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000">
              <a:srgbClr val="F76DD3">
                <a:alpha val="21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5904656" cy="4392488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normAutofit/>
          </a:bodyPr>
          <a:lstStyle/>
          <a:p>
            <a:r>
              <a:rPr lang="ru-RU" sz="1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К о </a:t>
            </a:r>
            <a:r>
              <a:rPr lang="ru-RU" sz="10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</a:t>
            </a:r>
            <a:r>
              <a:rPr lang="ru-RU" sz="1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е </a:t>
            </a:r>
            <a:r>
              <a:rPr lang="ru-RU" sz="10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ц</a:t>
            </a:r>
            <a:r>
              <a:rPr lang="ru-RU" sz="1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.</a:t>
            </a:r>
            <a:endParaRPr lang="ru-RU" sz="1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385230">
            <a:off x="4271422" y="987721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Д</a:t>
            </a:r>
            <a:r>
              <a:rPr lang="ru-RU" sz="2400" dirty="0" smtClean="0">
                <a:latin typeface="Monotype Corsiva" pitchFamily="66" charset="0"/>
              </a:rPr>
              <a:t>ревнегреческий историк Геродот писал : " </a:t>
            </a:r>
            <a:r>
              <a:rPr lang="ru-RU" sz="2400" dirty="0" err="1" smtClean="0">
                <a:latin typeface="Monotype Corsiva" pitchFamily="66" charset="0"/>
              </a:rPr>
              <a:t>Сезострис</a:t>
            </a:r>
            <a:r>
              <a:rPr lang="ru-RU" sz="2400" dirty="0" smtClean="0">
                <a:latin typeface="Monotype Corsiva" pitchFamily="66" charset="0"/>
              </a:rPr>
              <a:t>, египетский фараон, разделил землю, дав каждому египтянину участок по жребию, и взимал соответствующим  образом налог с каждого участка. Случилось , что Нил заливал тот или иной участок, тогда пострадавший обращался к  царю , а царь посылал землемеров, чтобы установить , на сколько уменьшился участок, и соответствующим образом уменьшить налог. Так возникла геометрия в Египте, а оттуда перешла в Грецию". 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3074" name="Picture 2" descr="&amp;Kcy;&amp;acy;&amp;rcy;&amp;tcy;&amp;icy;&amp;ncy;&amp;kcy;&amp;acy; 6 &amp;icy;&amp;zcy; 9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026024" cy="4026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Kcy;&amp;acy;&amp;rcy;&amp;tcy;&amp;icy;&amp;ncy;&amp;kcy;&amp;acy; 0 &amp;icy;&amp;zcy; 67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1369" y="0"/>
            <a:ext cx="9225369" cy="690604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761436">
            <a:off x="4252587" y="46047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6399E"/>
                </a:solidFill>
              </a:rPr>
              <a:t>При строительстве даже самых </a:t>
            </a:r>
            <a:r>
              <a:rPr lang="ru-RU" dirty="0" err="1" smtClean="0">
                <a:solidFill>
                  <a:srgbClr val="06399E"/>
                </a:solidFill>
              </a:rPr>
              <a:t>пиритивных</a:t>
            </a:r>
            <a:r>
              <a:rPr lang="ru-RU" dirty="0" smtClean="0">
                <a:solidFill>
                  <a:srgbClr val="06399E"/>
                </a:solidFill>
              </a:rPr>
              <a:t> сооружений необходимо  уметь рассчитывать , сколько материала пойдёт на постройку , вычислять расстояния между точками в пространстве и углы между прямыми </a:t>
            </a:r>
            <a:r>
              <a:rPr lang="ru-RU" dirty="0" err="1" smtClean="0">
                <a:solidFill>
                  <a:srgbClr val="06399E"/>
                </a:solidFill>
              </a:rPr>
              <a:t>плоскастями</a:t>
            </a:r>
            <a:r>
              <a:rPr lang="ru-RU" dirty="0" smtClean="0">
                <a:solidFill>
                  <a:srgbClr val="06399E"/>
                </a:solidFill>
              </a:rPr>
              <a:t> , знать свойства простейших геометрических фигур. Так египетские пирамиды, сооруженные за 2-3 тысячи лет до н. э., поражают точность своих метрических соотношений, </a:t>
            </a:r>
            <a:r>
              <a:rPr lang="ru-RU" dirty="0" err="1" smtClean="0">
                <a:solidFill>
                  <a:srgbClr val="06399E"/>
                </a:solidFill>
              </a:rPr>
              <a:t>доказываячто</a:t>
            </a:r>
            <a:r>
              <a:rPr lang="ru-RU" dirty="0" smtClean="0">
                <a:solidFill>
                  <a:srgbClr val="06399E"/>
                </a:solidFill>
              </a:rPr>
              <a:t> их строители знали многие геометрические положения и расчёты.</a:t>
            </a:r>
            <a:endParaRPr lang="ru-RU" dirty="0">
              <a:solidFill>
                <a:srgbClr val="06399E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http://im8-tub-ru.yandex.net/i?id=103975631-6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4003">
            <a:off x="6256159" y="3434758"/>
            <a:ext cx="2626476" cy="3007416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13670830-3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0"/>
            <a:ext cx="2208850" cy="2091045"/>
          </a:xfrm>
          <a:prstGeom prst="rect">
            <a:avLst/>
          </a:prstGeom>
          <a:noFill/>
        </p:spPr>
      </p:pic>
      <p:pic>
        <p:nvPicPr>
          <p:cNvPr id="17414" name="Picture 6" descr="http://im6-tub-ru.yandex.net/i?id=435217733-4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4146" y="179189"/>
            <a:ext cx="2494758" cy="229517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692696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Constantia" pitchFamily="18" charset="0"/>
                <a:cs typeface="Microsoft Tai Le" pitchFamily="34" charset="0"/>
              </a:rPr>
              <a:t>Развитие торговли и мореплавания требовало умения во времени и пространстве: знать сроки смены времён года, определять своё местонахождение по карте, измерять расстояния и углы находить направление движения. Наблюдения за солнцем, луной. звездами и изучение законов взаимного расположения в пространстве прямых и плоскостей позволили решать эти задачи и дать начало новой науке - астрономии. </a:t>
            </a:r>
            <a:endParaRPr lang="ru-RU" sz="2400" dirty="0">
              <a:latin typeface="Constantia" pitchFamily="18" charset="0"/>
              <a:cs typeface="Microsoft Tai Le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Kcy;&amp;acy;&amp;rcy;&amp;tcy;&amp;icy;&amp;ncy;&amp;kcy;&amp;acy; 5 &amp;icy;&amp;zcy; 9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3201" y="-99392"/>
            <a:ext cx="9567201" cy="716194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&amp;Kcy;&amp;acy;&amp;rcy;&amp;tcy;&amp;icy;&amp;ncy;&amp;kcy;&amp;acy; 17 &amp;icy;&amp;zcy; 33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736" y="3284984"/>
            <a:ext cx="2376264" cy="35730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3811012"/>
            <a:ext cx="46085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Начиная с 7 века до н. э. в Древней Греции создаются так называемые философские школы и приходит постепенный переход от практической к теоретической геометрии. Всё больше значение в этих школах приобретают рассуждения, при помощи которых удаётся получать новые геометрические свойства, исходя из некоторых положений, принимаемых без доказательств и названных аксиомами. В переводе с греческого слово </a:t>
            </a:r>
            <a:r>
              <a:rPr lang="ru-RU" sz="1600" b="1" dirty="0" smtClean="0">
                <a:latin typeface="Comic Sans MS" pitchFamily="66" charset="0"/>
              </a:rPr>
              <a:t>аксиома </a:t>
            </a:r>
            <a:r>
              <a:rPr lang="ru-RU" sz="1600" dirty="0" smtClean="0">
                <a:latin typeface="Comic Sans MS" pitchFamily="66" charset="0"/>
              </a:rPr>
              <a:t>означает "принятие положения".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0"/>
            <a:ext cx="5004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Одной из первых школ была ионийская. Её основателем считаются </a:t>
            </a:r>
            <a:r>
              <a:rPr lang="ru-RU" sz="1600" b="1" dirty="0" smtClean="0">
                <a:latin typeface="Comic Sans MS" pitchFamily="66" charset="0"/>
              </a:rPr>
              <a:t>Фалес Милетский</a:t>
            </a:r>
            <a:r>
              <a:rPr lang="ru-RU" sz="1600" dirty="0" smtClean="0">
                <a:latin typeface="Comic Sans MS" pitchFamily="66" charset="0"/>
              </a:rPr>
              <a:t> . Он мог находить высоту предмета по его тени, пользуясь тем, что треугольник определяется одной стороной и двумя прилежащими к ней углами . Фалес измерил высоту пирамиды, " наблюдая тень пирамиды в тот момент, когда наша тень имеет такую же длину, как и мы сами". Он считал, что отношение высоты вертикально поставленной палки к длине её тени равно отношению высоты пирамиды к длине её тени.</a:t>
            </a:r>
          </a:p>
          <a:p>
            <a:r>
              <a:rPr lang="ru-RU" sz="1600" dirty="0" smtClean="0">
                <a:latin typeface="Comic Sans MS" pitchFamily="66" charset="0"/>
              </a:rPr>
              <a:t>Таким образом, Фалесу приписывают теорему о том, что равноугольные треугольники имеют пропорциональные стороны.</a:t>
            </a:r>
            <a:endParaRPr lang="ru-RU" sz="1600" dirty="0">
              <a:latin typeface="Comic Sans MS" pitchFamily="66" charset="0"/>
            </a:endParaRPr>
          </a:p>
        </p:txBody>
      </p:sp>
      <p:pic>
        <p:nvPicPr>
          <p:cNvPr id="19464" name="Picture 8" descr="&amp;Kcy;&amp;acy;&amp;rcy;&amp;tcy;&amp;icy;&amp;ncy;&amp;kcy;&amp;acy; 37 &amp;icy;&amp;zcy; 262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211960" cy="21483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1392" y="3789040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Одной из самых известных школ того времени (4-5 вв.до н.э.) являлась </a:t>
            </a:r>
            <a:r>
              <a:rPr lang="ru-RU" dirty="0" err="1" smtClean="0"/>
              <a:t>пифогорская</a:t>
            </a:r>
            <a:r>
              <a:rPr lang="ru-RU" dirty="0" smtClean="0"/>
              <a:t>, названная так в честь своего основателя- </a:t>
            </a:r>
            <a:r>
              <a:rPr lang="ru-RU" dirty="0" err="1" smtClean="0"/>
              <a:t>Пифогора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Объясняя устройства мира, пифагорейцы </a:t>
            </a:r>
            <a:r>
              <a:rPr lang="ru-RU" dirty="0" err="1" smtClean="0"/>
              <a:t>опиралтсь</a:t>
            </a:r>
            <a:r>
              <a:rPr lang="ru-RU" dirty="0" smtClean="0"/>
              <a:t> на математику. Так, выделяя первоосновы бытия, они приписывали их атомам форму </a:t>
            </a:r>
            <a:r>
              <a:rPr lang="ru-RU" dirty="0" err="1" smtClean="0"/>
              <a:t>правельных</a:t>
            </a:r>
            <a:r>
              <a:rPr lang="ru-RU" dirty="0" smtClean="0"/>
              <a:t> многогранников: атомам огня- форму </a:t>
            </a:r>
            <a:r>
              <a:rPr lang="ru-RU" dirty="0" err="1" smtClean="0"/>
              <a:t>тетраэда</a:t>
            </a:r>
            <a:r>
              <a:rPr lang="ru-RU" dirty="0" smtClean="0"/>
              <a:t>, земли - </a:t>
            </a:r>
            <a:r>
              <a:rPr lang="ru-RU" dirty="0" err="1" smtClean="0"/>
              <a:t>гекаэдра</a:t>
            </a:r>
            <a:r>
              <a:rPr lang="ru-RU" dirty="0" smtClean="0"/>
              <a:t> (куба). воздуха - октаэдра, воды икосаэдра. Всей Вселенной приписывалась форма додекаэдра.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5 веке до н. э. центром дальнейшего развития математики становится Южная Италия.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716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названиях этих многогранников указывается число граней </a:t>
            </a:r>
            <a:r>
              <a:rPr lang="ru-RU" b="1" dirty="0" smtClean="0"/>
              <a:t>тетра </a:t>
            </a:r>
            <a:r>
              <a:rPr lang="ru-RU" dirty="0" smtClean="0"/>
              <a:t>- "четыре", </a:t>
            </a:r>
            <a:r>
              <a:rPr lang="ru-RU" b="1" dirty="0" err="1" smtClean="0"/>
              <a:t>гекса</a:t>
            </a:r>
            <a:r>
              <a:rPr lang="ru-RU" dirty="0" smtClean="0"/>
              <a:t> - "шесть".</a:t>
            </a:r>
            <a:r>
              <a:rPr lang="ru-RU" b="1" dirty="0" smtClean="0"/>
              <a:t> окта </a:t>
            </a:r>
            <a:r>
              <a:rPr lang="ru-RU" dirty="0" smtClean="0"/>
              <a:t>- "восемь", </a:t>
            </a:r>
            <a:r>
              <a:rPr lang="ru-RU" b="1" dirty="0" smtClean="0"/>
              <a:t>икоса</a:t>
            </a:r>
            <a:r>
              <a:rPr lang="ru-RU" dirty="0" smtClean="0"/>
              <a:t> - "двадцать", </a:t>
            </a:r>
            <a:r>
              <a:rPr lang="ru-RU" b="1" dirty="0" err="1" smtClean="0"/>
              <a:t>додека</a:t>
            </a:r>
            <a:r>
              <a:rPr lang="ru-RU" dirty="0" smtClean="0"/>
              <a:t>- "двенадцать".</a:t>
            </a:r>
            <a:endParaRPr lang="ru-RU" dirty="0"/>
          </a:p>
        </p:txBody>
      </p:sp>
      <p:pic>
        <p:nvPicPr>
          <p:cNvPr id="32772" name="Picture 4" descr="&amp;Kcy;&amp;acy;&amp;rcy;&amp;tcy;&amp;icy;&amp;ncy;&amp;kcy;&amp;acy; 9 &amp;icy;&amp;zcy; 216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836712"/>
            <a:ext cx="3528392" cy="2668491"/>
          </a:xfrm>
          <a:prstGeom prst="rect">
            <a:avLst/>
          </a:prstGeom>
          <a:noFill/>
        </p:spPr>
      </p:pic>
      <p:pic>
        <p:nvPicPr>
          <p:cNvPr id="32774" name="Picture 6" descr="http://im2-tub-ru.yandex.net/i?id=151205031-51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84176" cy="165018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771800" y="6488668"/>
            <a:ext cx="1041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Пифагор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1124744"/>
            <a:ext cx="1249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Додекаэдр</a:t>
            </a:r>
            <a:endParaRPr lang="ru-RU" dirty="0"/>
          </a:p>
        </p:txBody>
      </p:sp>
      <p:pic>
        <p:nvPicPr>
          <p:cNvPr id="32778" name="Picture 10" descr="http://im7-tub-ru.yandex.net/i?id=290493173-17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23435"/>
            <a:ext cx="2771800" cy="33345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Другой знаменитый </a:t>
            </a:r>
            <a:r>
              <a:rPr lang="ru-RU" dirty="0" err="1" smtClean="0"/>
              <a:t>филосовской</a:t>
            </a:r>
            <a:r>
              <a:rPr lang="ru-RU" dirty="0" smtClean="0"/>
              <a:t> школой того времени была школа Платона (5-6 вв. до н. э.). </a:t>
            </a:r>
            <a:r>
              <a:rPr lang="ru-RU" b="1" dirty="0" smtClean="0"/>
              <a:t>Платон</a:t>
            </a:r>
            <a:r>
              <a:rPr lang="ru-RU" dirty="0" smtClean="0"/>
              <a:t> не был математиком и не получил никаких результатов в этой науки, но в своих произведениях любил говорить о математике. В </a:t>
            </a:r>
            <a:r>
              <a:rPr lang="ru-RU" dirty="0" err="1" smtClean="0"/>
              <a:t>часитности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трактате "</a:t>
            </a:r>
            <a:r>
              <a:rPr lang="ru-RU" dirty="0" err="1" smtClean="0"/>
              <a:t>Тимей</a:t>
            </a:r>
            <a:r>
              <a:rPr lang="ru-RU" dirty="0" smtClean="0"/>
              <a:t>" он изложил ученья </a:t>
            </a:r>
            <a:r>
              <a:rPr lang="ru-RU" dirty="0" err="1" smtClean="0"/>
              <a:t>пифагорцев</a:t>
            </a:r>
            <a:r>
              <a:rPr lang="ru-RU" dirty="0" smtClean="0"/>
              <a:t> о </a:t>
            </a:r>
            <a:r>
              <a:rPr lang="ru-RU" dirty="0" err="1" smtClean="0"/>
              <a:t>прввильных</a:t>
            </a:r>
            <a:r>
              <a:rPr lang="ru-RU" dirty="0" smtClean="0"/>
              <a:t> многогранниках, которые благодаря этому впоследствии получили название "платановых тел".</a:t>
            </a:r>
            <a:endParaRPr lang="ru-RU" dirty="0"/>
          </a:p>
        </p:txBody>
      </p:sp>
      <p:pic>
        <p:nvPicPr>
          <p:cNvPr id="31746" name="Picture 2" descr="http://im3-tub-ru.yandex.net/i?id=396426019-5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348880"/>
            <a:ext cx="2755979" cy="3444974"/>
          </a:xfrm>
          <a:prstGeom prst="rect">
            <a:avLst/>
          </a:prstGeom>
          <a:noFill/>
        </p:spPr>
      </p:pic>
      <p:pic>
        <p:nvPicPr>
          <p:cNvPr id="31748" name="Picture 4" descr="http://im6-tub-ru.yandex.net/i?id=161257379-51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852936"/>
            <a:ext cx="3419872" cy="40050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1340768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Платон</a:t>
            </a:r>
            <a:endParaRPr lang="ru-RU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879</Words>
  <Application>Microsoft Office PowerPoint</Application>
  <PresentationFormat>Экран (4:3)</PresentationFormat>
  <Paragraphs>51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История возникновения геометрии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Если бы не было геометрии, то не было бы и привычных нам вещей : Телефонов, зданий , компьютеров , не кто бы не полетел в космос . Не было бы кораблей и подводных лодок и т.д..       </vt:lpstr>
      <vt:lpstr>Слайд 17</vt:lpstr>
      <vt:lpstr>Слайд 18</vt:lpstr>
      <vt:lpstr>Слайд 19</vt:lpstr>
      <vt:lpstr>К о н е ц 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геометрии</dc:title>
  <dc:creator>vvvzz</dc:creator>
  <cp:lastModifiedBy>Татьяна Николаевна</cp:lastModifiedBy>
  <cp:revision>77</cp:revision>
  <dcterms:created xsi:type="dcterms:W3CDTF">2012-09-05T11:58:35Z</dcterms:created>
  <dcterms:modified xsi:type="dcterms:W3CDTF">2012-09-11T07:58:56Z</dcterms:modified>
</cp:coreProperties>
</file>