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6" r:id="rId14"/>
    <p:sldId id="277" r:id="rId15"/>
    <p:sldId id="278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FF33CC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58" autoAdjust="0"/>
    <p:restoredTop sz="90995" autoAdjust="0"/>
  </p:normalViewPr>
  <p:slideViewPr>
    <p:cSldViewPr>
      <p:cViewPr varScale="1">
        <p:scale>
          <a:sx n="80" d="100"/>
          <a:sy n="80" d="100"/>
        </p:scale>
        <p:origin x="-6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весна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</c:v>
                </c:pt>
                <c:pt idx="1">
                  <c:v>5</c:v>
                </c:pt>
                <c:pt idx="2">
                  <c:v>11</c:v>
                </c:pt>
                <c:pt idx="3">
                  <c:v>18</c:v>
                </c:pt>
                <c:pt idx="4">
                  <c:v>17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осень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7</c:v>
                </c:pt>
                <c:pt idx="1">
                  <c:v>9</c:v>
                </c:pt>
                <c:pt idx="2">
                  <c:v>18</c:v>
                </c:pt>
                <c:pt idx="3">
                  <c:v>24</c:v>
                </c:pt>
                <c:pt idx="4">
                  <c:v>25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986688"/>
        <c:axId val="19226624"/>
      </c:barChart>
      <c:catAx>
        <c:axId val="19986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9226624"/>
        <c:crosses val="autoZero"/>
        <c:auto val="1"/>
        <c:lblAlgn val="ctr"/>
        <c:lblOffset val="100"/>
        <c:noMultiLvlLbl val="0"/>
      </c:catAx>
      <c:valAx>
        <c:axId val="192266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986688"/>
        <c:crosses val="autoZero"/>
        <c:crossBetween val="between"/>
      </c:valAx>
    </c:plotArea>
    <c:legend>
      <c:legendPos val="r"/>
      <c:legendEntry>
        <c:idx val="2"/>
        <c:delete val="1"/>
      </c:legendEntry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2817633906872753E-2"/>
          <c:y val="2.2448261287155904E-2"/>
          <c:w val="0.94255273646349758"/>
          <c:h val="0.90259774549637284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marker>
            <c:symbol val="none"/>
          </c:marker>
          <c:cat>
            <c:numRef>
              <c:f>Лист1!$A$2:$A$6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</c:v>
                </c:pt>
                <c:pt idx="1">
                  <c:v>5</c:v>
                </c:pt>
                <c:pt idx="2">
                  <c:v>11</c:v>
                </c:pt>
                <c:pt idx="3">
                  <c:v>18</c:v>
                </c:pt>
                <c:pt idx="4">
                  <c:v>17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marker>
            <c:symbol val="none"/>
          </c:marker>
          <c:cat>
            <c:numRef>
              <c:f>Лист1!$A$2:$A$6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marker>
            <c:symbol val="none"/>
          </c:marker>
          <c:cat>
            <c:numRef>
              <c:f>Лист1!$A$2:$A$6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641728"/>
        <c:axId val="113647616"/>
      </c:lineChart>
      <c:catAx>
        <c:axId val="1136417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3647616"/>
        <c:crosses val="autoZero"/>
        <c:auto val="1"/>
        <c:lblAlgn val="ctr"/>
        <c:lblOffset val="100"/>
        <c:noMultiLvlLbl val="0"/>
      </c:catAx>
      <c:valAx>
        <c:axId val="1136476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36417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5453302712160978E-2"/>
          <c:y val="6.3898887639045124E-2"/>
          <c:w val="0.91454669728783899"/>
          <c:h val="0.85653105861767276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marker>
            <c:symbol val="none"/>
          </c:marker>
          <c:cat>
            <c:numRef>
              <c:f>Лист1!$A$2:$A$6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marker>
            <c:symbol val="none"/>
          </c:marker>
          <c:cat>
            <c:numRef>
              <c:f>Лист1!$A$2:$A$6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7</c:v>
                </c:pt>
                <c:pt idx="1">
                  <c:v>9</c:v>
                </c:pt>
                <c:pt idx="2">
                  <c:v>18</c:v>
                </c:pt>
                <c:pt idx="3">
                  <c:v>24</c:v>
                </c:pt>
                <c:pt idx="4">
                  <c:v>25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marker>
            <c:symbol val="none"/>
          </c:marker>
          <c:cat>
            <c:numRef>
              <c:f>Лист1!$A$2:$A$6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698304"/>
        <c:axId val="113699840"/>
      </c:lineChart>
      <c:catAx>
        <c:axId val="1136983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3699840"/>
        <c:crosses val="autoZero"/>
        <c:auto val="1"/>
        <c:lblAlgn val="ctr"/>
        <c:lblOffset val="100"/>
        <c:noMultiLvlLbl val="0"/>
      </c:catAx>
      <c:valAx>
        <c:axId val="1136998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36983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6891-F111-4EFE-A4D8-8DC2A0F8C692}" type="datetimeFigureOut">
              <a:rPr lang="ru-RU" smtClean="0"/>
              <a:t>05.10.2012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09F8E-02D3-405B-BC15-A443F5D83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332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6891-F111-4EFE-A4D8-8DC2A0F8C692}" type="datetimeFigureOut">
              <a:rPr lang="ru-RU" smtClean="0"/>
              <a:t>05.10.2012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09F8E-02D3-405B-BC15-A443F5D83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656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6891-F111-4EFE-A4D8-8DC2A0F8C692}" type="datetimeFigureOut">
              <a:rPr lang="ru-RU" smtClean="0"/>
              <a:t>05.10.2012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09F8E-02D3-405B-BC15-A443F5D83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515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6891-F111-4EFE-A4D8-8DC2A0F8C692}" type="datetimeFigureOut">
              <a:rPr lang="ru-RU" smtClean="0"/>
              <a:t>05.10.2012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09F8E-02D3-405B-BC15-A443F5D83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754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6891-F111-4EFE-A4D8-8DC2A0F8C692}" type="datetimeFigureOut">
              <a:rPr lang="ru-RU" smtClean="0"/>
              <a:t>05.10.2012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09F8E-02D3-405B-BC15-A443F5D83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914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6891-F111-4EFE-A4D8-8DC2A0F8C692}" type="datetimeFigureOut">
              <a:rPr lang="ru-RU" smtClean="0"/>
              <a:t>05.10.2012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09F8E-02D3-405B-BC15-A443F5D83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618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6891-F111-4EFE-A4D8-8DC2A0F8C692}" type="datetimeFigureOut">
              <a:rPr lang="ru-RU" smtClean="0"/>
              <a:t>05.10.2012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09F8E-02D3-405B-BC15-A443F5D83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504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6891-F111-4EFE-A4D8-8DC2A0F8C692}" type="datetimeFigureOut">
              <a:rPr lang="ru-RU" smtClean="0"/>
              <a:t>05.10.2012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09F8E-02D3-405B-BC15-A443F5D83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82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6891-F111-4EFE-A4D8-8DC2A0F8C692}" type="datetimeFigureOut">
              <a:rPr lang="ru-RU" smtClean="0"/>
              <a:t>05.10.2012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09F8E-02D3-405B-BC15-A443F5D83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59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6891-F111-4EFE-A4D8-8DC2A0F8C692}" type="datetimeFigureOut">
              <a:rPr lang="ru-RU" smtClean="0"/>
              <a:t>05.10.2012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09F8E-02D3-405B-BC15-A443F5D83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521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6891-F111-4EFE-A4D8-8DC2A0F8C692}" type="datetimeFigureOut">
              <a:rPr lang="ru-RU" smtClean="0"/>
              <a:t>05.10.2012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09F8E-02D3-405B-BC15-A443F5D83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467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F6891-F111-4EFE-A4D8-8DC2A0F8C692}" type="datetimeFigureOut">
              <a:rPr lang="ru-RU" smtClean="0"/>
              <a:t>05.10.2012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09F8E-02D3-405B-BC15-A443F5D83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050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16123"/>
            <a:ext cx="4057310" cy="5209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87624" y="153596"/>
            <a:ext cx="40573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683568" y="569094"/>
            <a:ext cx="76300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D60093"/>
                </a:solidFill>
              </a:rPr>
              <a:t>Дрофа – царица степей</a:t>
            </a:r>
            <a:endParaRPr lang="ru-RU" sz="4800" b="1" i="1" dirty="0">
              <a:solidFill>
                <a:srgbClr val="D6009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3578721"/>
            <a:ext cx="431284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Работу выполнили :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ученик </a:t>
            </a: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9 класса МОУ «СОШ </a:t>
            </a:r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п.Нива</a:t>
            </a:r>
            <a:endPara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itchFamily="18" charset="0"/>
            </a:endParaRP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Питерского района </a:t>
            </a: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Саратовской области</a:t>
            </a:r>
            <a:endPara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itchFamily="18" charset="0"/>
            </a:endParaRP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Веретенников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Андрей,</a:t>
            </a: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     </a:t>
            </a: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Руководитель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: учитель биологии</a:t>
            </a:r>
            <a:endPara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itchFamily="18" charset="0"/>
            </a:endParaRPr>
          </a:p>
          <a:p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   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                                 Ткаченко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С.Г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826970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1208"/>
            <a:ext cx="4947374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04048" y="620688"/>
            <a:ext cx="4139952" cy="52506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Гнездо представляет собой ямку в земле, иногда со скудной выстилкой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.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50% зарегистрированных гнёзд дрофы располагались на земле, на просторных просяных полях. 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 </a:t>
            </a:r>
            <a:r>
              <a:rPr lang="ru-RU" sz="2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  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В кладке обычно 2 -4 яйца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/>
              </a:rPr>
              <a:t>. </a:t>
            </a: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588344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рису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496944" cy="6510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4" y="388402"/>
            <a:ext cx="910272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 flipH="1">
            <a:off x="920229" y="5470327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В неволе дрофа </a:t>
            </a:r>
            <a:r>
              <a:rPr lang="ru-RU" sz="3200" b="1" dirty="0" smtClean="0">
                <a:solidFill>
                  <a:srgbClr val="FF0000"/>
                </a:solidFill>
              </a:rPr>
              <a:t>не размножается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737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8402"/>
            <a:ext cx="5688632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012160" y="908720"/>
            <a:ext cx="280831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kumimoji="0" lang="ru-RU" sz="2800" b="0" i="1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</a:t>
            </a:r>
            <a:r>
              <a:rPr kumimoji="0" lang="ru-RU" sz="28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Птенцы способны летать лишь в 60-ти дневном возрасте, всё это время они очень уязвимы.</a:t>
            </a:r>
            <a:br>
              <a:rPr kumimoji="0" lang="ru-RU" sz="28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</a:br>
            <a:endParaRPr kumimoji="0" lang="ru-RU" sz="2800" b="0" i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4084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Численность дрофы на изучаемой территории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2192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График весеннего учёта дрофы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935847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646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/>
              <a:t>График осеннего учёта дрофы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7203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052736"/>
            <a:ext cx="603041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4400" b="1" i="1" dirty="0" smtClean="0">
                <a:solidFill>
                  <a:srgbClr val="CC0099"/>
                </a:solidFill>
                <a:latin typeface="Arial Narrow" pitchFamily="34" charset="0"/>
              </a:rPr>
              <a:t>Исчезновение дроф сигнализирует, о том, что масштаб </a:t>
            </a:r>
            <a:r>
              <a:rPr lang="ru-RU" sz="4000" b="1" i="1" dirty="0" smtClean="0">
                <a:solidFill>
                  <a:srgbClr val="CC0099"/>
                </a:solidFill>
                <a:latin typeface="Arial Narrow" pitchFamily="34" charset="0"/>
              </a:rPr>
              <a:t>сельскохозяйственных</a:t>
            </a:r>
            <a:r>
              <a:rPr lang="ru-RU" sz="4400" b="1" i="1" dirty="0" smtClean="0">
                <a:solidFill>
                  <a:srgbClr val="CC0099"/>
                </a:solidFill>
                <a:latin typeface="Arial Narrow" pitchFamily="34" charset="0"/>
              </a:rPr>
              <a:t> работ нарушает природный баланс!</a:t>
            </a:r>
            <a:endParaRPr lang="ru-RU" b="1" i="1" dirty="0">
              <a:solidFill>
                <a:srgbClr val="CC0099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4160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j-ea"/>
                <a:cs typeface="+mj-cs"/>
              </a:rPr>
              <a:t>За последние сто лет сильно сократилась численность дрофы, а в некоторых странах дрофа вымерла. Основной причиной этого процесса является рост интенсивности сельского хозяйства и охота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.</a:t>
            </a:r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00200"/>
            <a:ext cx="617878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3064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998" y="2060848"/>
            <a:ext cx="5544616" cy="4268931"/>
          </a:xfrm>
        </p:spPr>
      </p:pic>
      <p:sp>
        <p:nvSpPr>
          <p:cNvPr id="5" name="Прямоугольник 4"/>
          <p:cNvSpPr/>
          <p:nvPr/>
        </p:nvSpPr>
        <p:spPr>
          <a:xfrm>
            <a:off x="179512" y="404664"/>
            <a:ext cx="8613588" cy="1368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В регионах с большой численностью дроф было отмечено, что они часто погибают от столкновений с высоковольтными линиями. Дрофы – крупные, мощные птицы, но им трудно управлять высотой своего полёта.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131277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31640" y="1772816"/>
            <a:ext cx="676368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>
                <a:solidFill>
                  <a:srgbClr val="CC0099"/>
                </a:solidFill>
              </a:rPr>
              <a:t>Как мы можем </a:t>
            </a:r>
            <a:endParaRPr lang="ru-RU" sz="5400" b="1" i="1" dirty="0" smtClean="0">
              <a:solidFill>
                <a:srgbClr val="CC0099"/>
              </a:solidFill>
            </a:endParaRPr>
          </a:p>
          <a:p>
            <a:pPr algn="ctr"/>
            <a:r>
              <a:rPr lang="ru-RU" sz="5400" b="1" i="1" dirty="0" smtClean="0">
                <a:solidFill>
                  <a:srgbClr val="CC0099"/>
                </a:solidFill>
              </a:rPr>
              <a:t>помочь </a:t>
            </a:r>
            <a:r>
              <a:rPr lang="ru-RU" sz="5400" b="1" i="1" dirty="0">
                <a:solidFill>
                  <a:srgbClr val="CC0099"/>
                </a:solidFill>
              </a:rPr>
              <a:t>дрофам?</a:t>
            </a:r>
          </a:p>
        </p:txBody>
      </p:sp>
    </p:spTree>
    <p:extLst>
      <p:ext uri="{BB962C8B-B14F-4D97-AF65-F5344CB8AC3E}">
        <p14:creationId xmlns:p14="http://schemas.microsoft.com/office/powerpoint/2010/main" val="3259460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1560" y="260648"/>
            <a:ext cx="8280920" cy="1584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C0099"/>
                </a:solidFill>
              </a:rPr>
              <a:t>На первый взгляд огромные степные массивы Заволжья кажутся безжизненными, но если внимательно приглядеться, то можно увидеть массу интересного</a:t>
            </a:r>
            <a:r>
              <a:rPr lang="ru-RU" b="1" i="1" dirty="0" smtClean="0">
                <a:solidFill>
                  <a:srgbClr val="CC0099"/>
                </a:solidFill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3314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75656" y="1504451"/>
            <a:ext cx="61206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CC0099"/>
                </a:solidFill>
              </a:rPr>
              <a:t>Помните, что сбор яиц и птенцов строго запрещён!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3890665"/>
            <a:ext cx="66967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За эти действия предусмотрены не только высокие штрафы, но и возможность привлечения к уголовной ответственности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2176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463247"/>
            <a:ext cx="67687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D60093"/>
                </a:solidFill>
              </a:rPr>
              <a:t>На </a:t>
            </a:r>
            <a:r>
              <a:rPr lang="ru-RU" sz="2800" b="1" i="1" dirty="0" smtClean="0">
                <a:solidFill>
                  <a:srgbClr val="D60093"/>
                </a:solidFill>
              </a:rPr>
              <a:t>наших </a:t>
            </a:r>
            <a:r>
              <a:rPr lang="ru-RU" sz="2800" b="1" i="1" dirty="0">
                <a:solidFill>
                  <a:srgbClr val="D60093"/>
                </a:solidFill>
              </a:rPr>
              <a:t>угодьях дрофы токуют, устраивают гнёзда и </a:t>
            </a:r>
            <a:r>
              <a:rPr lang="ru-RU" sz="2800" b="1" i="1" dirty="0" smtClean="0">
                <a:solidFill>
                  <a:srgbClr val="D60093"/>
                </a:solidFill>
              </a:rPr>
              <a:t>  выращивают   потомство</a:t>
            </a:r>
            <a:endParaRPr lang="ru-RU" sz="2800" dirty="0">
              <a:solidFill>
                <a:srgbClr val="D60093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2094789"/>
            <a:ext cx="76328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800" b="1" dirty="0"/>
              <a:t>Эти птицы беззащитны и беспомощны перед сельхозтехникой! Многие самки улетают только в непосредственной близости от трактора, но часто их можно заметить вовремя. В таких случаях нужно обязательно объехать гнездо на расстоянии 20 метров</a:t>
            </a:r>
            <a:r>
              <a:rPr lang="ru-RU" sz="2800" b="1" dirty="0" smtClean="0"/>
              <a:t>.</a:t>
            </a:r>
          </a:p>
          <a:p>
            <a:pPr algn="ctr">
              <a:lnSpc>
                <a:spcPct val="90000"/>
              </a:lnSpc>
            </a:pPr>
            <a:endParaRPr lang="ru-RU" sz="2800" b="1" dirty="0"/>
          </a:p>
          <a:p>
            <a:pPr algn="ctr">
              <a:lnSpc>
                <a:spcPct val="90000"/>
              </a:lnSpc>
            </a:pPr>
            <a:r>
              <a:rPr lang="ru-RU" sz="3200" b="1" i="1" dirty="0">
                <a:solidFill>
                  <a:srgbClr val="CC0099"/>
                </a:solidFill>
              </a:rPr>
              <a:t>Охраняйте гнезда во время проведения сельскохозяйственных работ!</a:t>
            </a:r>
            <a:r>
              <a:rPr lang="ru-RU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52838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511805"/>
            <a:ext cx="72781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C0099"/>
                </a:solidFill>
              </a:rPr>
              <a:t>Эффективные меры охраны: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513091"/>
            <a:ext cx="8064896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90000"/>
              </a:lnSpc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- Организация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регулярного учёта численности дрофы в регионах её наибольшей плотности;</a:t>
            </a:r>
          </a:p>
          <a:p>
            <a:pPr marL="609600" indent="-609600">
              <a:lnSpc>
                <a:spcPct val="90000"/>
              </a:lnSpc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- Охрана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токов и мест гнездований от факторов беспокойства, а также от лимитирующих факторов, таких как, постройка новых высоковольтных линий и дорог, посадка лесополос, добыча полезных ископаемых;</a:t>
            </a:r>
          </a:p>
          <a:p>
            <a:pPr marL="609600" indent="-609600">
              <a:lnSpc>
                <a:spcPct val="90000"/>
              </a:lnSpc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- Стимулирование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щадящего землепользования и безопасной для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дроф сельскохозяйственной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деятельности;</a:t>
            </a:r>
          </a:p>
          <a:p>
            <a:pPr marL="609600" indent="-609600">
              <a:lnSpc>
                <a:spcPct val="90000"/>
              </a:lnSpc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- Создание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для дроф особо охраняемых территорий. </a:t>
            </a:r>
          </a:p>
        </p:txBody>
      </p:sp>
    </p:spTree>
    <p:extLst>
      <p:ext uri="{BB962C8B-B14F-4D97-AF65-F5344CB8AC3E}">
        <p14:creationId xmlns:p14="http://schemas.microsoft.com/office/powerpoint/2010/main" val="1049704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692696"/>
            <a:ext cx="7949227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</a:rPr>
              <a:t>Мы речь свою ведем о том,</a:t>
            </a:r>
          </a:p>
          <a:p>
            <a:r>
              <a:rPr lang="ru-RU" sz="3600" dirty="0">
                <a:solidFill>
                  <a:srgbClr val="D60093"/>
                </a:solidFill>
              </a:rPr>
              <a:t>ч</a:t>
            </a:r>
            <a:r>
              <a:rPr lang="ru-RU" sz="3600" dirty="0" smtClean="0">
                <a:solidFill>
                  <a:srgbClr val="D60093"/>
                </a:solidFill>
              </a:rPr>
              <a:t>то вся земля наш общий дом,-</a:t>
            </a:r>
          </a:p>
          <a:p>
            <a:r>
              <a:rPr lang="ru-RU" sz="3600" dirty="0" smtClean="0">
                <a:solidFill>
                  <a:srgbClr val="D60093"/>
                </a:solidFill>
              </a:rPr>
              <a:t>Наш добрый дом, просторный дом,-</a:t>
            </a:r>
          </a:p>
          <a:p>
            <a:r>
              <a:rPr lang="ru-RU" sz="3600" dirty="0" smtClean="0">
                <a:solidFill>
                  <a:srgbClr val="D60093"/>
                </a:solidFill>
              </a:rPr>
              <a:t>Мы все с рожденья в нём живём.</a:t>
            </a:r>
          </a:p>
          <a:p>
            <a:endParaRPr lang="ru-RU" sz="3600" dirty="0">
              <a:solidFill>
                <a:srgbClr val="D60093"/>
              </a:solidFill>
            </a:endParaRPr>
          </a:p>
          <a:p>
            <a:r>
              <a:rPr lang="ru-RU" sz="3600" dirty="0" smtClean="0">
                <a:solidFill>
                  <a:srgbClr val="D60093"/>
                </a:solidFill>
              </a:rPr>
              <a:t>Ещё о том ведём мы речь,</a:t>
            </a:r>
          </a:p>
          <a:p>
            <a:r>
              <a:rPr lang="ru-RU" sz="3600" dirty="0" smtClean="0">
                <a:solidFill>
                  <a:srgbClr val="D60093"/>
                </a:solidFill>
              </a:rPr>
              <a:t>Что мы наш дом должны сберечь.</a:t>
            </a:r>
          </a:p>
          <a:p>
            <a:r>
              <a:rPr lang="ru-RU" sz="3600" dirty="0" smtClean="0">
                <a:solidFill>
                  <a:srgbClr val="D60093"/>
                </a:solidFill>
              </a:rPr>
              <a:t>Давай докажем, что не зря</a:t>
            </a:r>
          </a:p>
          <a:p>
            <a:r>
              <a:rPr lang="ru-RU" sz="3600" dirty="0" smtClean="0">
                <a:solidFill>
                  <a:srgbClr val="D60093"/>
                </a:solidFill>
              </a:rPr>
              <a:t>На нас надеется земля.</a:t>
            </a:r>
            <a:endParaRPr lang="ru-RU" sz="3600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148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27784" y="2204864"/>
            <a:ext cx="46957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D60093"/>
                </a:solidFill>
              </a:rPr>
              <a:t>Благодарим за внимание</a:t>
            </a:r>
            <a:endParaRPr lang="ru-RU" sz="2800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535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85168" cy="1584176"/>
          </a:xfrm>
        </p:spPr>
        <p:txBody>
          <a:bodyPr>
            <a:noAutofit/>
          </a:bodyPr>
          <a:lstStyle/>
          <a:p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Arial"/>
              </a:rPr>
              <a:t>Саратовская область- второе в мире местожительство по величине популяции дроф.</a:t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Arial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Arial"/>
              </a:rPr>
              <a:t> Это значит, что мы несём большую ответственность за сохранение этой птицы!</a:t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Arial"/>
              </a:rPr>
            </a:b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72200" y="1988840"/>
            <a:ext cx="259228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 территории области дрофы обитают с марта по октябрь.</a:t>
            </a:r>
          </a:p>
          <a:p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Общая численность</a:t>
            </a:r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предположительно 3000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особей.</a:t>
            </a:r>
          </a:p>
          <a:p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Плотность населения составила 24, 5 особи на 100 кв. км.</a:t>
            </a:r>
            <a:b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sz="2000" b="1" dirty="0">
              <a:solidFill>
                <a:schemeClr val="accent2"/>
              </a:solidFill>
            </a:endParaRPr>
          </a:p>
          <a:p>
            <a:endParaRPr lang="en-US" sz="2000" b="1" dirty="0" smtClean="0">
              <a:solidFill>
                <a:schemeClr val="accent2"/>
              </a:solidFill>
            </a:endParaRPr>
          </a:p>
          <a:p>
            <a:endParaRPr lang="ru-RU" sz="2000" dirty="0"/>
          </a:p>
        </p:txBody>
      </p:sp>
      <p:pic>
        <p:nvPicPr>
          <p:cNvPr id="1026" name="Picture 2" descr="C:\Documents and Settings\Admin\Мои документы\Мои рисунки\dr3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5215845" cy="4599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3480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908721"/>
            <a:ext cx="3456384" cy="5112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548680"/>
            <a:ext cx="4968552" cy="604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kumimoji="0" lang="ru-RU" sz="2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С целью сохранения на территории Фёдоровского района дрофы в 1983 году создан Федеральный заказник  «Саратовский» ( иное название «Семёновский») расположенный вблизи села </a:t>
            </a:r>
            <a:r>
              <a:rPr kumimoji="0" lang="ru-RU" sz="26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Борисоглебовка</a:t>
            </a:r>
            <a:r>
              <a:rPr kumimoji="0" lang="ru-RU" sz="2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kumimoji="0" lang="ru-RU" sz="2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В 1998  г. к территории было решено присоединить прилегающие земли </a:t>
            </a:r>
            <a:r>
              <a:rPr kumimoji="0" lang="ru-RU" sz="26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Краснокутского</a:t>
            </a:r>
            <a:r>
              <a:rPr kumimoji="0" lang="ru-RU" sz="2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и Питерского районов, где дрофы также есть.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rgbClr val="CC009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7140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5" t="8189" r="964" b="-6390"/>
          <a:stretch/>
        </p:blipFill>
        <p:spPr bwMode="auto">
          <a:xfrm>
            <a:off x="972000" y="900000"/>
            <a:ext cx="7272000" cy="57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264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3" y="29558"/>
            <a:ext cx="5688632" cy="67118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63619" y="3735657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Питерка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19872" y="237584"/>
            <a:ext cx="23759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9900"/>
                </a:solidFill>
              </a:rPr>
              <a:t>Питерский район</a:t>
            </a:r>
            <a:endParaRPr lang="ru-RU" sz="2000" b="1" dirty="0">
              <a:solidFill>
                <a:srgbClr val="009900"/>
              </a:solidFill>
            </a:endParaRPr>
          </a:p>
        </p:txBody>
      </p:sp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218" y="4480719"/>
            <a:ext cx="1079500" cy="80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475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dirty="0">
                <a:solidFill>
                  <a:srgbClr val="CC0099"/>
                </a:solidFill>
              </a:rPr>
              <a:t>Дрофа – одна из самых тяжёлых летающих птиц в мире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44008" y="1628800"/>
            <a:ext cx="4320480" cy="4968552"/>
          </a:xfrm>
        </p:spPr>
        <p:txBody>
          <a:bodyPr>
            <a:normAutofit fontScale="85000" lnSpcReduction="20000"/>
          </a:bodyPr>
          <a:lstStyle/>
          <a:p>
            <a:r>
              <a:rPr kumimoji="0" lang="ru-RU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Дрофы –семейство птиц отряда </a:t>
            </a:r>
            <a:r>
              <a:rPr kumimoji="0" lang="ru-RU" sz="28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журавлеобразных</a:t>
            </a:r>
            <a:r>
              <a:rPr kumimoji="0" lang="ru-RU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/>
              </a:rPr>
              <a:t>. Всего насчитывается 24 вида, обитают главным образом в степях и полупустынях. На территории России 3 вида: дрофа обыкновенная, стрепет, вихляй. На территории Саратовской области обитают дрофы обыкновенные и стрепеты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2816"/>
            <a:ext cx="4608512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9660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4278117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44008" y="620688"/>
            <a:ext cx="424847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/>
              </a:rPr>
              <a:t>Вес взрослого представителя вида достигает 16 кг. У самцов около клюва расположены пучки тонких перьев. Голова и шея серые. Спина, хвост и кроющие перья крыльев  рыжие с чёрным поперечным рисунком, маховые - белые с чёрными концами. Низ тела – белый. Держится в одиночку и стаями. С земли взлетает тяжело, полёт быстрый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6068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0800000" flipV="1">
            <a:off x="251521" y="4458768"/>
            <a:ext cx="3456384" cy="2042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 b="1" dirty="0"/>
              <a:t>Самка дрофы достигает зрелости в 4-5 лет. Обязанность выведения потомства лежит полностью на ней. Первые кладки отмечаются в конце апреля – первой половине мая.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000" b="1" dirty="0"/>
          </a:p>
        </p:txBody>
      </p:sp>
      <p:pic>
        <p:nvPicPr>
          <p:cNvPr id="3076" name="Picture 4" descr="C:\Documents and Settings\Admin\Рабочий стол\Рисунок1.p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64" y="205166"/>
            <a:ext cx="3312368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Documents and Settings\Admin\Рабочий стол\Рис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5" y="166810"/>
            <a:ext cx="4350643" cy="4189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923928" y="4509120"/>
            <a:ext cx="478269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 конце марта – начале апреля, сразу же после прилёта, начинается период токования. После этого кратковременного периода самцы собираются отдельными группами и «фланируют» по окрестностям до следующего брачного периода.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3300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248</TotalTime>
  <Words>682</Words>
  <Application>Microsoft Office PowerPoint</Application>
  <PresentationFormat>Экран (4:3)</PresentationFormat>
  <Paragraphs>64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Презентация PowerPoint</vt:lpstr>
      <vt:lpstr>Саратовская область- второе в мире местожительство по величине популяции дроф.  Это значит, что мы несём большую ответственность за сохранение этой птицы! </vt:lpstr>
      <vt:lpstr>Презентация PowerPoint</vt:lpstr>
      <vt:lpstr>Презентация PowerPoint</vt:lpstr>
      <vt:lpstr>Презентация PowerPoint</vt:lpstr>
      <vt:lpstr>Дрофа – одна из самых тяжёлых летающих птиц в мире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Численность дрофы на изучаемой территории </vt:lpstr>
      <vt:lpstr>График весеннего учёта дрофы </vt:lpstr>
      <vt:lpstr>График осеннего учёта дрофы </vt:lpstr>
      <vt:lpstr>Презентация PowerPoint</vt:lpstr>
      <vt:lpstr>За последние сто лет сильно сократилась численность дрофы, а в некоторых странах дрофа вымерла. Основной причиной этого процесса является рост интенсивности сельского хозяйства и охота.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32</cp:revision>
  <dcterms:created xsi:type="dcterms:W3CDTF">2011-04-28T19:50:23Z</dcterms:created>
  <dcterms:modified xsi:type="dcterms:W3CDTF">2012-10-05T19:57:21Z</dcterms:modified>
</cp:coreProperties>
</file>