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65" r:id="rId3"/>
    <p:sldId id="262" r:id="rId4"/>
    <p:sldId id="266" r:id="rId5"/>
    <p:sldId id="264" r:id="rId6"/>
    <p:sldId id="267" r:id="rId7"/>
    <p:sldId id="268" r:id="rId8"/>
    <p:sldId id="269" r:id="rId9"/>
    <p:sldId id="273" r:id="rId10"/>
    <p:sldId id="272" r:id="rId11"/>
    <p:sldId id="277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560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9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077C1-1231-438E-9B51-0EB106F0BC31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FDF93-74EB-4E97-BD71-7DF978545F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4444D7B4-6B71-433B-AB5B-3A87F58AA8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004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6600"/>
                </a:solidFill>
              </a:rPr>
              <a:t>Внеурочная деятельность младших </a:t>
            </a:r>
            <a:r>
              <a:rPr lang="en-US" dirty="0" smtClean="0">
                <a:solidFill>
                  <a:srgbClr val="FF6600"/>
                </a:solidFill>
              </a:rPr>
              <a:t/>
            </a:r>
            <a:br>
              <a:rPr lang="en-US" dirty="0" smtClean="0">
                <a:solidFill>
                  <a:srgbClr val="FF6600"/>
                </a:solidFill>
              </a:rPr>
            </a:br>
            <a:r>
              <a:rPr lang="ru-RU" dirty="0" smtClean="0">
                <a:solidFill>
                  <a:srgbClr val="FF6600"/>
                </a:solidFill>
              </a:rPr>
              <a:t>школьников</a:t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ru-RU" dirty="0" smtClean="0">
                <a:solidFill>
                  <a:srgbClr val="FF6600"/>
                </a:solidFill>
              </a:rPr>
              <a:t>в рамках ФГОС </a:t>
            </a:r>
            <a:r>
              <a:rPr lang="ru-RU" dirty="0" smtClean="0">
                <a:solidFill>
                  <a:srgbClr val="FF6600"/>
                </a:solidFill>
              </a:rPr>
              <a:t>НОО</a:t>
            </a:r>
            <a:r>
              <a:rPr lang="ru-RU" dirty="0" smtClean="0">
                <a:solidFill>
                  <a:srgbClr val="FF6600"/>
                </a:solidFill>
              </a:rPr>
              <a:t/>
            </a:r>
            <a:br>
              <a:rPr lang="ru-RU" dirty="0" smtClean="0">
                <a:solidFill>
                  <a:srgbClr val="FF6600"/>
                </a:solidFill>
              </a:rPr>
            </a:b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86322"/>
            <a:ext cx="7854696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Автор: учитель 1 квалификационной категории Андреева М.Г.</a:t>
            </a:r>
            <a:endParaRPr lang="ru-RU" dirty="0" smtClean="0">
              <a:solidFill>
                <a:schemeClr val="accent6"/>
              </a:solidFill>
            </a:endParaRPr>
          </a:p>
          <a:p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1214414" y="357166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 b="1" dirty="0" smtClean="0">
                <a:solidFill>
                  <a:srgbClr val="C00000"/>
                </a:solidFill>
              </a:rPr>
              <a:t>Муниципальное бюджетное общеобразовательное учреждение</a:t>
            </a: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средняя общеобразовательная школа № 1</a:t>
            </a: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с углубленным изучением отдельных предметов</a:t>
            </a: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b="1" dirty="0" err="1" smtClean="0">
                <a:solidFill>
                  <a:srgbClr val="C00000"/>
                </a:solidFill>
              </a:rPr>
              <a:t>Бугульминского</a:t>
            </a:r>
            <a:r>
              <a:rPr lang="ru-RU" sz="1400" b="1" dirty="0" smtClean="0">
                <a:solidFill>
                  <a:srgbClr val="C00000"/>
                </a:solidFill>
              </a:rPr>
              <a:t> муниципального </a:t>
            </a:r>
            <a:r>
              <a:rPr lang="ru-RU" sz="1400" b="1" smtClean="0">
                <a:solidFill>
                  <a:srgbClr val="C00000"/>
                </a:solidFill>
              </a:rPr>
              <a:t>района </a:t>
            </a:r>
            <a:r>
              <a:rPr lang="ru-RU" sz="1400" b="1" smtClean="0">
                <a:solidFill>
                  <a:srgbClr val="C00000"/>
                </a:solidFill>
              </a:rPr>
              <a:t>РТ</a:t>
            </a:r>
          </a:p>
          <a:p>
            <a:pPr eaLnBrk="1" hangingPunct="1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472" y="2000240"/>
            <a:ext cx="3044853" cy="3416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dirty="0">
                <a:solidFill>
                  <a:srgbClr val="FFFF00"/>
                </a:solidFill>
              </a:rPr>
              <a:t>Посещение банка крови ЦРБ.</a:t>
            </a:r>
          </a:p>
          <a:p>
            <a:pPr>
              <a:buFontTx/>
              <a:buNone/>
            </a:pPr>
            <a:endParaRPr lang="ru-RU" sz="2800" dirty="0">
              <a:solidFill>
                <a:srgbClr val="3829FF"/>
              </a:solidFill>
            </a:endParaRPr>
          </a:p>
        </p:txBody>
      </p:sp>
      <p:pic>
        <p:nvPicPr>
          <p:cNvPr id="39942" name="Picture 6" descr="DSC0173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3716338"/>
            <a:ext cx="2895600" cy="2171700"/>
          </a:xfrm>
          <a:noFill/>
          <a:ln/>
        </p:spPr>
      </p:pic>
      <p:pic>
        <p:nvPicPr>
          <p:cNvPr id="39945" name="Picture 9" descr="DSC0173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6100" y="1052513"/>
            <a:ext cx="2897188" cy="2173287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99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99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Как печётся хлеб?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январь2011 1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728" y="200024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январь2011 1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572000" cy="342900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C19006C-7D9B-462A-BD9C-FB4BD58B3385}" type="datetime1">
              <a:rPr lang="ru-RU" smtClean="0"/>
              <a:pPr>
                <a:defRPr/>
              </a:pPr>
              <a:t>16.05.2012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24CBF6-9430-41A8-AAD1-02F4211E566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7" name="Рисунок 6" descr="январь2011 1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январь2011 1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71813"/>
            <a:ext cx="3286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январь2011 11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4375" y="3071813"/>
            <a:ext cx="58896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540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Хлеб, хлебушко, хлеб - кормилец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C19006C-7D9B-462A-BD9C-FB4BD58B3385}" type="datetime1">
              <a:rPr lang="ru-RU" smtClean="0"/>
              <a:pPr>
                <a:defRPr/>
              </a:pPr>
              <a:t>16.05.2012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DFCB3-2898-4ADE-8E96-3D8AF2EF868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7" name="Рисунок 6" descr="январь2011 1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50" y="2714620"/>
            <a:ext cx="5167349" cy="38755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январь2011 1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1071546"/>
            <a:ext cx="3768938" cy="4525963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319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Цели ВУД: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формирование активной, самостоятельной,  инициативной личности;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развитие </a:t>
            </a:r>
            <a:r>
              <a:rPr lang="ru-RU" sz="3600" dirty="0" err="1" smtClean="0">
                <a:solidFill>
                  <a:srgbClr val="FFFF00"/>
                </a:solidFill>
              </a:rPr>
              <a:t>общеучебных</a:t>
            </a:r>
            <a:r>
              <a:rPr lang="ru-RU" sz="3600" dirty="0" smtClean="0">
                <a:solidFill>
                  <a:srgbClr val="FFFF00"/>
                </a:solidFill>
              </a:rPr>
              <a:t>  умений  и  навыков, исследовательских,  рефлексивных действий;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развитие познавательных интересов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62966" cy="4286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357158" y="1000108"/>
            <a:ext cx="8122760" cy="5580063"/>
            <a:chOff x="877" y="680"/>
            <a:chExt cx="4037" cy="3515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984" y="680"/>
              <a:ext cx="3800" cy="35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 flipV="1">
              <a:off x="2021" y="2180"/>
              <a:ext cx="437" cy="13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877" y="1670"/>
              <a:ext cx="1207" cy="814"/>
            </a:xfrm>
            <a:prstGeom prst="ellipse">
              <a:avLst/>
            </a:prstGeom>
            <a:solidFill>
              <a:srgbClr val="FF66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 smtClean="0"/>
                <a:t>Проектно-</a:t>
              </a:r>
            </a:p>
            <a:p>
              <a:r>
                <a:rPr lang="ru-RU" dirty="0" smtClean="0"/>
                <a:t>исследовательская</a:t>
              </a:r>
            </a:p>
            <a:p>
              <a:r>
                <a:rPr lang="ru-RU" dirty="0" smtClean="0"/>
                <a:t>деятельность</a:t>
              </a:r>
              <a:endParaRPr lang="ru-RU" dirty="0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2349" y="2767"/>
              <a:ext cx="273" cy="329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1481" y="3020"/>
              <a:ext cx="1172" cy="814"/>
            </a:xfrm>
            <a:prstGeom prst="ellipse">
              <a:avLst/>
            </a:prstGeom>
            <a:solidFill>
              <a:srgbClr val="FF66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 err="1" smtClean="0"/>
                <a:t>Военно</a:t>
              </a:r>
              <a:r>
                <a:rPr lang="ru-RU" dirty="0" smtClean="0"/>
                <a:t>-</a:t>
              </a:r>
            </a:p>
            <a:p>
              <a:r>
                <a:rPr lang="ru-RU" dirty="0" smtClean="0"/>
                <a:t>патриотическое</a:t>
              </a:r>
              <a:endParaRPr lang="ru-RU" dirty="0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3149" y="2767"/>
              <a:ext cx="264" cy="329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3228" y="3019"/>
              <a:ext cx="1129" cy="814"/>
            </a:xfrm>
            <a:prstGeom prst="ellipse">
              <a:avLst/>
            </a:prstGeom>
            <a:solidFill>
              <a:srgbClr val="FF66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 smtClean="0"/>
                <a:t>Научно-</a:t>
              </a:r>
            </a:p>
            <a:p>
              <a:r>
                <a:rPr lang="ru-RU" dirty="0" smtClean="0"/>
                <a:t>познавательное</a:t>
              </a:r>
              <a:endParaRPr lang="ru-RU" dirty="0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V="1">
              <a:off x="3313" y="2180"/>
              <a:ext cx="429" cy="133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3753" y="1670"/>
              <a:ext cx="1161" cy="814"/>
            </a:xfrm>
            <a:prstGeom prst="ellipse">
              <a:avLst/>
            </a:prstGeom>
            <a:solidFill>
              <a:srgbClr val="FF66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 smtClean="0"/>
                <a:t>Художественно-</a:t>
              </a:r>
            </a:p>
            <a:p>
              <a:r>
                <a:rPr lang="ru-RU" dirty="0" smtClean="0"/>
                <a:t>эстетическое</a:t>
              </a:r>
              <a:endParaRPr lang="ru-RU" dirty="0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 flipV="1">
              <a:off x="2884" y="1618"/>
              <a:ext cx="1" cy="4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2297" y="815"/>
              <a:ext cx="1262" cy="814"/>
            </a:xfrm>
            <a:prstGeom prst="ellipse">
              <a:avLst/>
            </a:prstGeom>
            <a:solidFill>
              <a:srgbClr val="FF66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 smtClean="0"/>
                <a:t>Спортивно-</a:t>
              </a:r>
            </a:p>
            <a:p>
              <a:r>
                <a:rPr lang="ru-RU" dirty="0" smtClean="0"/>
                <a:t>оздоровительное</a:t>
              </a:r>
              <a:endParaRPr lang="ru-RU" dirty="0"/>
            </a:p>
          </p:txBody>
        </p:sp>
        <p:grpSp>
          <p:nvGrpSpPr>
            <p:cNvPr id="15" name="Group 23"/>
            <p:cNvGrpSpPr>
              <a:grpSpLocks/>
            </p:cNvGrpSpPr>
            <p:nvPr/>
          </p:nvGrpSpPr>
          <p:grpSpPr bwMode="auto">
            <a:xfrm>
              <a:off x="2120" y="1850"/>
              <a:ext cx="1562" cy="1080"/>
              <a:chOff x="2120" y="1850"/>
              <a:chExt cx="1562" cy="1080"/>
            </a:xfrm>
          </p:grpSpPr>
          <p:sp>
            <p:nvSpPr>
              <p:cNvPr id="16" name="Oval 24"/>
              <p:cNvSpPr>
                <a:spLocks noChangeArrowheads="1"/>
              </p:cNvSpPr>
              <p:nvPr/>
            </p:nvSpPr>
            <p:spPr bwMode="auto">
              <a:xfrm>
                <a:off x="2120" y="1850"/>
                <a:ext cx="1562" cy="1080"/>
              </a:xfrm>
              <a:prstGeom prst="ellipse">
                <a:avLst/>
              </a:prstGeom>
              <a:solidFill>
                <a:srgbClr val="FF6633"/>
              </a:solidFill>
              <a:ln w="936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Text Box 25"/>
              <p:cNvSpPr txBox="1">
                <a:spLocks noChangeArrowheads="1"/>
              </p:cNvSpPr>
              <p:nvPr/>
            </p:nvSpPr>
            <p:spPr bwMode="auto">
              <a:xfrm>
                <a:off x="2333" y="2075"/>
                <a:ext cx="1172" cy="649"/>
              </a:xfrm>
              <a:prstGeom prst="rect">
                <a:avLst/>
              </a:prstGeom>
              <a:solidFill>
                <a:srgbClr val="FF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800" b="1" dirty="0" smtClean="0">
                    <a:solidFill>
                      <a:srgbClr val="000000"/>
                    </a:solidFill>
                    <a:latin typeface="Times New Roman" pitchFamily="16" charset="0"/>
                    <a:cs typeface="Times New Roman" pitchFamily="16" charset="0"/>
                  </a:rPr>
                  <a:t>Направления ВУД</a:t>
                </a:r>
                <a:endParaRPr lang="ru-RU" sz="2800" b="1" dirty="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Формы организации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85926"/>
            <a:ext cx="7854696" cy="45005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2285992"/>
            <a:ext cx="1714512" cy="92869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кружки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28992" y="3643314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06" y="2285992"/>
            <a:ext cx="1785950" cy="92869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клубы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2357430"/>
            <a:ext cx="171451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секции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14348" y="3714752"/>
            <a:ext cx="1843094" cy="1071570"/>
          </a:xfrm>
          <a:prstGeom prst="roundRect">
            <a:avLst>
              <a:gd name="adj" fmla="val 794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7030A0"/>
                </a:solidFill>
              </a:rPr>
              <a:t>к</a:t>
            </a:r>
            <a:r>
              <a:rPr lang="ru-RU" sz="2400" smtClean="0">
                <a:solidFill>
                  <a:srgbClr val="7030A0"/>
                </a:solidFill>
              </a:rPr>
              <a:t>онферен-ции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14480" y="4929198"/>
            <a:ext cx="2071702" cy="11430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круглые столы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72132" y="5000636"/>
            <a:ext cx="1928826" cy="10715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rgbClr val="7030A0"/>
                </a:solidFill>
              </a:rPr>
              <a:t>Интеллек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pPr algn="ctr"/>
            <a:r>
              <a:rPr lang="ru-RU" sz="2000" dirty="0" err="1" smtClean="0">
                <a:solidFill>
                  <a:srgbClr val="7030A0"/>
                </a:solidFill>
              </a:rPr>
              <a:t>туальные</a:t>
            </a:r>
            <a:r>
              <a:rPr lang="ru-RU" sz="2000" dirty="0" smtClean="0">
                <a:solidFill>
                  <a:srgbClr val="7030A0"/>
                </a:solidFill>
              </a:rPr>
              <a:t> игры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643702" y="3714752"/>
            <a:ext cx="1500198" cy="10715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диспуты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643174" y="3714752"/>
            <a:ext cx="1857388" cy="10715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7030A0"/>
                </a:solidFill>
              </a:rPr>
              <a:t>олимпиа</a:t>
            </a:r>
            <a:r>
              <a:rPr lang="ru-RU" sz="2400" dirty="0" smtClean="0">
                <a:solidFill>
                  <a:srgbClr val="7030A0"/>
                </a:solidFill>
              </a:rPr>
              <a:t>-</a:t>
            </a:r>
          </a:p>
          <a:p>
            <a:pPr algn="ctr"/>
            <a:r>
              <a:rPr lang="ru-RU" sz="2400" dirty="0" err="1" smtClean="0">
                <a:solidFill>
                  <a:srgbClr val="7030A0"/>
                </a:solidFill>
              </a:rPr>
              <a:t>ды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572000" y="3714752"/>
            <a:ext cx="1928826" cy="10715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поисковые</a:t>
            </a:r>
          </a:p>
          <a:p>
            <a:pPr algn="ctr"/>
            <a:r>
              <a:rPr lang="ru-RU" sz="2000" dirty="0" err="1" smtClean="0">
                <a:solidFill>
                  <a:srgbClr val="7030A0"/>
                </a:solidFill>
              </a:rPr>
              <a:t>исследова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pPr algn="ctr"/>
            <a:r>
              <a:rPr lang="ru-RU" sz="2000" dirty="0" err="1" smtClean="0">
                <a:solidFill>
                  <a:srgbClr val="7030A0"/>
                </a:solidFill>
              </a:rPr>
              <a:t>ния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1" animBg="1"/>
      <p:bldP spid="9" grpId="0" animBg="1"/>
      <p:bldP spid="34" grpId="1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14488"/>
            <a:ext cx="7772400" cy="2499888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Проектно-исследовательская деятельность – одно из направлений ВУД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Цели проектно-исследовательской деятельности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воспитание детей, способных быть самостоятельными в мышлении и действиях;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развитие исследовательских и коммуникативных умений, навыков сотрудничества;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развитие умения работать с информацией, формировать проблемы и находить пути их решения;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развитие критического мышления.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6600"/>
                </a:solidFill>
              </a:rPr>
              <a:t>Виды исследований в начальной школе</a:t>
            </a:r>
            <a:endParaRPr lang="ru-RU" sz="4000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3500438"/>
            <a:ext cx="2714644" cy="1357322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Виды </a:t>
            </a:r>
            <a:r>
              <a:rPr lang="ru-RU" sz="2800" dirty="0" smtClean="0">
                <a:solidFill>
                  <a:srgbClr val="C00000"/>
                </a:solidFill>
              </a:rPr>
              <a:t>исследований</a:t>
            </a:r>
            <a:endParaRPr lang="ru-RU" sz="2800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2571736" y="3143248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643570" y="3071810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2285984" y="4857760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15008" y="4929198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928662" y="2000240"/>
            <a:ext cx="2500330" cy="1214446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Индивидуальные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групповые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(по количеству учеников)</a:t>
            </a:r>
            <a:endParaRPr lang="ru-RU" sz="2000" dirty="0">
              <a:solidFill>
                <a:srgbClr val="FF0066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00694" y="2000240"/>
            <a:ext cx="2500330" cy="1285884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Урочные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Внеурочные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(по месту проведения)</a:t>
            </a:r>
            <a:endParaRPr lang="ru-RU" sz="2000" dirty="0">
              <a:solidFill>
                <a:srgbClr val="FF00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5072074"/>
            <a:ext cx="2643206" cy="1214446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Кратковременные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Долговременные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(по времени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572132" y="5143512"/>
            <a:ext cx="2357454" cy="1214446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Предметные свободные</a:t>
            </a:r>
          </a:p>
          <a:p>
            <a:pPr algn="ctr"/>
            <a:r>
              <a:rPr lang="ru-RU" sz="2000" dirty="0" smtClean="0">
                <a:solidFill>
                  <a:srgbClr val="FF0066"/>
                </a:solidFill>
              </a:rPr>
              <a:t>(по теме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6600"/>
                </a:solidFill>
              </a:rPr>
              <a:t>Этапы работы учащихся над исследовательским проектом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выбор  темы,  формулировка  </a:t>
            </a:r>
            <a:r>
              <a:rPr lang="ru-RU" dirty="0" err="1" smtClean="0">
                <a:solidFill>
                  <a:srgbClr val="FFFF00"/>
                </a:solidFill>
              </a:rPr>
              <a:t>подтем</a:t>
            </a:r>
            <a:r>
              <a:rPr lang="ru-RU" dirty="0" smtClean="0">
                <a:solidFill>
                  <a:srgbClr val="FFFF00"/>
                </a:solidFill>
              </a:rPr>
              <a:t>,  постановка цели  и  задачи;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подбор материала;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изучение, обобщение,  систематизация, оформление;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защита  (реферат,  публикация,  выступление  на НПК,  презентация)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оценка проекта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    Этапы исследовательской </a:t>
            </a:r>
            <a:br>
              <a:rPr lang="ru-RU" sz="3600"/>
            </a:br>
            <a:r>
              <a:rPr lang="ru-RU" sz="3600"/>
              <a:t>                  работы                          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500174"/>
            <a:ext cx="3616325" cy="4497387"/>
          </a:xfrm>
        </p:spPr>
        <p:txBody>
          <a:bodyPr/>
          <a:lstStyle/>
          <a:p>
            <a:pPr>
              <a:buFontTx/>
              <a:buNone/>
            </a:pPr>
            <a:endParaRPr lang="ru-RU" sz="2800" dirty="0">
              <a:solidFill>
                <a:srgbClr val="3829FF"/>
              </a:solidFill>
            </a:endParaRPr>
          </a:p>
          <a:p>
            <a:pPr>
              <a:buFontTx/>
              <a:buNone/>
            </a:pPr>
            <a:endParaRPr lang="ru-RU" sz="2800" dirty="0">
              <a:solidFill>
                <a:srgbClr val="3829FF"/>
              </a:solidFill>
            </a:endParaRPr>
          </a:p>
          <a:p>
            <a:pPr>
              <a:buFontTx/>
              <a:buNone/>
            </a:pPr>
            <a:endParaRPr lang="ru-RU" sz="2800" dirty="0">
              <a:solidFill>
                <a:srgbClr val="3829FF"/>
              </a:solidFill>
            </a:endParaRPr>
          </a:p>
          <a:p>
            <a:pPr algn="ctr">
              <a:buFontTx/>
              <a:buNone/>
            </a:pPr>
            <a:r>
              <a:rPr lang="ru-RU" sz="4400" dirty="0">
                <a:solidFill>
                  <a:srgbClr val="FFFF00"/>
                </a:solidFill>
              </a:rPr>
              <a:t>Посещение лаборатории ЦРБ.</a:t>
            </a:r>
          </a:p>
          <a:p>
            <a:pPr algn="ctr">
              <a:buFontTx/>
              <a:buNone/>
            </a:pP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7176" name="Picture 8" descr="DSC017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2492375"/>
            <a:ext cx="3617912" cy="2713038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423</TotalTime>
  <Words>221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Внеурочная деятельность младших  школьников  в рамках ФГОС НОО </vt:lpstr>
      <vt:lpstr>Слайд 2</vt:lpstr>
      <vt:lpstr>Слайд 3</vt:lpstr>
      <vt:lpstr>Формы организации</vt:lpstr>
      <vt:lpstr>Слайд 5</vt:lpstr>
      <vt:lpstr>Цели проектно-исследовательской деятельности</vt:lpstr>
      <vt:lpstr>Виды исследований в начальной школе</vt:lpstr>
      <vt:lpstr>Этапы работы учащихся над исследовательским проектом</vt:lpstr>
      <vt:lpstr>    Этапы исследовательской                    работы                          </vt:lpstr>
      <vt:lpstr>Слайд 10</vt:lpstr>
      <vt:lpstr>Как печётся хлеб?</vt:lpstr>
      <vt:lpstr>Слайд 12</vt:lpstr>
      <vt:lpstr>Хлеб, хлебушко, хлеб - кормилец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младших школьников</dc:title>
  <cp:lastModifiedBy>1</cp:lastModifiedBy>
  <cp:revision>53</cp:revision>
  <dcterms:modified xsi:type="dcterms:W3CDTF">2012-05-16T12:29:38Z</dcterms:modified>
</cp:coreProperties>
</file>