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13EAFB1-091C-4A42-8409-0EA70617E51A}" type="datetimeFigureOut">
              <a:rPr lang="ru-RU" smtClean="0"/>
              <a:pPr/>
              <a:t>26.09.2011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34B0FF2-7BCE-4166-B769-DD6E23741EE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413E64-CB25-44A5-BAAF-A0269362F55D}" type="datetimeFigureOut">
              <a:rPr lang="ru-RU" smtClean="0"/>
              <a:pPr/>
              <a:t>26.09.2011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7E3A3D7-4A32-4095-A8CC-FA5356FD70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413E64-CB25-44A5-BAAF-A0269362F55D}" type="datetimeFigureOut">
              <a:rPr lang="ru-RU" smtClean="0"/>
              <a:pPr/>
              <a:t>26.09.2011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3A3D7-4A32-4095-A8CC-FA5356FD70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413E64-CB25-44A5-BAAF-A0269362F55D}" type="datetimeFigureOut">
              <a:rPr lang="ru-RU" smtClean="0"/>
              <a:pPr/>
              <a:t>26.09.2011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3A3D7-4A32-4095-A8CC-FA5356FD70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413E64-CB25-44A5-BAAF-A0269362F55D}" type="datetimeFigureOut">
              <a:rPr lang="ru-RU" smtClean="0"/>
              <a:pPr/>
              <a:t>26.09.2011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7E3A3D7-4A32-4095-A8CC-FA5356FD70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413E64-CB25-44A5-BAAF-A0269362F55D}" type="datetimeFigureOut">
              <a:rPr lang="ru-RU" smtClean="0"/>
              <a:pPr/>
              <a:t>26.09.2011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3A3D7-4A32-4095-A8CC-FA5356FD70A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413E64-CB25-44A5-BAAF-A0269362F55D}" type="datetimeFigureOut">
              <a:rPr lang="ru-RU" smtClean="0"/>
              <a:pPr/>
              <a:t>26.09.2011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3A3D7-4A32-4095-A8CC-FA5356FD70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413E64-CB25-44A5-BAAF-A0269362F55D}" type="datetimeFigureOut">
              <a:rPr lang="ru-RU" smtClean="0"/>
              <a:pPr/>
              <a:t>26.09.2011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7E3A3D7-4A32-4095-A8CC-FA5356FD70A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413E64-CB25-44A5-BAAF-A0269362F55D}" type="datetimeFigureOut">
              <a:rPr lang="ru-RU" smtClean="0"/>
              <a:pPr/>
              <a:t>26.09.2011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3A3D7-4A32-4095-A8CC-FA5356FD70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413E64-CB25-44A5-BAAF-A0269362F55D}" type="datetimeFigureOut">
              <a:rPr lang="ru-RU" smtClean="0"/>
              <a:pPr/>
              <a:t>26.09.2011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3A3D7-4A32-4095-A8CC-FA5356FD70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413E64-CB25-44A5-BAAF-A0269362F55D}" type="datetimeFigureOut">
              <a:rPr lang="ru-RU" smtClean="0"/>
              <a:pPr/>
              <a:t>26.09.2011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3A3D7-4A32-4095-A8CC-FA5356FD70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413E64-CB25-44A5-BAAF-A0269362F55D}" type="datetimeFigureOut">
              <a:rPr lang="ru-RU" smtClean="0"/>
              <a:pPr/>
              <a:t>26.09.2011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3A3D7-4A32-4095-A8CC-FA5356FD70A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D9413E64-CB25-44A5-BAAF-A0269362F55D}" type="datetimeFigureOut">
              <a:rPr lang="ru-RU" smtClean="0"/>
              <a:pPr/>
              <a:t>26.09.2011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7E3A3D7-4A32-4095-A8CC-FA5356FD70A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5720" y="1142984"/>
            <a:ext cx="8458200" cy="435771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sz="6700" b="1" dirty="0" smtClean="0">
                <a:solidFill>
                  <a:srgbClr val="C00000"/>
                </a:solidFill>
                <a:latin typeface="Monotype Corsiva" pitchFamily="66" charset="0"/>
              </a:rPr>
              <a:t>Семья и подросток  </a:t>
            </a:r>
            <a:br>
              <a:rPr lang="ru-RU" sz="6700" b="1" dirty="0" smtClean="0">
                <a:solidFill>
                  <a:srgbClr val="C00000"/>
                </a:solidFill>
                <a:latin typeface="Monotype Corsiva" pitchFamily="66" charset="0"/>
              </a:rPr>
            </a:br>
            <a:r>
              <a:rPr lang="ru-RU" sz="6700" b="1" dirty="0" smtClean="0">
                <a:latin typeface="Monotype Corsiva" pitchFamily="66" charset="0"/>
              </a:rPr>
              <a:t/>
            </a:r>
            <a:br>
              <a:rPr lang="ru-RU" sz="6700" b="1" dirty="0" smtClean="0">
                <a:latin typeface="Monotype Corsiva" pitchFamily="66" charset="0"/>
              </a:rPr>
            </a:b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Родительское собрание </a:t>
            </a:r>
            <a:br>
              <a:rPr lang="ru-RU" sz="4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в 11 классе</a:t>
            </a:r>
            <a:r>
              <a:rPr lang="ru-RU" sz="6700" b="1" dirty="0" smtClean="0">
                <a:latin typeface="Monotype Corsiva" pitchFamily="66" charset="0"/>
              </a:rPr>
              <a:t/>
            </a:r>
            <a:br>
              <a:rPr lang="ru-RU" sz="6700" b="1" dirty="0" smtClean="0">
                <a:latin typeface="Monotype Corsiva" pitchFamily="66" charset="0"/>
              </a:rPr>
            </a:br>
            <a:r>
              <a:rPr lang="ru-RU" sz="6700" b="1" dirty="0" smtClean="0">
                <a:latin typeface="Monotype Corsiva" pitchFamily="66" charset="0"/>
              </a:rPr>
              <a:t/>
            </a:r>
            <a:br>
              <a:rPr lang="ru-RU" sz="6700" b="1" dirty="0" smtClean="0">
                <a:latin typeface="Monotype Corsiva" pitchFamily="66" charset="0"/>
              </a:rPr>
            </a:br>
            <a:endParaRPr lang="ru-RU" sz="6700" b="1" dirty="0">
              <a:latin typeface="Monotype Corsiva" pitchFamily="66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285728"/>
            <a:ext cx="8686800" cy="5794397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i="1" dirty="0" smtClean="0"/>
              <a:t>    </a:t>
            </a:r>
          </a:p>
          <a:p>
            <a:pPr>
              <a:buNone/>
            </a:pPr>
            <a:r>
              <a:rPr lang="ru-RU" i="1" dirty="0" smtClean="0"/>
              <a:t>    Ты прав, мой милый! Пред отцовской волей </a:t>
            </a:r>
            <a:endParaRPr lang="ru-RU" dirty="0" smtClean="0"/>
          </a:p>
          <a:p>
            <a:pPr>
              <a:buNone/>
            </a:pPr>
            <a:r>
              <a:rPr lang="ru-RU" i="1" dirty="0" smtClean="0"/>
              <a:t>    Все остальное отступить должно. </a:t>
            </a:r>
            <a:endParaRPr lang="ru-RU" dirty="0" smtClean="0"/>
          </a:p>
          <a:p>
            <a:pPr>
              <a:buNone/>
            </a:pPr>
            <a:r>
              <a:rPr lang="ru-RU" i="1" dirty="0" smtClean="0"/>
              <a:t>    Затем и молим мы богов о детях, </a:t>
            </a:r>
            <a:endParaRPr lang="ru-RU" dirty="0" smtClean="0"/>
          </a:p>
          <a:p>
            <a:pPr>
              <a:buNone/>
            </a:pPr>
            <a:r>
              <a:rPr lang="ru-RU" i="1" dirty="0" smtClean="0"/>
              <a:t>    Чтоб супостатов наших отражали </a:t>
            </a:r>
            <a:endParaRPr lang="ru-RU" dirty="0" smtClean="0"/>
          </a:p>
          <a:p>
            <a:pPr>
              <a:buNone/>
            </a:pPr>
            <a:r>
              <a:rPr lang="ru-RU" i="1" dirty="0" smtClean="0"/>
              <a:t>    И другу честь умели воздавать. </a:t>
            </a:r>
            <a:endParaRPr lang="ru-RU" dirty="0" smtClean="0"/>
          </a:p>
          <a:p>
            <a:pPr>
              <a:buNone/>
            </a:pPr>
            <a:r>
              <a:rPr lang="ru-RU" i="1" dirty="0" smtClean="0"/>
              <a:t>    А в детях, если не нашел опоры – </a:t>
            </a:r>
            <a:endParaRPr lang="ru-RU" dirty="0" smtClean="0"/>
          </a:p>
          <a:p>
            <a:pPr>
              <a:buNone/>
            </a:pPr>
            <a:r>
              <a:rPr lang="ru-RU" i="1" dirty="0" smtClean="0"/>
              <a:t>    Что скажем мы о нем? Не ясно ль всем, </a:t>
            </a:r>
            <a:endParaRPr lang="ru-RU" dirty="0" smtClean="0"/>
          </a:p>
          <a:p>
            <a:pPr>
              <a:buNone/>
            </a:pPr>
            <a:r>
              <a:rPr lang="ru-RU" i="1" dirty="0" smtClean="0"/>
              <a:t>    Что для себя он лишь причину создал </a:t>
            </a:r>
            <a:endParaRPr lang="ru-RU" dirty="0" smtClean="0"/>
          </a:p>
          <a:p>
            <a:pPr>
              <a:buNone/>
            </a:pPr>
            <a:r>
              <a:rPr lang="ru-RU" i="1" dirty="0" smtClean="0"/>
              <a:t>    И смех злорадный для врагов своих.</a:t>
            </a:r>
          </a:p>
          <a:p>
            <a:pPr>
              <a:buNone/>
            </a:pPr>
            <a:r>
              <a:rPr lang="ru-RU" i="1" dirty="0" smtClean="0"/>
              <a:t>                                                  </a:t>
            </a:r>
            <a:r>
              <a:rPr lang="ru-RU" i="1" dirty="0" err="1" smtClean="0"/>
              <a:t>Софокл</a:t>
            </a:r>
            <a:r>
              <a:rPr lang="ru-RU" i="1" dirty="0" smtClean="0"/>
              <a:t> «Антигона» 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 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714348" y="5786454"/>
            <a:ext cx="78581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latin typeface="Monotype Corsiva" pitchFamily="66" charset="0"/>
              </a:rPr>
              <a:t>  СПАСИБО </a:t>
            </a:r>
            <a:r>
              <a:rPr lang="ru-RU" sz="4800" b="1" dirty="0" smtClean="0">
                <a:latin typeface="Monotype Corsiva" pitchFamily="66" charset="0"/>
              </a:rPr>
              <a:t>ЗА ВНИМАНИЕ!</a:t>
            </a:r>
            <a:endParaRPr lang="ru-RU" sz="4800" b="1" dirty="0">
              <a:latin typeface="Monotype Corsiva" pitchFamily="66" charset="0"/>
            </a:endParaRPr>
          </a:p>
        </p:txBody>
      </p:sp>
      <p:pic>
        <p:nvPicPr>
          <p:cNvPr id="2" name="Picture 2" descr="C:\Documents and Settings\миля\Рабочий стол\фото\мои 11\DSC0322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2976" y="642918"/>
            <a:ext cx="7143800" cy="51435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357166"/>
            <a:ext cx="8686800" cy="5722959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dirty="0" smtClean="0"/>
              <a:t>                  Задачи собрания 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1. Обратить внимание учащихся и их родителей на значение слова «семья» в их жизни. </a:t>
            </a:r>
          </a:p>
          <a:p>
            <a:pPr>
              <a:buNone/>
            </a:pPr>
            <a:r>
              <a:rPr lang="ru-RU" dirty="0" smtClean="0"/>
              <a:t>2. Сделать совместные выводы о необходимости понимания учащимися качеств зрелой личности и применения их в реальной жизни, о взаимопонимании в семье.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214290"/>
            <a:ext cx="8686800" cy="5865835"/>
          </a:xfrm>
        </p:spPr>
        <p:txBody>
          <a:bodyPr/>
          <a:lstStyle/>
          <a:p>
            <a:pPr>
              <a:buNone/>
            </a:pPr>
            <a:r>
              <a:rPr lang="ru-RU" b="1" dirty="0" smtClean="0"/>
              <a:t>              Вопросы для обсуждения </a:t>
            </a:r>
          </a:p>
          <a:p>
            <a:endParaRPr lang="ru-RU" dirty="0" smtClean="0"/>
          </a:p>
          <a:p>
            <a:pPr>
              <a:buNone/>
            </a:pPr>
            <a:r>
              <a:rPr lang="ru-RU" dirty="0" smtClean="0"/>
              <a:t>1. Взаимопонимание в семье и способы его достижения. </a:t>
            </a:r>
          </a:p>
          <a:p>
            <a:pPr>
              <a:buNone/>
            </a:pPr>
            <a:r>
              <a:rPr lang="ru-RU" dirty="0" smtClean="0"/>
              <a:t>2. Зрелая личность. Какая она?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214290"/>
            <a:ext cx="8686800" cy="6429420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dirty="0" smtClean="0"/>
              <a:t>    Однажды утром один рыбак с двумя сыновьями отправился ловить рыбу. Улов был хорош, и к полудню трое мужчин готовы были вернуться домой. Но когда они начали вытягивать сети, внезапно налетела буря и полностью скрыла из вида береговую линию. </a:t>
            </a:r>
          </a:p>
          <a:p>
            <a:pPr>
              <a:buNone/>
            </a:pPr>
            <a:r>
              <a:rPr lang="ru-RU" dirty="0" smtClean="0"/>
              <a:t>    Буря не пощадила и их маленький домик. Он загорелся, огонь сжег дотла их жилье и все имущество. </a:t>
            </a:r>
          </a:p>
          <a:p>
            <a:pPr>
              <a:buNone/>
            </a:pPr>
            <a:r>
              <a:rPr lang="ru-RU" dirty="0" smtClean="0"/>
              <a:t>    Когда рыбак с сыновьями выбрались на берег, его ждала плачущая жена, которая тут же рассказала мужу и детям о постигшем их несчастье. Но рыбак и бровью не повел. Жена возмутилась: «Муж, мы потеряли все, что у нас было, а тебе и дела нет!» </a:t>
            </a:r>
          </a:p>
          <a:p>
            <a:pPr>
              <a:buNone/>
            </a:pPr>
            <a:r>
              <a:rPr lang="ru-RU" dirty="0" smtClean="0"/>
              <a:t>    Тогда рыбак ответил: «Огонь, уничтоживший наш дом, оказался тем самым светом, который внезапно возник в тумане и указал нам дорогу к берегу».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357166"/>
            <a:ext cx="8686800" cy="6215106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b="1" dirty="0" smtClean="0"/>
              <a:t>           тест «Незаконченное предложение» 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1. Семья – это… </a:t>
            </a:r>
          </a:p>
          <a:p>
            <a:pPr>
              <a:buNone/>
            </a:pPr>
            <a:r>
              <a:rPr lang="ru-RU" dirty="0" smtClean="0"/>
              <a:t>2. Свет в окнах моего окна – это… </a:t>
            </a:r>
          </a:p>
          <a:p>
            <a:pPr>
              <a:buNone/>
            </a:pPr>
            <a:r>
              <a:rPr lang="ru-RU" dirty="0" smtClean="0"/>
              <a:t>3. Радость в моей семье – это… </a:t>
            </a:r>
          </a:p>
          <a:p>
            <a:pPr>
              <a:buNone/>
            </a:pPr>
            <a:r>
              <a:rPr lang="ru-RU" dirty="0" smtClean="0"/>
              <a:t>4. Горе моей семьи – это… </a:t>
            </a:r>
          </a:p>
          <a:p>
            <a:pPr>
              <a:buNone/>
            </a:pPr>
            <a:r>
              <a:rPr lang="ru-RU" dirty="0" smtClean="0"/>
              <a:t>5. Вдали от родного дома я буду вспоминать… </a:t>
            </a:r>
          </a:p>
          <a:p>
            <a:pPr>
              <a:buNone/>
            </a:pPr>
            <a:r>
              <a:rPr lang="ru-RU" dirty="0" smtClean="0"/>
              <a:t>6. Из традиций моей семьи, что бы мне хотелось взять в мою будущую семью… </a:t>
            </a:r>
          </a:p>
          <a:p>
            <a:pPr>
              <a:buNone/>
            </a:pPr>
            <a:r>
              <a:rPr lang="ru-RU" dirty="0" smtClean="0"/>
              <a:t>7. Мне не хотелось бы, чтобы в моей будущей семье… </a:t>
            </a:r>
          </a:p>
          <a:p>
            <a:pPr>
              <a:buNone/>
            </a:pPr>
            <a:r>
              <a:rPr lang="ru-RU" dirty="0" smtClean="0"/>
              <a:t>8. Я считаю, что самое сокровенное желание моих родителей – это… </a:t>
            </a:r>
          </a:p>
          <a:p>
            <a:pPr>
              <a:buNone/>
            </a:pPr>
            <a:r>
              <a:rPr lang="ru-RU" dirty="0" smtClean="0"/>
              <a:t>9. Больше всего мои родители боятся того, что…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285728"/>
            <a:ext cx="8686800" cy="5794397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b="1" dirty="0" smtClean="0"/>
              <a:t>                                     Вопросы родителям 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     1. Действительно ли предположения ребят в ответах на вопросы совпадают с вашим мнением, вашими чаяниями и надеждами? (обмен мнениями по проблеме). </a:t>
            </a:r>
          </a:p>
          <a:p>
            <a:pPr>
              <a:buNone/>
            </a:pPr>
            <a:r>
              <a:rPr lang="ru-RU" dirty="0" smtClean="0"/>
              <a:t>     2. Что вам нравится в ваших детях и что не нравится? (работа по кругу). </a:t>
            </a:r>
          </a:p>
          <a:p>
            <a:pPr>
              <a:buNone/>
            </a:pPr>
            <a:r>
              <a:rPr lang="ru-RU" b="1" dirty="0" smtClean="0"/>
              <a:t>        Нравится                                                      Не нравится 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         родители                                                         </a:t>
            </a:r>
            <a:r>
              <a:rPr lang="ru-RU" dirty="0" err="1" smtClean="0"/>
              <a:t>родители</a:t>
            </a:r>
            <a:r>
              <a:rPr lang="ru-RU" dirty="0" smtClean="0"/>
              <a:t> 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pPr>
              <a:buNone/>
            </a:pPr>
            <a:r>
              <a:rPr lang="ru-RU" dirty="0" smtClean="0"/>
              <a:t>     4. Какие качества необходимы человеку для того, чтобы развить способности к взаимопониманию? </a:t>
            </a:r>
          </a:p>
          <a:p>
            <a:pPr>
              <a:buNone/>
            </a:pPr>
            <a:r>
              <a:rPr lang="ru-RU" dirty="0" smtClean="0"/>
              <a:t>    Человек, который может критически мыслить, способен к самоанализу, не будет винить кого-то в том, что его не понимают. Он ждет изменения в других людях или в обстоятельствах. Он меняет себя.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357166"/>
            <a:ext cx="8686800" cy="5722959"/>
          </a:xfrm>
        </p:spPr>
        <p:txBody>
          <a:bodyPr>
            <a:normAutofit fontScale="70000" lnSpcReduction="20000"/>
          </a:bodyPr>
          <a:lstStyle/>
          <a:p>
            <a:pPr algn="ctr">
              <a:buNone/>
            </a:pPr>
            <a:r>
              <a:rPr lang="ru-RU" b="1" dirty="0" smtClean="0"/>
              <a:t>     Правила жизни, выполнение которых ведет </a:t>
            </a:r>
          </a:p>
          <a:p>
            <a:pPr algn="ctr">
              <a:buNone/>
            </a:pPr>
            <a:r>
              <a:rPr lang="ru-RU" b="1" dirty="0" smtClean="0"/>
              <a:t>к взаимопониманию между детьми и родителями</a:t>
            </a:r>
            <a:r>
              <a:rPr lang="ru-RU" dirty="0" smtClean="0"/>
              <a:t> </a:t>
            </a:r>
          </a:p>
          <a:p>
            <a:pPr>
              <a:buNone/>
            </a:pPr>
            <a:r>
              <a:rPr lang="ru-RU" dirty="0" smtClean="0"/>
              <a:t>      1. Ставь интересы других людей выше собственных. </a:t>
            </a:r>
          </a:p>
          <a:p>
            <a:pPr>
              <a:buNone/>
            </a:pPr>
            <a:r>
              <a:rPr lang="ru-RU" dirty="0" smtClean="0"/>
              <a:t>      2. Будь предан своей семье, избегай возможности предать её. </a:t>
            </a:r>
          </a:p>
          <a:p>
            <a:pPr>
              <a:buNone/>
            </a:pPr>
            <a:r>
              <a:rPr lang="ru-RU" dirty="0" smtClean="0"/>
              <a:t>      3. Уважая других людей, уважай себя. </a:t>
            </a:r>
          </a:p>
          <a:p>
            <a:pPr>
              <a:buNone/>
            </a:pPr>
            <a:r>
              <a:rPr lang="ru-RU" dirty="0" smtClean="0"/>
              <a:t>      4. Терпимо относись к чужим точкам зрения. </a:t>
            </a:r>
          </a:p>
          <a:p>
            <a:pPr>
              <a:buNone/>
            </a:pPr>
            <a:r>
              <a:rPr lang="ru-RU" dirty="0" smtClean="0"/>
              <a:t>      5. Воспринимай людей как равных себе. </a:t>
            </a:r>
          </a:p>
          <a:p>
            <a:pPr>
              <a:buNone/>
            </a:pPr>
            <a:r>
              <a:rPr lang="ru-RU" dirty="0" smtClean="0"/>
              <a:t>      6. Учись сопереживать другим, ставя себя на их место. </a:t>
            </a:r>
          </a:p>
          <a:p>
            <a:pPr>
              <a:buNone/>
            </a:pPr>
            <a:r>
              <a:rPr lang="ru-RU" dirty="0" smtClean="0"/>
              <a:t>      7. Умей прощать и не будь обидчив. </a:t>
            </a:r>
          </a:p>
          <a:p>
            <a:pPr>
              <a:buNone/>
            </a:pPr>
            <a:r>
              <a:rPr lang="ru-RU" dirty="0" smtClean="0"/>
              <a:t>      8. Живи в согласии с самим собой и другими людьми. </a:t>
            </a:r>
          </a:p>
          <a:p>
            <a:pPr>
              <a:buNone/>
            </a:pPr>
            <a:r>
              <a:rPr lang="ru-RU" dirty="0" smtClean="0"/>
              <a:t>      9. Проявляй чуткость. </a:t>
            </a:r>
          </a:p>
          <a:p>
            <a:pPr>
              <a:buNone/>
            </a:pPr>
            <a:r>
              <a:rPr lang="ru-RU" dirty="0" smtClean="0"/>
              <a:t>     10. Будь уверен в себе и достоин своего дома. </a:t>
            </a:r>
          </a:p>
          <a:p>
            <a:pPr>
              <a:buNone/>
            </a:pPr>
            <a:r>
              <a:rPr lang="ru-RU" dirty="0" smtClean="0"/>
              <a:t>     11. Будь свободен ото лжи и обмана. </a:t>
            </a:r>
          </a:p>
          <a:p>
            <a:pPr>
              <a:buNone/>
            </a:pPr>
            <a:r>
              <a:rPr lang="ru-RU" dirty="0" smtClean="0"/>
              <a:t>     12. Умей контролировать свои желания и поступки. </a:t>
            </a:r>
          </a:p>
          <a:p>
            <a:pPr>
              <a:buNone/>
            </a:pPr>
            <a:r>
              <a:rPr lang="ru-RU" dirty="0" smtClean="0"/>
              <a:t>     13. Упорно иди к цели, не взирая на препятствия. </a:t>
            </a:r>
          </a:p>
          <a:p>
            <a:pPr>
              <a:buNone/>
            </a:pPr>
            <a:r>
              <a:rPr lang="ru-RU" dirty="0" smtClean="0"/>
              <a:t>     14. Стремись все делать, как можно лучше.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357166"/>
            <a:ext cx="8686800" cy="5722959"/>
          </a:xfrm>
        </p:spPr>
        <p:txBody>
          <a:bodyPr/>
          <a:lstStyle/>
          <a:p>
            <a:pPr>
              <a:buNone/>
            </a:pPr>
            <a:r>
              <a:rPr lang="ru-RU" b="1" dirty="0" smtClean="0"/>
              <a:t>               Задание для родителей </a:t>
            </a:r>
          </a:p>
          <a:p>
            <a:pPr>
              <a:buNone/>
            </a:pPr>
            <a:r>
              <a:rPr lang="ru-RU" b="1" dirty="0" smtClean="0"/>
              <a:t>          по определению закона семьи 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    Дана формула, в которой зашифрованы законы воспитания ребенка в семье. Необходимо расшифровать их. </a:t>
            </a:r>
          </a:p>
          <a:p>
            <a:pPr>
              <a:buNone/>
            </a:pPr>
            <a:r>
              <a:rPr lang="ru-RU" b="1" u="sng" dirty="0" smtClean="0"/>
              <a:t>   Законы семьи</a:t>
            </a:r>
            <a:r>
              <a:rPr lang="ru-RU" dirty="0" smtClean="0"/>
              <a:t> = (1/ единство требований + 2/ значимость похвалы + 3/трудовое участие + 4/ разделение благ): 1, 2, 3, 4 = </a:t>
            </a:r>
            <a:r>
              <a:rPr lang="ru-RU" b="1" u="sng" dirty="0" smtClean="0"/>
              <a:t>Человек</a:t>
            </a:r>
            <a:r>
              <a:rPr lang="ru-RU" dirty="0" smtClean="0"/>
              <a:t>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285728"/>
            <a:ext cx="8686800" cy="5794397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b="1" i="1" dirty="0" smtClean="0"/>
              <a:t>   1 закон.</a:t>
            </a:r>
            <a:r>
              <a:rPr lang="ru-RU" dirty="0" smtClean="0"/>
              <a:t> Закон единства требований отца и матери, предъявляемых ребенку. </a:t>
            </a:r>
          </a:p>
          <a:p>
            <a:pPr>
              <a:buNone/>
            </a:pPr>
            <a:r>
              <a:rPr lang="ru-RU" b="1" i="1" dirty="0" smtClean="0"/>
              <a:t>   2 закон.</a:t>
            </a:r>
            <a:r>
              <a:rPr lang="ru-RU" dirty="0" smtClean="0"/>
              <a:t> Закон значимости похвалы для ребенка. </a:t>
            </a:r>
          </a:p>
          <a:p>
            <a:pPr>
              <a:buNone/>
            </a:pPr>
            <a:r>
              <a:rPr lang="ru-RU" b="1" i="1" dirty="0" smtClean="0"/>
              <a:t>   3 закон.</a:t>
            </a:r>
            <a:r>
              <a:rPr lang="ru-RU" dirty="0" smtClean="0"/>
              <a:t> Закон трудового участия каждого члена семьи в жизни своей семьи.</a:t>
            </a:r>
          </a:p>
          <a:p>
            <a:pPr>
              <a:buNone/>
            </a:pPr>
            <a:r>
              <a:rPr lang="ru-RU" b="1" i="1" dirty="0" smtClean="0"/>
              <a:t>   4 закон.</a:t>
            </a:r>
            <a:r>
              <a:rPr lang="ru-RU" dirty="0" smtClean="0"/>
              <a:t> Закон разделения в равной мере материальных и моральных благ между взрослыми и детьми. </a:t>
            </a:r>
          </a:p>
          <a:p>
            <a:pPr>
              <a:buNone/>
            </a:pPr>
            <a:r>
              <a:rPr lang="ru-RU" dirty="0" smtClean="0"/>
              <a:t>   Если эти законы в семье исполняются, если отец и мать оптимистичны и являются друзьями своего ребенка, значит ребенок состоится как человек, как личность.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28</TotalTime>
  <Words>763</Words>
  <Application>Microsoft Office PowerPoint</Application>
  <PresentationFormat>Экран (4:3)</PresentationFormat>
  <Paragraphs>70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Трек</vt:lpstr>
      <vt:lpstr> Семья и подросток    Родительское собрание  в 11 классе 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Company>дом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Семья и подросток    Родительское собрание  в 11 классе  </dc:title>
  <dc:creator>миля</dc:creator>
  <cp:lastModifiedBy>миля</cp:lastModifiedBy>
  <cp:revision>4</cp:revision>
  <dcterms:created xsi:type="dcterms:W3CDTF">2010-12-15T11:32:07Z</dcterms:created>
  <dcterms:modified xsi:type="dcterms:W3CDTF">2011-09-26T13:51:58Z</dcterms:modified>
</cp:coreProperties>
</file>