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8" r:id="rId6"/>
    <p:sldId id="257" r:id="rId7"/>
    <p:sldId id="261" r:id="rId8"/>
    <p:sldId id="260" r:id="rId9"/>
    <p:sldId id="259" r:id="rId10"/>
    <p:sldId id="263" r:id="rId11"/>
    <p:sldId id="262" r:id="rId12"/>
    <p:sldId id="266" r:id="rId13"/>
    <p:sldId id="264" r:id="rId14"/>
    <p:sldId id="265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99"/>
    <a:srgbClr val="0000FF"/>
    <a:srgbClr val="FFFF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2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57166"/>
            <a:ext cx="7789776" cy="1470025"/>
          </a:xfrm>
        </p:spPr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7356" y="2112941"/>
            <a:ext cx="5429288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FF0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10/30/2011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10/30/2011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10/30/2011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CC3399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10/30/2011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786047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28586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10/30/2011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10/30/2011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10/30/2011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10/30/2011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10/30/2011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10/30/2011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10/30/2011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solidFill>
            <a:srgbClr val="FFFFFF">
              <a:alpha val="65098"/>
            </a:srgbClr>
          </a:solidFill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593390-EB43-45EE-8F57-BE4AD01613E8}" type="datetimeFigureOut">
              <a:rPr lang="en-US" smtClean="0"/>
              <a:pPr/>
              <a:t>10/30/2011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714356"/>
            <a:ext cx="7789776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От модели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выпускника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ДОУ</a:t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к модели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выпускника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НОШ» </a:t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7356" y="2571744"/>
            <a:ext cx="5429288" cy="175260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Куксова Любовь Ивановна, учитель высшей квалификационной категории МОУ СОШ №2 г.Амурска</a:t>
            </a:r>
            <a:endParaRPr lang="en-US" dirty="0"/>
          </a:p>
        </p:txBody>
      </p:sp>
      <p:pic>
        <p:nvPicPr>
          <p:cNvPr id="4" name="Picture 2" descr="C:\Documents and Settings\Администратор\Рабочий стол\к семинару 3.11\октябрь 20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58" y="4429132"/>
            <a:ext cx="1227973" cy="1582705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395470" y="642918"/>
            <a:ext cx="9667711" cy="440120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УВАЖАЕМЫЕ КОЛЛЕГИ, </a:t>
            </a:r>
          </a:p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СПАСИБО ВСЕМ ЗА </a:t>
            </a:r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ВНИМАНИЕ.</a:t>
            </a:r>
            <a:endParaRPr lang="ru-RU" sz="40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ЖЕЛАЮ </a:t>
            </a:r>
          </a:p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САМОГО </a:t>
            </a:r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КРЕПКОГО ЗДОРОВЬЯ, </a:t>
            </a:r>
          </a:p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ОГРОМНЫХ ТВОРЧЕСКИХ</a:t>
            </a:r>
          </a:p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</a:t>
            </a:r>
            <a:endParaRPr lang="ru-RU" sz="40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ПРОФЕССИОНАЛЬНЫХ УСПЕХОВ.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4348" y="500042"/>
            <a:ext cx="800105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«Школьное обучение </a:t>
            </a:r>
          </a:p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никогда не начинается</a:t>
            </a:r>
          </a:p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с пустого места, </a:t>
            </a:r>
          </a:p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а всегда опирается </a:t>
            </a:r>
          </a:p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на определённую </a:t>
            </a: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стадию развития</a:t>
            </a: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проделанную ребёнком».</a:t>
            </a:r>
          </a:p>
          <a:p>
            <a:pPr algn="r"/>
            <a:r>
              <a:rPr lang="ru-RU" sz="4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Л. С. </a:t>
            </a:r>
            <a:r>
              <a:rPr lang="ru-RU" sz="4000" b="1" i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Выготский</a:t>
            </a:r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57224" y="1357298"/>
            <a:ext cx="7786742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«Внутренняя </a:t>
            </a:r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общность </a:t>
            </a:r>
            <a:endParaRPr lang="ru-RU" sz="40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двух </a:t>
            </a:r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«формаций» </a:t>
            </a:r>
            <a:endParaRPr lang="ru-RU" sz="40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эпохи детства</a:t>
            </a:r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—  </a:t>
            </a:r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дошкольный </a:t>
            </a:r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endParaRPr lang="ru-RU" sz="40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</a:t>
            </a:r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</a:t>
            </a:r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младший школьный возраст».</a:t>
            </a:r>
          </a:p>
          <a:p>
            <a:pPr algn="r"/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Д. </a:t>
            </a:r>
            <a:r>
              <a:rPr lang="ru-RU" sz="40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Б.Эльконин</a:t>
            </a:r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Преемственность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428736"/>
            <a:ext cx="8229600" cy="4525963"/>
          </a:xfrm>
        </p:spPr>
        <p:txBody>
          <a:bodyPr/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b="1" i="1" dirty="0" smtClean="0">
                <a:solidFill>
                  <a:srgbClr val="0000FF"/>
                </a:solidFill>
                <a:latin typeface="Arial" pitchFamily="34" charset="0"/>
                <a:ea typeface="Times New Roman" pitchFamily="18" charset="0"/>
              </a:rPr>
              <a:t>– </a:t>
            </a:r>
            <a:r>
              <a:rPr lang="ru-RU" sz="3600" b="1" i="1" dirty="0" smtClean="0">
                <a:solidFill>
                  <a:srgbClr val="0000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не только </a:t>
            </a: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подготовка</a:t>
            </a:r>
            <a:r>
              <a:rPr lang="ru-RU" sz="3600" b="1" i="1" dirty="0" smtClean="0">
                <a:solidFill>
                  <a:srgbClr val="0000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 новому, но и, </a:t>
            </a:r>
            <a:r>
              <a:rPr lang="ru-RU" sz="3600" b="1" i="1" dirty="0" smtClean="0">
                <a:solidFill>
                  <a:srgbClr val="0000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</a:t>
            </a:r>
            <a:r>
              <a:rPr lang="ru-RU" sz="3600" b="1" i="1" dirty="0" smtClean="0">
                <a:solidFill>
                  <a:srgbClr val="0000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ещё более важно и существенно, </a:t>
            </a: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сохранение</a:t>
            </a:r>
            <a:r>
              <a:rPr lang="ru-RU" sz="3600" b="1" i="1" dirty="0" smtClean="0">
                <a:solidFill>
                  <a:srgbClr val="0000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развития </a:t>
            </a:r>
            <a:r>
              <a:rPr lang="ru-RU" sz="3600" b="1" i="1" dirty="0" smtClean="0">
                <a:solidFill>
                  <a:srgbClr val="0000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необходимого </a:t>
            </a:r>
            <a:r>
              <a:rPr lang="ru-RU" sz="3600" b="1" i="1" dirty="0" smtClean="0">
                <a:solidFill>
                  <a:srgbClr val="0000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целесообразного старого, </a:t>
            </a: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связь </a:t>
            </a:r>
            <a:r>
              <a:rPr lang="ru-RU" sz="3600" b="1" i="1" dirty="0" smtClean="0">
                <a:solidFill>
                  <a:srgbClr val="0000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между новым </a:t>
            </a:r>
            <a:r>
              <a:rPr lang="ru-RU" sz="3600" b="1" i="1" dirty="0" smtClean="0">
                <a:solidFill>
                  <a:srgbClr val="0000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старым</a:t>
            </a:r>
            <a:r>
              <a:rPr lang="ru-RU" sz="3600" b="1" i="1" dirty="0" smtClean="0">
                <a:solidFill>
                  <a:srgbClr val="0000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как основа поступательного развития процесса.</a:t>
            </a:r>
            <a:endParaRPr lang="ru-RU" sz="36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44" y="571480"/>
            <a:ext cx="900115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«Школа </a:t>
            </a: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не должна вносить резкого перелома в жизнь детей. Пусть, став учеником, ребенок продолжает делать сегодня то, что делал вчера. Пусть новое появляется в его жизни постепенно и не ошеломляет лавиной </a:t>
            </a: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впечатлений».</a:t>
            </a:r>
            <a:endParaRPr lang="ru-RU" sz="40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Сухомлинский В.А.</a:t>
            </a:r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Портрет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выпускника ДОУ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85720" y="1214422"/>
            <a:ext cx="8643998" cy="533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dirty="0" smtClean="0">
                <a:solidFill>
                  <a:srgbClr val="CC3399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400" b="1" dirty="0" smtClean="0">
                <a:solidFill>
                  <a:srgbClr val="CC3399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изически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развитый,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овладевший основными культурно – гигиеническими навыками, </a:t>
            </a:r>
            <a:r>
              <a:rPr lang="ru-RU" sz="2400" b="1" dirty="0" smtClean="0">
                <a:solidFill>
                  <a:srgbClr val="CC3399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юбознательный, </a:t>
            </a:r>
            <a:r>
              <a:rPr lang="ru-RU" sz="2400" b="1" dirty="0" smtClean="0">
                <a:solidFill>
                  <a:srgbClr val="CC3399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ктивный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400" b="1" dirty="0" smtClean="0">
                <a:solidFill>
                  <a:srgbClr val="CC3399"/>
                </a:solidFill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моционально </a:t>
            </a:r>
            <a:r>
              <a:rPr lang="ru-RU" sz="2400" b="1" dirty="0" smtClean="0">
                <a:solidFill>
                  <a:srgbClr val="CC3399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тзывчивый, </a:t>
            </a:r>
            <a:r>
              <a:rPr lang="ru-RU" sz="2400" b="1" dirty="0" smtClean="0">
                <a:solidFill>
                  <a:srgbClr val="CC3399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владевший средствами общения  и способами взаимодействия со взрослыми и сверстниками.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 smtClean="0">
                <a:solidFill>
                  <a:srgbClr val="CC3399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пособный управлять своим поведением и планировать свои, </a:t>
            </a:r>
            <a:r>
              <a:rPr lang="ru-RU" sz="2400" b="1" dirty="0" smtClean="0">
                <a:solidFill>
                  <a:srgbClr val="CC3399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облюдающий элементарные общепринятые нормы и правила поведения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1" dirty="0" smtClean="0">
                <a:solidFill>
                  <a:srgbClr val="CC3399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меющий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первичные представления о семье, себе, обществе и государстве, мире, природе. </a:t>
            </a:r>
            <a:r>
              <a:rPr lang="ru-RU" sz="2400" b="1" dirty="0" smtClean="0">
                <a:solidFill>
                  <a:srgbClr val="CC3399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владевший универсальными  предпосылками учебной деятельности. </a:t>
            </a:r>
            <a:r>
              <a:rPr lang="ru-RU" sz="2400" b="1" dirty="0" smtClean="0">
                <a:solidFill>
                  <a:srgbClr val="CC3399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пособный решать интеллектуальные и личностные задачи (проблемы), адекватные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возрасту.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 smtClean="0">
                <a:solidFill>
                  <a:srgbClr val="CC3399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владевший необходимыми умениями 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навыками.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i="1" u="sng" dirty="0" smtClean="0">
                <a:latin typeface="Arial" pitchFamily="34" charset="0"/>
                <a:ea typeface="Times New Roman" pitchFamily="18" charset="0"/>
              </a:rPr>
              <a:t/>
            </a:r>
            <a:br>
              <a:rPr lang="ru-RU" b="1" i="1" u="sng" dirty="0" smtClean="0">
                <a:latin typeface="Arial" pitchFamily="34" charset="0"/>
                <a:ea typeface="Times New Roman" pitchFamily="18" charset="0"/>
              </a:rPr>
            </a:br>
            <a:r>
              <a:rPr lang="ru-RU" b="1" i="1" u="sng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Портрет </a:t>
            </a:r>
            <a:r>
              <a:rPr lang="ru-RU" b="1" i="1" u="sng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выпускника начальной школы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00200"/>
            <a:ext cx="8429684" cy="4525963"/>
          </a:xfrm>
        </p:spPr>
        <p:txBody>
          <a:bodyPr>
            <a:normAutofit fontScale="92500" lnSpcReduction="10000"/>
          </a:bodyPr>
          <a:lstStyle/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800" b="1" dirty="0" smtClean="0">
                <a:solidFill>
                  <a:srgbClr val="CC339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В</a:t>
            </a: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ыполняющий </a:t>
            </a: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правила поведения здорового и безопасного образа </a:t>
            </a: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жизни, </a:t>
            </a: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sz="2800" b="1" dirty="0" smtClean="0">
                <a:solidFill>
                  <a:srgbClr val="CC339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</a:t>
            </a: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юбознательный,</a:t>
            </a: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активно </a:t>
            </a:r>
            <a:r>
              <a:rPr lang="ru-RU" sz="2800" dirty="0" smtClean="0">
                <a:solidFill>
                  <a:srgbClr val="CC339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</a:t>
            </a: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ознающий мир. </a:t>
            </a:r>
            <a:r>
              <a:rPr lang="ru-RU" sz="2800" b="1" dirty="0" smtClean="0">
                <a:solidFill>
                  <a:srgbClr val="CC339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</a:t>
            </a: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оброжелательный</a:t>
            </a: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smtClean="0">
                <a:solidFill>
                  <a:srgbClr val="CC339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</a:t>
            </a: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меющий </a:t>
            </a: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слушать и слышать собеседника, </a:t>
            </a: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обосновывать </a:t>
            </a: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свою позицию, </a:t>
            </a:r>
            <a:r>
              <a:rPr lang="ru-RU" sz="2800" b="1" dirty="0" smtClean="0">
                <a:solidFill>
                  <a:srgbClr val="CC339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</a:t>
            </a: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отовый самостоятельно </a:t>
            </a:r>
            <a:r>
              <a:rPr lang="ru-RU" sz="2800" b="1" dirty="0" smtClean="0">
                <a:solidFill>
                  <a:srgbClr val="CC339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</a:t>
            </a: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ействовать и </a:t>
            </a:r>
            <a:r>
              <a:rPr lang="ru-RU" sz="2800" b="1" dirty="0" smtClean="0">
                <a:solidFill>
                  <a:srgbClr val="CC339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</a:t>
            </a: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твечать за свои </a:t>
            </a: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поступки. </a:t>
            </a:r>
            <a:r>
              <a:rPr lang="ru-RU" sz="2800" b="1" dirty="0" smtClean="0">
                <a:solidFill>
                  <a:srgbClr val="CC339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</a:t>
            </a: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важающий </a:t>
            </a: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</a:t>
            </a:r>
            <a:r>
              <a:rPr lang="ru-RU" sz="2800" b="1" dirty="0" smtClean="0">
                <a:solidFill>
                  <a:srgbClr val="CC339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</a:t>
            </a: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ринимающий ценности семьи и общества, </a:t>
            </a:r>
            <a:r>
              <a:rPr lang="ru-RU" sz="2800" b="1" dirty="0" smtClean="0">
                <a:solidFill>
                  <a:srgbClr val="CC339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</a:t>
            </a: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юбящий свой народ, свой край, свою </a:t>
            </a: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Родину. </a:t>
            </a:r>
            <a:r>
              <a:rPr lang="ru-RU" sz="2800" b="1" dirty="0" smtClean="0">
                <a:solidFill>
                  <a:srgbClr val="CC339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ладеющий</a:t>
            </a: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основами  умения учиться, </a:t>
            </a:r>
            <a:r>
              <a:rPr lang="ru-RU" sz="2800" b="1" dirty="0" smtClean="0">
                <a:solidFill>
                  <a:srgbClr val="CC339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</a:t>
            </a: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редметными </a:t>
            </a: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результатами, </a:t>
            </a:r>
            <a:r>
              <a:rPr lang="ru-RU" sz="2800" dirty="0" err="1" smtClean="0">
                <a:solidFill>
                  <a:srgbClr val="CC339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</a:t>
            </a:r>
            <a:r>
              <a:rPr lang="ru-RU" sz="28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етапредметными</a:t>
            </a: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результатами и</a:t>
            </a: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</a:t>
            </a:r>
            <a:r>
              <a:rPr lang="ru-RU" sz="2800" b="1" dirty="0" smtClean="0">
                <a:solidFill>
                  <a:srgbClr val="CC339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</a:t>
            </a: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пособный к организации собственной </a:t>
            </a: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деятельности.</a:t>
            </a:r>
            <a:endParaRPr lang="ru-RU" sz="28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           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Опрос родителей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500174"/>
            <a:ext cx="8229600" cy="4525963"/>
          </a:xfrm>
        </p:spPr>
        <p:txBody>
          <a:bodyPr>
            <a:no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72% на первое место поставили умение бегло читать, писать, решать сложные задачи;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11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% - умение ребенка быть самостоятельным.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10% - психологическую готовность ребенка к школе;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% - умение логически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мыслить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Доминирующие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формы педагогической работы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401080" cy="33719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00540"/>
                <a:gridCol w="4200540"/>
              </a:tblGrid>
              <a:tr h="7206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Дошкольное образование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Начальная ступень школьного образования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9653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Игра</a:t>
                      </a:r>
                      <a:r>
                        <a:rPr lang="ru-RU" sz="20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игровое </a:t>
                      </a:r>
                      <a:r>
                        <a:rPr lang="ru-RU" sz="20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занятие - ведущая деятельность.</a:t>
                      </a:r>
                      <a:endParaRPr lang="ru-RU" sz="20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   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</a:t>
                      </a:r>
                      <a:r>
                        <a:rPr lang="ru-RU" sz="20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Основная форма обучения</a:t>
                      </a:r>
                      <a:r>
                        <a:rPr lang="ru-RU" sz="2000" b="1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урок.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                                                      </a:t>
                      </a:r>
                      <a:endParaRPr lang="ru-RU" sz="20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  <a:tr h="72061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Все виды игровой, художественно –    продуктивной деятельности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</a:t>
                      </a:r>
                      <a:endParaRPr lang="ru-RU" sz="20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lang="ru-RU" sz="20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Учебная деятельность с         использованием игровых  приемов.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endParaRPr lang="ru-RU" sz="2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</a:pP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101908700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BB2780C3CC07BD4BAA623FF9571645580400D1570604EA743043A2641365C0E91715" ma:contentTypeVersion="30" ma:contentTypeDescription="Create a new document." ma:contentTypeScope="" ma:versionID="dbcf0f450ab99b1f534105340ddde851"/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3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443BDFD5-AF7D-47DD-944F-0A9E24D59CF6}">
  <ds:schemaRefs>
    <ds:schemaRef ds:uri="http://schemas.microsoft.com/office/2006/metadata/contentType"/>
    <ds:schemaRef ds:uri="http://schemas.microsoft.com/office/2006/metadata/properties/metaAttributes"/>
  </ds:schemaRefs>
</ds:datastoreItem>
</file>

<file path=customXml/itemProps2.xml><?xml version="1.0" encoding="utf-8"?>
<ds:datastoreItem xmlns:ds="http://schemas.openxmlformats.org/officeDocument/2006/customXml" ds:itemID="{402C614C-32F0-4E99-98B1-0567D4414F16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E15783FE-50CA-484F-AF57-29198C702E4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TS101908700</Template>
  <TotalTime>57</TotalTime>
  <Words>244</Words>
  <Application>Microsoft Office PowerPoint</Application>
  <PresentationFormat>Экран (4:3)</PresentationFormat>
  <Paragraphs>47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TS101908700</vt:lpstr>
      <vt:lpstr> «От модели выпускника ДОУ  к модели выпускника НОШ»  </vt:lpstr>
      <vt:lpstr>Слайд 2</vt:lpstr>
      <vt:lpstr>Слайд 3</vt:lpstr>
      <vt:lpstr>Преемственность</vt:lpstr>
      <vt:lpstr>Слайд 5</vt:lpstr>
      <vt:lpstr> Портрет выпускника ДОУ </vt:lpstr>
      <vt:lpstr> Портрет выпускника начальной школы </vt:lpstr>
      <vt:lpstr>Опрос родителей</vt:lpstr>
      <vt:lpstr> Доминирующие формы педагогической работы  </vt:lpstr>
      <vt:lpstr>Слайд 10</vt:lpstr>
      <vt:lpstr>Слайд 11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«От модели выпускника ДОУ  к модели выпускника НОШ»  </dc:title>
  <dc:subject/>
  <dc:creator>User</dc:creator>
  <cp:keywords/>
  <dc:description/>
  <cp:lastModifiedBy>User</cp:lastModifiedBy>
  <cp:revision>6</cp:revision>
  <dcterms:created xsi:type="dcterms:W3CDTF">2011-10-30T19:43:40Z</dcterms:created>
  <dcterms:modified xsi:type="dcterms:W3CDTF">2011-10-30T20:40:50Z</dcterms:modified>
  <cp:category>Шаблон оформления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TC019087009991</vt:lpwstr>
  </property>
</Properties>
</file>