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55FF5A-76A7-4440-9AE4-83F2AB6CD0C6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B389140-A80D-48EA-B268-C7CA91C22E3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счисления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Основные понятия систем счисления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Горнера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23528" y="1484784"/>
                <a:ext cx="8424936" cy="963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</m:sub>
                      </m:sSub>
                      <m:r>
                        <a:rPr lang="ru-RU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+ …+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</m:sub>
                      </m:sSub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en-US" sz="2800" b="1" dirty="0" smtClean="0">
                  <a:ea typeface="Cambria Math"/>
                </a:endParaRPr>
              </a:p>
              <a:p>
                <a:r>
                  <a:rPr lang="en-US" sz="2800" b="1" dirty="0" smtClean="0"/>
                  <a:t>=((…(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sz="28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800" b="1" i="1" smtClean="0">
                        <a:latin typeface="Cambria Math"/>
                        <a:ea typeface="Cambria Math"/>
                      </a:rPr>
                      <m:t>𝒙</m:t>
                    </m:r>
                  </m:oMath>
                </a14:m>
                <a:r>
                  <a:rPr lang="en-US" sz="2800" b="1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𝒏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800" b="1" i="1" dirty="0" smtClean="0">
                        <a:latin typeface="Cambria Math"/>
                      </a:rPr>
                      <m:t>)</m:t>
                    </m:r>
                    <m:r>
                      <a:rPr lang="en-US" sz="2800" b="1" i="1" dirty="0" smtClean="0">
                        <a:latin typeface="Cambria Math"/>
                      </a:rPr>
                      <m:t>𝒙</m:t>
                    </m:r>
                    <m:r>
                      <a:rPr lang="en-US" sz="2800" b="1" i="1" dirty="0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800" b="1" i="1" dirty="0" smtClean="0">
                        <a:latin typeface="Cambria Math"/>
                      </a:rPr>
                      <m:t>)</m:t>
                    </m:r>
                    <m:r>
                      <a:rPr lang="en-US" sz="2800" b="1" i="1" dirty="0" smtClean="0">
                        <a:latin typeface="Cambria Math"/>
                      </a:rPr>
                      <m:t>𝒙</m:t>
                    </m:r>
                    <m:r>
                      <a:rPr lang="en-US" sz="2800" b="1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800" b="1" i="1" dirty="0" smtClean="0">
                        <a:latin typeface="Cambria Math"/>
                      </a:rPr>
                      <m:t>)</m:t>
                    </m:r>
                    <m:r>
                      <a:rPr lang="en-US" sz="2800" b="1" i="1" dirty="0" smtClean="0">
                        <a:latin typeface="Cambria Math"/>
                      </a:rPr>
                      <m:t>𝒙</m:t>
                    </m:r>
                    <m:r>
                      <a:rPr lang="en-US" sz="2800" b="1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endParaRPr lang="ru-RU" sz="28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84784"/>
                <a:ext cx="8424936" cy="963854"/>
              </a:xfrm>
              <a:prstGeom prst="rect">
                <a:avLst/>
              </a:prstGeom>
              <a:blipFill rotWithShape="1">
                <a:blip r:embed="rId2"/>
                <a:stretch>
                  <a:fillRect l="-1447" b="-170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67544" y="2708920"/>
                <a:ext cx="8136904" cy="1114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𝟐𝟑𝟏𝟕𝟒𝟓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𝟖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24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400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𝟐</m:t>
                                      </m:r>
                                      <m:r>
                                        <a:rPr lang="en-US" sz="2400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∙</m:t>
                                      </m:r>
                                      <m:r>
                                        <a:rPr lang="en-US" sz="2400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𝟖</m:t>
                                      </m:r>
                                      <m:r>
                                        <a:rPr lang="en-US" sz="2400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2400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d>
                                  <m:r>
                                    <a:rPr lang="en-US" sz="24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r>
                                    <a:rPr lang="en-US" sz="24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𝟖</m:t>
                                  </m:r>
                                  <m:r>
                                    <a:rPr lang="en-US" sz="24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a:rPr lang="en-US" sz="24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e>
                              </m:d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𝟖</m:t>
                              </m:r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𝟕</m:t>
                              </m:r>
                            </m:e>
                          </m:d>
                          <m: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  <m: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en-US" sz="2400" b="1" dirty="0" smtClean="0">
                  <a:solidFill>
                    <a:srgbClr val="7030A0"/>
                  </a:solidFill>
                  <a:ea typeface="Cambria Math"/>
                </a:endParaRPr>
              </a:p>
              <a:p>
                <a:r>
                  <a:rPr lang="en-US" sz="2400" b="1" dirty="0" smtClean="0">
                    <a:solidFill>
                      <a:srgbClr val="7030A0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𝟕𝟖𝟖𝟐𝟏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𝟏𝟎</m:t>
                        </m:r>
                      </m:sub>
                    </m:sSub>
                  </m:oMath>
                </a14:m>
                <a:endParaRPr lang="ru-RU" sz="24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708920"/>
                <a:ext cx="8136904" cy="1114792"/>
              </a:xfrm>
              <a:prstGeom prst="rect">
                <a:avLst/>
              </a:prstGeom>
              <a:blipFill rotWithShape="1">
                <a:blip r:embed="rId3"/>
                <a:stretch>
                  <a:fillRect l="-1199" b="-1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23528" y="4005064"/>
                <a:ext cx="85689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𝟏𝟏𝟎𝟏𝟎𝟏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>
                    <a:solidFill>
                      <a:srgbClr val="C00000"/>
                    </a:solidFill>
                    <a:latin typeface="Arial Black" pitchFamily="34" charset="0"/>
                  </a:rPr>
                  <a:t>(((((1/2+1)/2+0)/2+1)/2+0)/2+1)/2=</a:t>
                </a:r>
              </a:p>
              <a:p>
                <a:r>
                  <a:rPr lang="en-US" sz="2400" dirty="0">
                    <a:solidFill>
                      <a:srgbClr val="C00000"/>
                    </a:solidFill>
                    <a:latin typeface="Arial Black" pitchFamily="34" charset="0"/>
                  </a:rPr>
                  <a:t>=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Arial Black" pitchFamily="34" charset="0"/>
                  </a:rPr>
                  <a:t>0,828125</a:t>
                </a:r>
                <a:endParaRPr lang="ru-RU" sz="2400" dirty="0">
                  <a:solidFill>
                    <a:srgbClr val="C00000"/>
                  </a:solidFill>
                  <a:latin typeface="Arial Black" pitchFamily="34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05064"/>
                <a:ext cx="8568952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1067" t="-5882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930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7" cy="4281339"/>
          </a:xfrm>
        </p:spPr>
        <p:txBody>
          <a:bodyPr/>
          <a:lstStyle/>
          <a:p>
            <a:r>
              <a:rPr lang="ru-RU" dirty="0" smtClean="0"/>
              <a:t>Рассмотрим </a:t>
            </a:r>
            <a:r>
              <a:rPr lang="ru-RU" dirty="0" err="1" smtClean="0"/>
              <a:t>фиббоначчиеву</a:t>
            </a:r>
            <a:r>
              <a:rPr lang="ru-RU" dirty="0" smtClean="0"/>
              <a:t> систему счисления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Нетрадиционные системы счисления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2780928"/>
            <a:ext cx="262842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492896"/>
            <a:ext cx="52565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Леона́рдо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Пиза́нский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/>
              <a:t>( 1170 года, Пиза — около 1250 года) — первый крупный математик средневековой Европы. Наиболее известен под прозвищем </a:t>
            </a:r>
            <a:r>
              <a:rPr lang="ru-RU" b="1" dirty="0" err="1" smtClean="0"/>
              <a:t>Фибона́ччи</a:t>
            </a:r>
            <a:r>
              <a:rPr lang="ru-RU" b="1" dirty="0" smtClean="0"/>
              <a:t> ; </a:t>
            </a:r>
          </a:p>
          <a:p>
            <a:r>
              <a:rPr lang="ru-RU" b="1" dirty="0" smtClean="0"/>
              <a:t>о происхождении этого псевдонима имеются разные версии. По одной из них, его отец </a:t>
            </a:r>
            <a:r>
              <a:rPr lang="ru-RU" b="1" dirty="0" err="1" smtClean="0"/>
              <a:t>Гильермо</a:t>
            </a:r>
            <a:r>
              <a:rPr lang="ru-RU" b="1" dirty="0" smtClean="0"/>
              <a:t> имел прозвище </a:t>
            </a:r>
            <a:r>
              <a:rPr lang="ru-RU" b="1" dirty="0" err="1" smtClean="0"/>
              <a:t>Боначчи</a:t>
            </a:r>
            <a:r>
              <a:rPr lang="ru-RU" b="1" dirty="0" smtClean="0"/>
              <a:t> («Благонамеренный»), а сам Леонардо прозывался </a:t>
            </a:r>
            <a:r>
              <a:rPr lang="ru-RU" b="1" dirty="0" err="1" smtClean="0"/>
              <a:t>filius</a:t>
            </a:r>
            <a:r>
              <a:rPr lang="ru-RU" b="1" dirty="0" smtClean="0"/>
              <a:t> </a:t>
            </a:r>
            <a:r>
              <a:rPr lang="ru-RU" b="1" dirty="0" err="1" smtClean="0"/>
              <a:t>Bonacci</a:t>
            </a:r>
            <a:r>
              <a:rPr lang="ru-RU" b="1" dirty="0" smtClean="0"/>
              <a:t> («сын Благонамеренного»). По другой, </a:t>
            </a:r>
            <a:r>
              <a:rPr lang="ru-RU" b="1" dirty="0" err="1" smtClean="0"/>
              <a:t>Fibonacci</a:t>
            </a:r>
            <a:r>
              <a:rPr lang="ru-RU" b="1" dirty="0" smtClean="0"/>
              <a:t> происходит от фразы </a:t>
            </a:r>
            <a:r>
              <a:rPr lang="ru-RU" b="1" dirty="0" err="1" smtClean="0"/>
              <a:t>Figlio</a:t>
            </a:r>
            <a:r>
              <a:rPr lang="ru-RU" b="1" dirty="0" smtClean="0"/>
              <a:t> </a:t>
            </a:r>
            <a:r>
              <a:rPr lang="ru-RU" b="1" dirty="0" err="1" smtClean="0"/>
              <a:t>Buono</a:t>
            </a:r>
            <a:r>
              <a:rPr lang="ru-RU" b="1" dirty="0" smtClean="0"/>
              <a:t> </a:t>
            </a:r>
            <a:r>
              <a:rPr lang="ru-RU" b="1" dirty="0" err="1" smtClean="0"/>
              <a:t>Nato</a:t>
            </a:r>
            <a:r>
              <a:rPr lang="ru-RU" b="1" dirty="0" smtClean="0"/>
              <a:t> </a:t>
            </a:r>
            <a:r>
              <a:rPr lang="ru-RU" b="1" dirty="0" err="1" smtClean="0"/>
              <a:t>Ci</a:t>
            </a:r>
            <a:r>
              <a:rPr lang="ru-RU" b="1" dirty="0" smtClean="0"/>
              <a:t>, что в переводе с итальянского означает «хороший сын родился».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0793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8064895" cy="5577483"/>
          </a:xfrm>
        </p:spPr>
        <p:txBody>
          <a:bodyPr/>
          <a:lstStyle/>
          <a:p>
            <a:r>
              <a:rPr lang="ru-RU" b="1" dirty="0" smtClean="0"/>
              <a:t>1, 2, 3, 5, 8, 13, 21, 34, 55, 89, … - базис системы – ряд Фибоначчи или числа Фибоначчи</a:t>
            </a:r>
          </a:p>
          <a:p>
            <a:r>
              <a:rPr lang="ru-RU" b="1" dirty="0" smtClean="0"/>
              <a:t> Первые два числа 1 и 2. Каждое следующее число равно сумме двух предыдущих</a:t>
            </a:r>
          </a:p>
          <a:p>
            <a:r>
              <a:rPr lang="ru-RU" b="1" dirty="0" smtClean="0"/>
              <a:t>Особенность – неоднозначность представления целых чисел в этой системе (Избыточность системы счисления)</a:t>
            </a:r>
          </a:p>
          <a:p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315880"/>
              </p:ext>
            </p:extLst>
          </p:nvPr>
        </p:nvGraphicFramePr>
        <p:xfrm>
          <a:off x="323526" y="3501007"/>
          <a:ext cx="8352927" cy="1368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6"/>
                <a:gridCol w="432048"/>
                <a:gridCol w="432048"/>
                <a:gridCol w="504056"/>
                <a:gridCol w="576064"/>
                <a:gridCol w="576064"/>
                <a:gridCol w="648072"/>
                <a:gridCol w="648072"/>
                <a:gridCol w="648072"/>
                <a:gridCol w="792088"/>
                <a:gridCol w="720077"/>
              </a:tblGrid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десятичная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anchor="ctr"/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Двоичная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1001</a:t>
                      </a:r>
                      <a:endParaRPr lang="ru-RU" dirty="0"/>
                    </a:p>
                  </a:txBody>
                  <a:tcPr anchor="ctr"/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фиббоначчиева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10001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23528" y="5157192"/>
                <a:ext cx="8208912" cy="1507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1" i="1" smtClean="0">
                              <a:latin typeface="Cambria Math"/>
                            </a:rPr>
                            <m:t>𝟑</m:t>
                          </m:r>
                        </m:e>
                        <m:sub>
                          <m:r>
                            <a:rPr lang="ru-RU" sz="2800" b="1" i="1" smtClean="0">
                              <a:latin typeface="Cambria Math"/>
                            </a:rPr>
                            <m:t>𝟏𝟎</m:t>
                          </m:r>
                        </m:sub>
                      </m:sSub>
                      <m:r>
                        <a:rPr lang="ru-RU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1" i="1" smtClean="0">
                              <a:latin typeface="Cambria Math"/>
                            </a:rPr>
                            <m:t>𝟏𝟎𝟎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𝒇𝒊𝒃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𝟏𝟎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𝒇𝒊𝒃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𝟏𝟏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𝒇𝒊𝒃</m:t>
                          </m:r>
                        </m:sub>
                      </m:sSub>
                    </m:oMath>
                  </m:oMathPara>
                </a14:m>
                <a:endParaRPr lang="en-US" sz="2800" b="1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𝟖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𝟏𝟎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𝟏𝟎𝟎𝟎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𝒇𝒊𝒃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𝟏𝟎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𝟏𝟎𝟏𝟎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𝒇𝒊𝒃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800" b="1" dirty="0" smtClean="0"/>
              </a:p>
              <a:p>
                <a:r>
                  <a:rPr lang="en-US" sz="2800" b="1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𝟏𝟎𝟏𝟏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𝒇𝒊𝒃</m:t>
                        </m:r>
                      </m:sub>
                    </m:sSub>
                    <m:r>
                      <a:rPr lang="en-US" sz="2800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(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𝟓</m:t>
                        </m:r>
                        <m:r>
                          <a:rPr lang="en-US" sz="2800" b="1" i="1" smtClean="0">
                            <a:latin typeface="Cambria Math"/>
                          </a:rPr>
                          <m:t>+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𝟑</m:t>
                        </m:r>
                        <m:r>
                          <a:rPr lang="en-US" sz="2800" b="1" i="1" smtClean="0">
                            <a:latin typeface="Cambria Math"/>
                          </a:rPr>
                          <m:t>)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𝟏𝟎</m:t>
                        </m:r>
                      </m:sub>
                    </m:sSub>
                    <m:r>
                      <a:rPr lang="en-US" sz="2800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(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𝟏𝟎𝟎𝟎</m:t>
                        </m:r>
                        <m:r>
                          <a:rPr lang="en-US" sz="2800" b="1" i="1" smtClean="0">
                            <a:latin typeface="Cambria Math"/>
                          </a:rPr>
                          <m:t>+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𝟏𝟎𝟎</m:t>
                        </m:r>
                        <m:r>
                          <a:rPr lang="en-US" sz="2800" b="1" i="1" smtClean="0">
                            <a:latin typeface="Cambria Math"/>
                          </a:rPr>
                          <m:t>)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𝒇𝒊𝒃</m:t>
                        </m:r>
                      </m:sub>
                    </m:sSub>
                  </m:oMath>
                </a14:m>
                <a:r>
                  <a:rPr lang="en-US" sz="2800" b="1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𝟏𝟏𝟎𝟎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𝒇𝒊𝒃</m:t>
                        </m:r>
                      </m:sub>
                    </m:sSub>
                  </m:oMath>
                </a14:m>
                <a:endParaRPr lang="ru-RU" sz="28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157192"/>
                <a:ext cx="8208912" cy="1507529"/>
              </a:xfrm>
              <a:prstGeom prst="rect">
                <a:avLst/>
              </a:prstGeom>
              <a:blipFill rotWithShape="1">
                <a:blip r:embed="rId2"/>
                <a:stretch>
                  <a:fillRect l="-1485" b="-85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72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435280" cy="18665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Составим программу для перевода любого числа в 10 –</a:t>
            </a:r>
            <a:r>
              <a:rPr lang="ru-RU" b="1" i="1" dirty="0" err="1" smtClean="0">
                <a:solidFill>
                  <a:srgbClr val="C00000"/>
                </a:solidFill>
              </a:rPr>
              <a:t>ую</a:t>
            </a:r>
            <a:r>
              <a:rPr lang="ru-RU" b="1" i="1" dirty="0" smtClean="0">
                <a:solidFill>
                  <a:srgbClr val="C00000"/>
                </a:solidFill>
              </a:rPr>
              <a:t> систему счисления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492896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Введём обозначения:</a:t>
            </a:r>
          </a:p>
          <a:p>
            <a:r>
              <a:rPr lang="en-US" sz="2400" dirty="0" smtClean="0"/>
              <a:t>N10</a:t>
            </a:r>
            <a:r>
              <a:rPr lang="ru-RU" sz="2400" dirty="0" smtClean="0"/>
              <a:t> – число десятичной системе счисления</a:t>
            </a:r>
            <a:endParaRPr lang="en-US" sz="2400" dirty="0" smtClean="0"/>
          </a:p>
          <a:p>
            <a:r>
              <a:rPr lang="en-US" sz="2400" dirty="0" err="1" smtClean="0"/>
              <a:t>Np</a:t>
            </a:r>
            <a:r>
              <a:rPr lang="ru-RU" sz="2400" dirty="0" smtClean="0"/>
              <a:t> – число в произвольной системе счисления</a:t>
            </a:r>
            <a:endParaRPr lang="en-US" sz="2400" dirty="0" smtClean="0"/>
          </a:p>
          <a:p>
            <a:r>
              <a:rPr lang="ru-RU" sz="2400" dirty="0" smtClean="0"/>
              <a:t>Р – основание системы счисления</a:t>
            </a:r>
            <a:endParaRPr lang="en-US" sz="2400" dirty="0" smtClean="0"/>
          </a:p>
          <a:p>
            <a:r>
              <a:rPr lang="en-US" sz="2400" dirty="0" smtClean="0"/>
              <a:t>K</a:t>
            </a:r>
            <a:r>
              <a:rPr lang="ru-RU" sz="2400" dirty="0" smtClean="0"/>
              <a:t> - </a:t>
            </a:r>
            <a:r>
              <a:rPr lang="ru-RU" sz="2400" dirty="0" err="1" smtClean="0"/>
              <a:t>счётсик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136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Алгоритм решения</a:t>
            </a:r>
            <a:endParaRPr lang="ru-RU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67544" y="1196752"/>
                <a:ext cx="82089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4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4000" b="0" i="1" smtClean="0">
                            <a:latin typeface="Cambria Math"/>
                          </a:rPr>
                          <m:t>1234</m:t>
                        </m:r>
                      </m:e>
                      <m:sub>
                        <m:r>
                          <a:rPr lang="ru-RU" sz="4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ru-RU" sz="4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4000" dirty="0" smtClean="0"/>
                  <a:t>1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400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40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sz="4000" b="0" i="1" dirty="0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40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40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sz="4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40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40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sz="40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4000" b="0" i="1" dirty="0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196752"/>
                <a:ext cx="8208912" cy="707886"/>
              </a:xfrm>
              <a:prstGeom prst="rect">
                <a:avLst/>
              </a:prstGeom>
              <a:blipFill rotWithShape="1">
                <a:blip r:embed="rId2"/>
                <a:stretch>
                  <a:fillRect t="-14655" b="-370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23528" y="206084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Где 4 – остаток от деления 1234 на 10  -</a:t>
            </a:r>
            <a:r>
              <a:rPr lang="en-US" sz="2400" dirty="0" smtClean="0"/>
              <a:t> mod(1234,10)</a:t>
            </a:r>
            <a:endParaRPr lang="en-US" sz="2400" dirty="0"/>
          </a:p>
          <a:p>
            <a:r>
              <a:rPr lang="en-US" sz="2400" dirty="0" smtClean="0"/>
              <a:t>3 – </a:t>
            </a:r>
            <a:r>
              <a:rPr lang="ru-RU" sz="2400" dirty="0" smtClean="0"/>
              <a:t> остаток от деления числа 123 на 10  (123  - частное от деления 1234 на 10 – </a:t>
            </a:r>
            <a:r>
              <a:rPr lang="en-US" sz="2400" dirty="0" smtClean="0"/>
              <a:t>div(1234,10)</a:t>
            </a:r>
          </a:p>
          <a:p>
            <a:r>
              <a:rPr lang="en-US" sz="2400" dirty="0" smtClean="0"/>
              <a:t>2 – </a:t>
            </a:r>
            <a:r>
              <a:rPr lang="ru-RU" sz="2400" dirty="0" smtClean="0"/>
              <a:t>остаток от деления 12 на 10…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323528" y="3573016"/>
                <a:ext cx="8424936" cy="30553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1 шаг:</a:t>
                </a:r>
              </a:p>
              <a:p>
                <a:r>
                  <a:rPr lang="en-US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K:=1</a:t>
                </a:r>
                <a:r>
                  <a:rPr lang="ru-RU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, </a:t>
                </a:r>
                <a:r>
                  <a:rPr lang="en-US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mod(1234,10)*k=4, </a:t>
                </a:r>
                <a:r>
                  <a:rPr lang="ru-RU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беру </a:t>
                </a:r>
                <a:r>
                  <a:rPr lang="en-US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div(1234,10)=123</a:t>
                </a:r>
              </a:p>
              <a:p>
                <a:r>
                  <a:rPr lang="ru-RU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Шаг 2:</a:t>
                </a:r>
                <a:endParaRPr 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  <a:p>
                <a:r>
                  <a:rPr lang="ru-RU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 </a:t>
                </a:r>
                <a:r>
                  <a:rPr lang="en-US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k:=k*p=p, mod(123,10)*p=3+p, </a:t>
                </a:r>
                <a:r>
                  <a:rPr lang="ru-RU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беру</a:t>
                </a:r>
                <a:r>
                  <a:rPr lang="en-US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 div(123,10)=12</a:t>
                </a:r>
              </a:p>
              <a:p>
                <a:r>
                  <a:rPr lang="ru-RU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Шаг 3:</a:t>
                </a:r>
              </a:p>
              <a:p>
                <a:r>
                  <a:rPr lang="en-US" sz="2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K:=k*p=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𝒑</m:t>
                        </m:r>
                      </m:e>
                      <m:sup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, 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𝒎𝒐𝒅</m:t>
                    </m:r>
                    <m:d>
                      <m:dPr>
                        <m:ctrlP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𝟏𝟐</m:t>
                        </m:r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𝟏𝟎</m:t>
                        </m:r>
                      </m:e>
                    </m:d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∗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𝒑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𝟐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𝒑</m:t>
                        </m:r>
                      </m:e>
                      <m:sup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, </m:t>
                    </m:r>
                    <m:r>
                      <a:rPr lang="ru-RU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 беру</m:t>
                    </m:r>
                    <m:r>
                      <a:rPr lang="ru-RU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𝒅𝒊𝒗</m:t>
                    </m:r>
                    <m:d>
                      <m:dPr>
                        <m:ctrlP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𝟏𝟐</m:t>
                        </m:r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2400" b="1" i="1" cap="none" spc="50" smtClean="0">
                            <a:ln w="11430"/>
                            <a:gradFill>
                              <a:gsLst>
                                <a:gs pos="25000">
                                  <a:schemeClr val="accent2">
                                    <a:satMod val="155000"/>
                                  </a:schemeClr>
                                </a:gs>
                                <a:gs pos="100000">
                                  <a:schemeClr val="accent2">
                                    <a:shade val="45000"/>
                                    <a:satMod val="165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76200" dist="50800" dir="5400000" algn="tl" rotWithShape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e>
                    </m:d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2400" b="1" i="1" cap="none" spc="5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  <a:latin typeface="Cambria Math"/>
                      </a:rPr>
                      <m:t>𝟏</m:t>
                    </m:r>
                  </m:oMath>
                </a14:m>
                <a:endParaRPr lang="en-US" sz="2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  <a:p>
                <a:r>
                  <a:rPr lang="en-US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…</a:t>
                </a:r>
                <a:r>
                  <a:rPr lang="ru-RU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 пока </a:t>
                </a:r>
                <a:r>
                  <a:rPr lang="en-US" sz="24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 </a:t>
                </a:r>
                <a:r>
                  <a:rPr lang="ru-RU" sz="24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число частное не станет равным 0.</a:t>
                </a:r>
                <a:endParaRPr lang="en-US" sz="2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  <a:p>
                <a:endParaRPr lang="ru-RU" sz="24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73016"/>
                <a:ext cx="8424936" cy="3055324"/>
              </a:xfrm>
              <a:prstGeom prst="rect">
                <a:avLst/>
              </a:prstGeom>
              <a:blipFill rotWithShape="1">
                <a:blip r:embed="rId3"/>
                <a:stretch>
                  <a:fillRect l="-1664" t="-2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1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4" y="0"/>
            <a:ext cx="8938383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4664"/>
            <a:ext cx="8352927" cy="604867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Системой счисления </a:t>
            </a:r>
            <a:r>
              <a:rPr lang="ru-RU" sz="4400" b="1" dirty="0" smtClean="0"/>
              <a:t>или нумерацией называется определённый способ записи чисел.</a:t>
            </a:r>
          </a:p>
          <a:p>
            <a:r>
              <a:rPr lang="ru-RU" sz="4400" b="1" dirty="0" smtClean="0"/>
              <a:t>Запись чисел по правилам определённой системы счисления  есть способ </a:t>
            </a:r>
            <a:r>
              <a:rPr lang="ru-RU" sz="4400" b="1" dirty="0" smtClean="0">
                <a:solidFill>
                  <a:srgbClr val="C00000"/>
                </a:solidFill>
              </a:rPr>
              <a:t>кодирования чисел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7648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352927" cy="48965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Цифра </a:t>
            </a:r>
            <a:r>
              <a:rPr lang="ru-RU" dirty="0" smtClean="0"/>
              <a:t>– символ, используемый для записи числа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Алфавит системы счисления </a:t>
            </a:r>
            <a:r>
              <a:rPr lang="ru-RU" dirty="0" smtClean="0"/>
              <a:t>– совокупность всех цифр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Размерность алфавита </a:t>
            </a:r>
            <a:r>
              <a:rPr lang="ru-RU" dirty="0" smtClean="0"/>
              <a:t>– количество цифр в алфавите.</a:t>
            </a:r>
          </a:p>
          <a:p>
            <a:r>
              <a:rPr lang="ru-RU" dirty="0" smtClean="0"/>
              <a:t>Каждая позиция в записи числа называется </a:t>
            </a:r>
            <a:r>
              <a:rPr lang="ru-RU" b="1" dirty="0" smtClean="0">
                <a:solidFill>
                  <a:srgbClr val="C00000"/>
                </a:solidFill>
              </a:rPr>
              <a:t>разрядом числа.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позиционной системе счисления, цифры, стоящие на разных позициях, имеют разные</a:t>
            </a:r>
            <a:r>
              <a:rPr lang="ru-RU" b="1" dirty="0" smtClean="0">
                <a:solidFill>
                  <a:srgbClr val="C00000"/>
                </a:solidFill>
              </a:rPr>
              <a:t> веса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понятия позиционных систем счисления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052155"/>
              </p:ext>
            </p:extLst>
          </p:nvPr>
        </p:nvGraphicFramePr>
        <p:xfrm>
          <a:off x="2051720" y="3356992"/>
          <a:ext cx="7344816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6184"/>
                <a:gridCol w="504056"/>
                <a:gridCol w="504056"/>
                <a:gridCol w="504056"/>
                <a:gridCol w="504056"/>
                <a:gridCol w="504056"/>
                <a:gridCol w="504056"/>
                <a:gridCol w="2664296"/>
              </a:tblGrid>
              <a:tr h="39604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разряды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-1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-2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-3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число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8,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403958"/>
              </p:ext>
            </p:extLst>
          </p:nvPr>
        </p:nvGraphicFramePr>
        <p:xfrm>
          <a:off x="827583" y="5157192"/>
          <a:ext cx="7056786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112"/>
                <a:gridCol w="2363412"/>
                <a:gridCol w="2352262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сотни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десятки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единицы</a:t>
                      </a:r>
                      <a:endParaRPr lang="ru-RU" sz="24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</a:tr>
              <a:tr h="504056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325=3</a:t>
                      </a:r>
                      <a:r>
                        <a:rPr lang="ru-RU" sz="2400" dirty="0" smtClean="0">
                          <a:sym typeface="Wingdings"/>
                        </a:rPr>
                        <a:t>100+210+51 –развёрнутая запись числа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642567"/>
                <a:ext cx="9036496" cy="105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</a:rPr>
                      <m:t>𝟔𝟐𝟒𝟖</m:t>
                    </m:r>
                    <m:r>
                      <a:rPr lang="ru-RU" sz="2800" b="1" i="1" smtClean="0">
                        <a:latin typeface="Cambria Math"/>
                      </a:rPr>
                      <m:t>,</m:t>
                    </m:r>
                    <m:r>
                      <a:rPr lang="ru-RU" sz="2800" b="1" i="1" smtClean="0">
                        <a:latin typeface="Cambria Math"/>
                      </a:rPr>
                      <m:t>𝟓𝟒𝟕</m:t>
                    </m:r>
                    <m:r>
                      <a:rPr lang="ru-RU" sz="28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2800" b="1" dirty="0" smtClean="0"/>
                  <a:t>6</a:t>
                </a:r>
                <a:r>
                  <a:rPr lang="ru-RU" sz="2800" b="1" dirty="0" smtClean="0">
                    <a:sym typeface="Wingdings"/>
                  </a:rPr>
                  <a:t>1000+2100+410+81+50,1+40,01+70,001=</a:t>
                </a:r>
              </a:p>
              <a:p>
                <a:endParaRPr lang="ru-RU" sz="1000" b="1" dirty="0" smtClean="0">
                  <a:sym typeface="Wingdings"/>
                </a:endParaRPr>
              </a:p>
              <a:p>
                <a:r>
                  <a:rPr lang="ru-RU" sz="2400" b="1" dirty="0" smtClean="0">
                    <a:sym typeface="Wingdings"/>
                  </a:rPr>
                  <a:t>=6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  <a:sym typeface="Wingdings"/>
                          </a:rPr>
                          <m:t>𝟑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  <a:sym typeface="Wingdings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  <a:sym typeface="Wingdings"/>
                      </a:rPr>
                      <m:t>𝟐</m:t>
                    </m:r>
                  </m:oMath>
                </a14:m>
                <a:r>
                  <a:rPr lang="ru-RU" sz="2400" b="1" dirty="0" smtClean="0">
                    <a:sym typeface="Wingdings"/>
                  </a:rPr>
                  <a:t>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dirty="0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b="1" dirty="0" smtClean="0">
                    <a:sym typeface="Wingdings"/>
                  </a:rPr>
                  <a:t>+4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  <a:sym typeface="Wingdings"/>
                          </a:rPr>
                          <m:t>𝟏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  <a:sym typeface="Wingdings"/>
                      </a:rPr>
                      <m:t>+</m:t>
                    </m:r>
                  </m:oMath>
                </a14:m>
                <a:r>
                  <a:rPr lang="ru-RU" sz="2400" b="1" dirty="0" smtClean="0">
                    <a:sym typeface="Wingdings"/>
                  </a:rPr>
                  <a:t>8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  <a:sym typeface="Wingdings"/>
                          </a:rPr>
                          <m:t>𝟎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  <a:sym typeface="Wingdings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  <a:sym typeface="Wingdings"/>
                      </a:rPr>
                      <m:t>𝟓</m:t>
                    </m:r>
                  </m:oMath>
                </a14:m>
                <a:r>
                  <a:rPr lang="ru-RU" sz="2400" b="1" dirty="0" smtClean="0">
                    <a:sym typeface="Wingdings"/>
                  </a:rPr>
                  <a:t>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dirty="0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−</m:t>
                        </m:r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𝟏</m:t>
                        </m:r>
                      </m:sup>
                    </m:sSup>
                    <m:r>
                      <a:rPr lang="ru-RU" sz="2400" b="1" i="1" dirty="0" smtClean="0">
                        <a:latin typeface="Cambria Math"/>
                        <a:sym typeface="Wingdings"/>
                      </a:rPr>
                      <m:t>+</m:t>
                    </m:r>
                    <m:r>
                      <a:rPr lang="ru-RU" sz="2400" b="1" i="1" dirty="0" smtClean="0">
                        <a:latin typeface="Cambria Math"/>
                        <a:sym typeface="Wingdings"/>
                      </a:rPr>
                      <m:t>𝟒</m:t>
                    </m:r>
                  </m:oMath>
                </a14:m>
                <a:r>
                  <a:rPr lang="ru-RU" sz="2400" b="1" dirty="0" smtClean="0">
                    <a:sym typeface="Wingdings"/>
                  </a:rPr>
                  <a:t>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dirty="0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−</m:t>
                        </m:r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𝟐</m:t>
                        </m:r>
                      </m:sup>
                    </m:sSup>
                    <m:r>
                      <a:rPr lang="ru-RU" sz="2400" b="1" i="1" dirty="0" smtClean="0">
                        <a:latin typeface="Cambria Math"/>
                        <a:sym typeface="Wingdings"/>
                      </a:rPr>
                      <m:t>+</m:t>
                    </m:r>
                    <m:r>
                      <a:rPr lang="ru-RU" sz="2400" b="1" i="1" dirty="0" smtClean="0">
                        <a:latin typeface="Cambria Math"/>
                        <a:sym typeface="Wingdings"/>
                      </a:rPr>
                      <m:t>𝟕</m:t>
                    </m:r>
                  </m:oMath>
                </a14:m>
                <a:r>
                  <a:rPr lang="ru-RU" sz="2400" b="1" dirty="0" smtClean="0">
                    <a:sym typeface="Wingdings"/>
                  </a:rPr>
                  <a:t>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dirty="0" smtClean="0">
                            <a:latin typeface="Cambria Math"/>
                            <a:sym typeface="Wingdings"/>
                          </a:rPr>
                        </m:ctrlPr>
                      </m:sSupPr>
                      <m:e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𝟏𝟎</m:t>
                        </m:r>
                      </m:e>
                      <m:sup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−</m:t>
                        </m:r>
                        <m:r>
                          <a:rPr lang="ru-RU" sz="2400" b="1" i="1" dirty="0" smtClean="0">
                            <a:latin typeface="Cambria Math"/>
                            <a:sym typeface="Wingdings"/>
                          </a:rPr>
                          <m:t>𝟑</m:t>
                        </m:r>
                      </m:sup>
                    </m:sSup>
                  </m:oMath>
                </a14:m>
                <a:endParaRPr lang="ru-RU" sz="24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2567"/>
                <a:ext cx="9036496" cy="1054776"/>
              </a:xfrm>
              <a:prstGeom prst="rect">
                <a:avLst/>
              </a:prstGeom>
              <a:blipFill rotWithShape="1">
                <a:blip r:embed="rId2"/>
                <a:stretch>
                  <a:fillRect l="-1012" t="-6936" b="-12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9512" y="1877923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b="1" dirty="0" smtClean="0">
                <a:solidFill>
                  <a:srgbClr val="FF0000"/>
                </a:solidFill>
              </a:rPr>
              <a:t>десятичной</a:t>
            </a:r>
            <a:r>
              <a:rPr lang="ru-RU" sz="2400" dirty="0" smtClean="0"/>
              <a:t> системе счисления веса равны целым степеням числа </a:t>
            </a:r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r>
              <a:rPr lang="ru-RU" sz="2400" dirty="0" smtClean="0"/>
              <a:t>.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51520" y="3097565"/>
                <a:ext cx="8280920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…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097565"/>
                <a:ext cx="8280920" cy="475451"/>
              </a:xfrm>
              <a:prstGeom prst="rect">
                <a:avLst/>
              </a:prstGeom>
              <a:blipFill rotWithShape="1">
                <a:blip r:embed="rId3"/>
                <a:stretch>
                  <a:fillRect r="-55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971600" y="3759423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Базис</a:t>
            </a:r>
            <a:r>
              <a:rPr lang="ru-RU" sz="2400" dirty="0" smtClean="0"/>
              <a:t> десятичной системы счисления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293096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Десятичная система счисления </a:t>
            </a:r>
            <a:r>
              <a:rPr lang="ru-RU" sz="2400" dirty="0" smtClean="0">
                <a:sym typeface="Wingdings"/>
              </a:rPr>
              <a:t></a:t>
            </a:r>
            <a:r>
              <a:rPr lang="ru-RU" sz="2400" dirty="0" smtClean="0"/>
              <a:t>традиционная –</a:t>
            </a:r>
            <a:r>
              <a:rPr lang="ru-RU" sz="2400" b="1" dirty="0" smtClean="0">
                <a:solidFill>
                  <a:srgbClr val="FF0000"/>
                </a:solidFill>
              </a:rPr>
              <a:t>размерность алфавита – основание системы счисления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036983"/>
            <a:ext cx="83529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Основанием традиционной системы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счисленияможет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быть любое натуральное число, начиная с двух, а базис – бесконечный в обе стороны ряд степеней основания.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796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360532"/>
              </p:ext>
            </p:extLst>
          </p:nvPr>
        </p:nvGraphicFramePr>
        <p:xfrm>
          <a:off x="251520" y="981075"/>
          <a:ext cx="8712969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743"/>
                <a:gridCol w="4091564"/>
                <a:gridCol w="25006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основание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название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алфавит</a:t>
                      </a:r>
                      <a:endParaRPr lang="ru-RU" sz="3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двоичная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0, 1</a:t>
                      </a:r>
                      <a:endParaRPr lang="ru-RU" sz="4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троичная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0, 1, 2</a:t>
                      </a:r>
                      <a:endParaRPr lang="ru-RU" sz="4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8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восьмеричная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0, 1, 2, 3, 4, 5, 6, 7, 8</a:t>
                      </a:r>
                      <a:endParaRPr lang="ru-RU" sz="3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16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шестнадцатеричная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0, 1, 2, 3, 4, 5, 6, 7, 8, 9, А, В, С, </a:t>
                      </a:r>
                      <a:r>
                        <a:rPr lang="en-US" sz="3200" dirty="0" smtClean="0"/>
                        <a:t>D, E, F</a:t>
                      </a:r>
                      <a:endParaRPr lang="ru-RU" sz="3200" dirty="0" smtClean="0"/>
                    </a:p>
                    <a:p>
                      <a:pPr algn="ctr"/>
                      <a:endParaRPr lang="ru-RU" sz="4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77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45882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Перевод чисел в десятичную систему счисления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6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1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67544" y="1124744"/>
                <a:ext cx="82809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Число в троичной системе счисления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latin typeface="Cambria Math"/>
                          </a:rPr>
                          <m:t>𝟐𝟎𝟏𝟏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,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e>
                      <m:sub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ru-RU" sz="2400" b="1" dirty="0" smtClean="0"/>
                  <a:t> перевести в десятичную систему счисления.</a:t>
                </a:r>
                <a:endParaRPr lang="ru-RU" sz="24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124744"/>
                <a:ext cx="8280920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1178" t="-5882" r="-1620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57563" y="2276872"/>
                <a:ext cx="8280920" cy="1742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/>
                  <a:t>Решение.</a:t>
                </a:r>
              </a:p>
              <a:p>
                <a:r>
                  <a:rPr lang="ru-RU" sz="2400" b="1" i="1" dirty="0"/>
                  <a:t> </a:t>
                </a:r>
                <a:r>
                  <a:rPr lang="ru-RU" sz="2400" b="1" i="1" dirty="0" smtClean="0"/>
                  <a:t>       </a:t>
                </a:r>
                <a:r>
                  <a:rPr lang="ru-RU" b="1" i="1" dirty="0" smtClean="0">
                    <a:solidFill>
                      <a:srgbClr val="FF0000"/>
                    </a:solidFill>
                  </a:rPr>
                  <a:t>3   2   1  0  -1</a:t>
                </a:r>
                <a:endParaRPr lang="ru-RU" b="1" i="1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𝟐𝟎𝟏𝟏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,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𝟏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/>
                        </a:rPr>
                        <m:t>=</m:t>
                      </m:r>
                      <m:r>
                        <a:rPr lang="ru-RU" sz="2400" b="1" i="1" smtClean="0">
                          <a:latin typeface="Cambria Math"/>
                        </a:rPr>
                        <m:t>𝟐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2400" b="1" i="1" dirty="0" smtClean="0">
                  <a:ea typeface="Cambria Math"/>
                </a:endParaRPr>
              </a:p>
              <a:p>
                <a:r>
                  <a:rPr lang="ru-RU" sz="2400" b="1" i="1" dirty="0" smtClean="0"/>
                  <a:t>                                 2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𝟐𝟕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𝟎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𝟗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+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𝟓𝟖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2400" b="1" i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63" y="2276872"/>
                <a:ext cx="8280920" cy="1742144"/>
              </a:xfrm>
              <a:prstGeom prst="rect">
                <a:avLst/>
              </a:prstGeom>
              <a:blipFill rotWithShape="1">
                <a:blip r:embed="rId3"/>
                <a:stretch>
                  <a:fillRect l="-1105" t="-2807" b="-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725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67544" y="1628800"/>
                <a:ext cx="80648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Шестнадцатеричное число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𝑨𝑭</m:t>
                        </m:r>
                        <m:r>
                          <a:rPr lang="en-US" sz="2400" b="1" i="1" smtClean="0">
                            <a:latin typeface="Cambria Math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𝟖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/>
                          </a:rPr>
                          <m:t>𝟏𝟔</m:t>
                        </m:r>
                      </m:sub>
                    </m:sSub>
                  </m:oMath>
                </a14:m>
                <a:r>
                  <a:rPr lang="en-US" sz="2400" b="1" dirty="0" smtClean="0"/>
                  <a:t> </a:t>
                </a:r>
                <a:r>
                  <a:rPr lang="ru-RU" sz="2400" b="1" dirty="0" smtClean="0"/>
                  <a:t>перевести в десятичную систему счисления.</a:t>
                </a:r>
                <a:endParaRPr lang="ru-RU" sz="24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8800"/>
                <a:ext cx="8064896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1209" t="-5839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15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51520" y="1268760"/>
                <a:ext cx="856895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Двоичное число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latin typeface="Cambria Math"/>
                          </a:rPr>
                          <m:t>𝟏𝟎𝟏𝟎𝟏𝟎𝟏𝟏𝟏𝟏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,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𝟏𝟎𝟎𝟎𝟏𝟏</m:t>
                        </m:r>
                      </m:e>
                      <m:sub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sz="2400" b="1" i="1" smtClean="0">
                        <a:latin typeface="Cambria Math"/>
                      </a:rPr>
                      <m:t> перевести в десятичную систему </m:t>
                    </m:r>
                  </m:oMath>
                </a14:m>
                <a:endParaRPr lang="ru-RU" sz="2400" b="1" i="1" dirty="0" smtClean="0">
                  <a:latin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</a:rPr>
                        <m:t>счисления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268760"/>
                <a:ext cx="8568952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1067" t="-40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26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</TotalTime>
  <Words>1074</Words>
  <Application>Microsoft Office PowerPoint</Application>
  <PresentationFormat>Экран (4:3)</PresentationFormat>
  <Paragraphs>137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Системы счисления</vt:lpstr>
      <vt:lpstr>Презентация PowerPoint</vt:lpstr>
      <vt:lpstr>Основные понятия позиционных систем счисления</vt:lpstr>
      <vt:lpstr>Презентация PowerPoint</vt:lpstr>
      <vt:lpstr>Презентация PowerPoint</vt:lpstr>
      <vt:lpstr>Перевод чисел в десятичную систему счисления</vt:lpstr>
      <vt:lpstr>Задача 1</vt:lpstr>
      <vt:lpstr>Задача 2</vt:lpstr>
      <vt:lpstr>Задача 3</vt:lpstr>
      <vt:lpstr>Схема Горнера</vt:lpstr>
      <vt:lpstr>Нетрадиционные системы счисления</vt:lpstr>
      <vt:lpstr>Презентация PowerPoint</vt:lpstr>
      <vt:lpstr>Составим программу для перевода любого числа в 10 –ую систему счисления</vt:lpstr>
      <vt:lpstr>Алгоритм решения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1st</dc:creator>
  <cp:lastModifiedBy>1st</cp:lastModifiedBy>
  <cp:revision>14</cp:revision>
  <dcterms:created xsi:type="dcterms:W3CDTF">2012-09-17T09:38:10Z</dcterms:created>
  <dcterms:modified xsi:type="dcterms:W3CDTF">2012-09-17T12:30:56Z</dcterms:modified>
</cp:coreProperties>
</file>