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9" r:id="rId2"/>
    <p:sldId id="273" r:id="rId3"/>
    <p:sldId id="274" r:id="rId4"/>
    <p:sldId id="279" r:id="rId5"/>
    <p:sldId id="258" r:id="rId6"/>
    <p:sldId id="257" r:id="rId7"/>
    <p:sldId id="260" r:id="rId8"/>
    <p:sldId id="261" r:id="rId9"/>
    <p:sldId id="262" r:id="rId10"/>
    <p:sldId id="278" r:id="rId11"/>
    <p:sldId id="263" r:id="rId12"/>
    <p:sldId id="264" r:id="rId13"/>
    <p:sldId id="268" r:id="rId14"/>
    <p:sldId id="269" r:id="rId15"/>
    <p:sldId id="272" r:id="rId16"/>
    <p:sldId id="270" r:id="rId17"/>
    <p:sldId id="267" r:id="rId18"/>
    <p:sldId id="276" r:id="rId19"/>
    <p:sldId id="265" r:id="rId20"/>
    <p:sldId id="271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28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image" Target="../media/image48.wmf"/><Relationship Id="rId7" Type="http://schemas.openxmlformats.org/officeDocument/2006/relationships/image" Target="../media/image52.wmf"/><Relationship Id="rId12" Type="http://schemas.openxmlformats.org/officeDocument/2006/relationships/image" Target="../media/image57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51.wmf"/><Relationship Id="rId11" Type="http://schemas.openxmlformats.org/officeDocument/2006/relationships/image" Target="../media/image56.wmf"/><Relationship Id="rId5" Type="http://schemas.openxmlformats.org/officeDocument/2006/relationships/image" Target="../media/image50.wmf"/><Relationship Id="rId10" Type="http://schemas.openxmlformats.org/officeDocument/2006/relationships/image" Target="../media/image55.wmf"/><Relationship Id="rId4" Type="http://schemas.openxmlformats.org/officeDocument/2006/relationships/image" Target="../media/image49.wmf"/><Relationship Id="rId9" Type="http://schemas.openxmlformats.org/officeDocument/2006/relationships/image" Target="../media/image5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590A18-DB06-484F-B502-FB4BD9A7AB72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8C2E1-6BD9-409A-9519-BF8255C64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8C2E1-6BD9-409A-9519-BF8255C6428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6BCC-E339-459E-B68D-72F91A2F744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0E94B-DCD9-4FB5-A1C7-09308B1D3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6BCC-E339-459E-B68D-72F91A2F744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0E94B-DCD9-4FB5-A1C7-09308B1D3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6BCC-E339-459E-B68D-72F91A2F744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0E94B-DCD9-4FB5-A1C7-09308B1D3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D3C64B2-0302-45B1-93C2-DE9F5AAB5A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6BCC-E339-459E-B68D-72F91A2F744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0E94B-DCD9-4FB5-A1C7-09308B1D3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6BCC-E339-459E-B68D-72F91A2F744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0E94B-DCD9-4FB5-A1C7-09308B1D3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6BCC-E339-459E-B68D-72F91A2F744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0E94B-DCD9-4FB5-A1C7-09308B1D3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6BCC-E339-459E-B68D-72F91A2F744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0E94B-DCD9-4FB5-A1C7-09308B1D3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6BCC-E339-459E-B68D-72F91A2F744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0E94B-DCD9-4FB5-A1C7-09308B1D3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6BCC-E339-459E-B68D-72F91A2F744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0E94B-DCD9-4FB5-A1C7-09308B1D3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6BCC-E339-459E-B68D-72F91A2F744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0E94B-DCD9-4FB5-A1C7-09308B1D3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6BCC-E339-459E-B68D-72F91A2F744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0E94B-DCD9-4FB5-A1C7-09308B1D3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46BCC-E339-459E-B68D-72F91A2F744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0E94B-DCD9-4FB5-A1C7-09308B1D3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9.bin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8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oleObject" Target="../embeddings/oleObject20.bin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oleObject" Target="../embeddings/oleObject21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13" Type="http://schemas.openxmlformats.org/officeDocument/2006/relationships/oleObject" Target="../embeddings/oleObject32.bin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6.bin"/><Relationship Id="rId12" Type="http://schemas.openxmlformats.org/officeDocument/2006/relationships/oleObject" Target="../embeddings/oleObject3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5.bin"/><Relationship Id="rId11" Type="http://schemas.openxmlformats.org/officeDocument/2006/relationships/oleObject" Target="../embeddings/oleObject30.bin"/><Relationship Id="rId5" Type="http://schemas.openxmlformats.org/officeDocument/2006/relationships/oleObject" Target="../embeddings/oleObject24.bin"/><Relationship Id="rId10" Type="http://schemas.openxmlformats.org/officeDocument/2006/relationships/oleObject" Target="../embeddings/oleObject29.bin"/><Relationship Id="rId4" Type="http://schemas.openxmlformats.org/officeDocument/2006/relationships/oleObject" Target="../embeddings/oleObject23.bin"/><Relationship Id="rId9" Type="http://schemas.openxmlformats.org/officeDocument/2006/relationships/oleObject" Target="../embeddings/oleObject28.bin"/><Relationship Id="rId14" Type="http://schemas.openxmlformats.org/officeDocument/2006/relationships/oleObject" Target="../embeddings/oleObject33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" y="0"/>
            <a:ext cx="9144002" cy="72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67744" y="2564904"/>
            <a:ext cx="50082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Урок геометрии в 9 классе.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9" y="4725144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            </a:t>
            </a:r>
          </a:p>
          <a:p>
            <a:r>
              <a:rPr lang="ru-RU" sz="2400" b="1" dirty="0" err="1" smtClean="0">
                <a:solidFill>
                  <a:srgbClr val="7030A0"/>
                </a:solidFill>
              </a:rPr>
              <a:t>Волгаевская</a:t>
            </a:r>
            <a:r>
              <a:rPr lang="ru-RU" sz="2400" b="1" dirty="0" smtClean="0">
                <a:solidFill>
                  <a:srgbClr val="7030A0"/>
                </a:solidFill>
              </a:rPr>
              <a:t> Г.А. учитель математики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                   МАОУ гимназии №1 г.Советска.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9" y="0"/>
            <a:ext cx="950505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7" y="0"/>
            <a:ext cx="96490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71600" y="2780928"/>
            <a:ext cx="7200800" cy="28083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79512" y="188640"/>
            <a:ext cx="8784976" cy="666936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r4RRRR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4313" y="214313"/>
            <a:ext cx="8715375" cy="954087"/>
          </a:xfrm>
          <a:prstGeom prst="rect">
            <a:avLst/>
          </a:prstGeom>
          <a:solidFill>
            <a:schemeClr val="bg1"/>
          </a:solidFill>
          <a:ln>
            <a:solidFill>
              <a:srgbClr val="009999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Составьте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уравнение окружности, изображенной на рисунке: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285750" y="1428750"/>
            <a:ext cx="4143375" cy="3727450"/>
            <a:chOff x="285720" y="1428736"/>
            <a:chExt cx="4143404" cy="3726918"/>
          </a:xfrm>
        </p:grpSpPr>
        <p:pic>
          <p:nvPicPr>
            <p:cNvPr id="1029" name="Рисунок 8" descr="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5720" y="1428736"/>
              <a:ext cx="4143404" cy="37147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1030" name="TextBox 9"/>
            <p:cNvSpPr txBox="1">
              <a:spLocks noChangeArrowheads="1"/>
            </p:cNvSpPr>
            <p:nvPr/>
          </p:nvSpPr>
          <p:spPr bwMode="auto">
            <a:xfrm>
              <a:off x="3214678" y="4786322"/>
              <a:ext cx="1175515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>
                  <a:latin typeface="Times New Roman" pitchFamily="18" charset="0"/>
                  <a:cs typeface="Times New Roman" pitchFamily="18" charset="0"/>
                </a:rPr>
                <a:t>Рисунок 1</a:t>
              </a:r>
            </a:p>
          </p:txBody>
        </p:sp>
      </p:grpSp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4572000" y="2420888"/>
          <a:ext cx="3582987" cy="660400"/>
        </p:xfrm>
        <a:graphic>
          <a:graphicData uri="http://schemas.openxmlformats.org/presentationml/2006/ole">
            <p:oleObj spid="_x0000_s3074" name="Формула" r:id="rId5" imgW="1307880" imgH="24120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788024" y="1412776"/>
            <a:ext cx="8675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R-</a:t>
            </a:r>
            <a:r>
              <a:rPr lang="ru-RU" sz="4000" b="1" dirty="0" smtClean="0"/>
              <a:t>?</a:t>
            </a:r>
            <a:endParaRPr lang="ru-RU" sz="4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359024" y="188640"/>
            <a:ext cx="8784976" cy="666936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     </a:t>
            </a:r>
            <a:r>
              <a:rPr lang="en-US" dirty="0" err="1" smtClean="0"/>
              <a:t>rr</a:t>
            </a:r>
            <a:r>
              <a:rPr lang="ru-RU" dirty="0" smtClean="0"/>
              <a:t>0-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4313" y="214313"/>
            <a:ext cx="8715375" cy="954087"/>
          </a:xfrm>
          <a:prstGeom prst="rect">
            <a:avLst/>
          </a:prstGeom>
          <a:solidFill>
            <a:schemeClr val="bg1"/>
          </a:solidFill>
          <a:ln>
            <a:solidFill>
              <a:srgbClr val="009999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Составьте уравнение окружности, изображенной на рисунке:</a:t>
            </a: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4932040" y="3645024"/>
          <a:ext cx="2821558" cy="660400"/>
        </p:xfrm>
        <a:graphic>
          <a:graphicData uri="http://schemas.openxmlformats.org/presentationml/2006/ole">
            <p:oleObj spid="_x0000_s4098" name="Формула" r:id="rId3" imgW="1002960" imgH="241200" progId="Equation.3">
              <p:embed/>
            </p:oleObj>
          </a:graphicData>
        </a:graphic>
      </p:graphicFrame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428625" y="1357313"/>
            <a:ext cx="4143375" cy="4799012"/>
            <a:chOff x="428596" y="1357298"/>
            <a:chExt cx="4143404" cy="4798488"/>
          </a:xfrm>
        </p:grpSpPr>
        <p:pic>
          <p:nvPicPr>
            <p:cNvPr id="2053" name="Рисунок 6" descr="5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8596" y="1357298"/>
              <a:ext cx="4143404" cy="478634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2054" name="TextBox 9"/>
            <p:cNvSpPr txBox="1">
              <a:spLocks noChangeArrowheads="1"/>
            </p:cNvSpPr>
            <p:nvPr/>
          </p:nvSpPr>
          <p:spPr bwMode="auto">
            <a:xfrm>
              <a:off x="3357554" y="5786454"/>
              <a:ext cx="1175515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>
                  <a:latin typeface="Times New Roman" pitchFamily="18" charset="0"/>
                  <a:cs typeface="Times New Roman" pitchFamily="18" charset="0"/>
                </a:rPr>
                <a:t>Рисунок 2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436096" y="2708920"/>
            <a:ext cx="870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R-</a:t>
            </a:r>
            <a:r>
              <a:rPr lang="ru-RU" sz="3600" b="1" dirty="0" smtClean="0"/>
              <a:t>?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76056" y="1772816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С (</a:t>
            </a:r>
            <a:r>
              <a:rPr lang="ru-RU" sz="2800" b="1" dirty="0" err="1" smtClean="0"/>
              <a:t>Хо;Уо</a:t>
            </a:r>
            <a:r>
              <a:rPr lang="ru-RU" sz="3600" b="1" dirty="0" smtClean="0"/>
              <a:t>)-?</a:t>
            </a:r>
            <a:endParaRPr lang="ru-RU" sz="36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79512" y="0"/>
            <a:ext cx="8784976" cy="685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14313" y="214313"/>
            <a:ext cx="8715375" cy="954087"/>
          </a:xfrm>
          <a:prstGeom prst="rect">
            <a:avLst/>
          </a:prstGeom>
          <a:solidFill>
            <a:schemeClr val="bg1"/>
          </a:solidFill>
          <a:ln>
            <a:solidFill>
              <a:srgbClr val="009999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Составьте уравнение окружности, изображенной на рисунке:</a:t>
            </a: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5076056" y="3284984"/>
          <a:ext cx="3759200" cy="660400"/>
        </p:xfrm>
        <a:graphic>
          <a:graphicData uri="http://schemas.openxmlformats.org/presentationml/2006/ole">
            <p:oleObj spid="_x0000_s29698" name="Формула" r:id="rId3" imgW="1371600" imgH="241200" progId="Equation.3">
              <p:embed/>
            </p:oleObj>
          </a:graphicData>
        </a:graphic>
      </p:graphicFrame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323528" y="1412776"/>
            <a:ext cx="4533900" cy="3840163"/>
            <a:chOff x="357158" y="1428736"/>
            <a:chExt cx="4533923" cy="3839548"/>
          </a:xfrm>
        </p:grpSpPr>
        <p:pic>
          <p:nvPicPr>
            <p:cNvPr id="3077" name="Рисунок 8" descr="5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7158" y="1428736"/>
              <a:ext cx="4533923" cy="3839548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3078" name="TextBox 9"/>
            <p:cNvSpPr txBox="1">
              <a:spLocks noChangeArrowheads="1"/>
            </p:cNvSpPr>
            <p:nvPr/>
          </p:nvSpPr>
          <p:spPr bwMode="auto">
            <a:xfrm>
              <a:off x="3714744" y="4857760"/>
              <a:ext cx="1175515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>
                  <a:latin typeface="Times New Roman" pitchFamily="18" charset="0"/>
                  <a:cs typeface="Times New Roman" pitchFamily="18" charset="0"/>
                </a:rPr>
                <a:t>Рисунок 3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580112" y="2060848"/>
            <a:ext cx="7986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R-</a:t>
            </a:r>
            <a:r>
              <a:rPr lang="ru-RU" sz="3600" b="1" dirty="0" smtClean="0"/>
              <a:t>?</a:t>
            </a:r>
            <a:endParaRPr lang="ru-RU" sz="36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кругленный прямоугольник 17"/>
          <p:cNvSpPr/>
          <p:nvPr/>
        </p:nvSpPr>
        <p:spPr>
          <a:xfrm>
            <a:off x="179512" y="188640"/>
            <a:ext cx="8784976" cy="65527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4313" y="214313"/>
            <a:ext cx="8715375" cy="1384995"/>
          </a:xfrm>
          <a:prstGeom prst="rect">
            <a:avLst/>
          </a:prstGeom>
          <a:solidFill>
            <a:schemeClr val="bg1"/>
          </a:solidFill>
          <a:ln>
            <a:solidFill>
              <a:srgbClr val="009999"/>
            </a:solidFill>
          </a:ln>
        </p:spPr>
        <p:txBody>
          <a:bodyPr>
            <a:spAutoFit/>
          </a:bodyPr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Определите является  данное уравнение уравнением </a:t>
            </a:r>
            <a:r>
              <a:rPr lang="ru-RU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окружности.Найти</a:t>
            </a:r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 координаты центра, радиус и диаметр</a:t>
            </a:r>
            <a:endParaRPr lang="ru-RU" sz="28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428625" y="1500188"/>
          <a:ext cx="2124075" cy="625475"/>
        </p:xfrm>
        <a:graphic>
          <a:graphicData uri="http://schemas.openxmlformats.org/presentationml/2006/ole">
            <p:oleObj spid="_x0000_s5122" name="Формула" r:id="rId3" imgW="774360" imgH="228600" progId="Equation.3">
              <p:embed/>
            </p:oleObj>
          </a:graphicData>
        </a:graphic>
      </p:graphicFrame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428625" y="2571750"/>
          <a:ext cx="3586163" cy="658813"/>
        </p:xfrm>
        <a:graphic>
          <a:graphicData uri="http://schemas.openxmlformats.org/presentationml/2006/ole">
            <p:oleObj spid="_x0000_s5123" name="Формула" r:id="rId4" imgW="1307880" imgH="241200" progId="Equation.3">
              <p:embed/>
            </p:oleObj>
          </a:graphicData>
        </a:graphic>
      </p:graphicFrame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428625" y="3714750"/>
          <a:ext cx="2924175" cy="625475"/>
        </p:xfrm>
        <a:graphic>
          <a:graphicData uri="http://schemas.openxmlformats.org/presentationml/2006/ole">
            <p:oleObj spid="_x0000_s5124" name="Формула" r:id="rId5" imgW="1066680" imgH="228600" progId="Equation.3">
              <p:embed/>
            </p:oleObj>
          </a:graphicData>
        </a:graphic>
      </p:graphicFrame>
      <p:sp>
        <p:nvSpPr>
          <p:cNvPr id="4107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2571750" y="1428750"/>
            <a:ext cx="5807075" cy="785813"/>
            <a:chOff x="2571736" y="1428736"/>
            <a:chExt cx="5807734" cy="785818"/>
          </a:xfrm>
        </p:grpSpPr>
        <p:graphicFrame>
          <p:nvGraphicFramePr>
            <p:cNvPr id="4105" name="Object 5"/>
            <p:cNvGraphicFramePr>
              <a:graphicFrameLocks noChangeAspect="1"/>
            </p:cNvGraphicFramePr>
            <p:nvPr/>
          </p:nvGraphicFramePr>
          <p:xfrm>
            <a:off x="5451788" y="1428736"/>
            <a:ext cx="2927682" cy="785818"/>
          </p:xfrm>
          <a:graphic>
            <a:graphicData uri="http://schemas.openxmlformats.org/presentationml/2006/ole">
              <p:oleObj spid="_x0000_s5129" name="Формула" r:id="rId6" imgW="812520" imgH="215640" progId="Equation.3">
                <p:embed/>
              </p:oleObj>
            </a:graphicData>
          </a:graphic>
        </p:graphicFrame>
        <p:cxnSp>
          <p:nvCxnSpPr>
            <p:cNvPr id="13" name="Прямая со стрелкой 12"/>
            <p:cNvCxnSpPr/>
            <p:nvPr/>
          </p:nvCxnSpPr>
          <p:spPr>
            <a:xfrm>
              <a:off x="2571736" y="1857364"/>
              <a:ext cx="2857825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Группа 14"/>
          <p:cNvGrpSpPr>
            <a:grpSpLocks/>
          </p:cNvGrpSpPr>
          <p:nvPr/>
        </p:nvGrpSpPr>
        <p:grpSpPr bwMode="auto">
          <a:xfrm>
            <a:off x="4000500" y="2500313"/>
            <a:ext cx="4602163" cy="785812"/>
            <a:chOff x="2571736" y="1428736"/>
            <a:chExt cx="4602172" cy="785812"/>
          </a:xfrm>
        </p:grpSpPr>
        <p:graphicFrame>
          <p:nvGraphicFramePr>
            <p:cNvPr id="4104" name="Object 7"/>
            <p:cNvGraphicFramePr>
              <a:graphicFrameLocks noChangeAspect="1"/>
            </p:cNvGraphicFramePr>
            <p:nvPr/>
          </p:nvGraphicFramePr>
          <p:xfrm>
            <a:off x="3929058" y="1428736"/>
            <a:ext cx="3244850" cy="785812"/>
          </p:xfrm>
          <a:graphic>
            <a:graphicData uri="http://schemas.openxmlformats.org/presentationml/2006/ole">
              <p:oleObj spid="_x0000_s5128" name="Формула" r:id="rId7" imgW="901440" imgH="215640" progId="Equation.3">
                <p:embed/>
              </p:oleObj>
            </a:graphicData>
          </a:graphic>
        </p:graphicFrame>
        <p:cxnSp>
          <p:nvCxnSpPr>
            <p:cNvPr id="17" name="Прямая со стрелкой 16"/>
            <p:cNvCxnSpPr/>
            <p:nvPr/>
          </p:nvCxnSpPr>
          <p:spPr>
            <a:xfrm>
              <a:off x="2571736" y="1857361"/>
              <a:ext cx="1357316" cy="158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18"/>
          <p:cNvGrpSpPr>
            <a:grpSpLocks/>
          </p:cNvGrpSpPr>
          <p:nvPr/>
        </p:nvGrpSpPr>
        <p:grpSpPr bwMode="auto">
          <a:xfrm>
            <a:off x="3429000" y="3643313"/>
            <a:ext cx="4991100" cy="785812"/>
            <a:chOff x="2571736" y="1428735"/>
            <a:chExt cx="4991762" cy="785812"/>
          </a:xfrm>
        </p:grpSpPr>
        <p:graphicFrame>
          <p:nvGraphicFramePr>
            <p:cNvPr id="4103" name="Object 8"/>
            <p:cNvGraphicFramePr>
              <a:graphicFrameLocks noChangeAspect="1"/>
            </p:cNvGraphicFramePr>
            <p:nvPr/>
          </p:nvGraphicFramePr>
          <p:xfrm>
            <a:off x="4637736" y="1428735"/>
            <a:ext cx="2925762" cy="785812"/>
          </p:xfrm>
          <a:graphic>
            <a:graphicData uri="http://schemas.openxmlformats.org/presentationml/2006/ole">
              <p:oleObj spid="_x0000_s5127" name="Формула" r:id="rId8" imgW="812520" imgH="215640" progId="Equation.3">
                <p:embed/>
              </p:oleObj>
            </a:graphicData>
          </a:graphic>
        </p:graphicFrame>
        <p:cxnSp>
          <p:nvCxnSpPr>
            <p:cNvPr id="21" name="Прямая со стрелкой 20"/>
            <p:cNvCxnSpPr/>
            <p:nvPr/>
          </p:nvCxnSpPr>
          <p:spPr>
            <a:xfrm>
              <a:off x="2571736" y="1857360"/>
              <a:ext cx="1971937" cy="158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" name="Object 9"/>
          <p:cNvGraphicFramePr>
            <a:graphicFrameLocks noChangeAspect="1"/>
          </p:cNvGraphicFramePr>
          <p:nvPr/>
        </p:nvGraphicFramePr>
        <p:xfrm>
          <a:off x="428625" y="4572000"/>
          <a:ext cx="3481388" cy="625475"/>
        </p:xfrm>
        <a:graphic>
          <a:graphicData uri="http://schemas.openxmlformats.org/presentationml/2006/ole">
            <p:oleObj spid="_x0000_s5125" name="Формула" r:id="rId9" imgW="1269720" imgH="228600" progId="Equation.3">
              <p:embed/>
            </p:oleObj>
          </a:graphicData>
        </a:graphic>
      </p:graphicFrame>
      <p:graphicFrame>
        <p:nvGraphicFramePr>
          <p:cNvPr id="7" name="Object 10"/>
          <p:cNvGraphicFramePr>
            <a:graphicFrameLocks noChangeAspect="1"/>
          </p:cNvGraphicFramePr>
          <p:nvPr/>
        </p:nvGraphicFramePr>
        <p:xfrm>
          <a:off x="428625" y="5500688"/>
          <a:ext cx="2924175" cy="658812"/>
        </p:xfrm>
        <a:graphic>
          <a:graphicData uri="http://schemas.openxmlformats.org/presentationml/2006/ole">
            <p:oleObj spid="_x0000_s5126" name="Формула" r:id="rId10" imgW="1066680" imgH="24120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Скругленный прямоугольник 36"/>
          <p:cNvSpPr/>
          <p:nvPr/>
        </p:nvSpPr>
        <p:spPr>
          <a:xfrm>
            <a:off x="179512" y="0"/>
            <a:ext cx="8784976" cy="666936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9" name="Рисунок 3" descr="2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764704"/>
            <a:ext cx="2333625" cy="1927225"/>
          </a:xfrm>
          <a:prstGeom prst="rect">
            <a:avLst/>
          </a:prstGeom>
          <a:noFill/>
          <a:ln w="22225">
            <a:solidFill>
              <a:srgbClr val="A6A6A6"/>
            </a:solidFill>
            <a:miter lim="800000"/>
            <a:headEnd/>
            <a:tailEnd/>
          </a:ln>
        </p:spPr>
      </p:pic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1.Запишите:  а) координаты центра окружности;  б) радиус;  в) уравнение окружности, изображенной на рисунке: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Рисунок 16" descr="111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644008" y="620688"/>
            <a:ext cx="2219325" cy="20193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6911752" y="692696"/>
          <a:ext cx="1908720" cy="841248"/>
        </p:xfrm>
        <a:graphic>
          <a:graphicData uri="http://schemas.openxmlformats.org/drawingml/2006/table">
            <a:tbl>
              <a:tblPr/>
              <a:tblGrid>
                <a:gridCol w="190872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а)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б)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в)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г)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7185" name="Picture 1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692696"/>
            <a:ext cx="1562100" cy="209550"/>
          </a:xfrm>
          <a:prstGeom prst="rect">
            <a:avLst/>
          </a:prstGeom>
          <a:noFill/>
        </p:spPr>
      </p:pic>
      <p:pic>
        <p:nvPicPr>
          <p:cNvPr id="7184" name="Picture 1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908720"/>
            <a:ext cx="1562100" cy="209550"/>
          </a:xfrm>
          <a:prstGeom prst="rect">
            <a:avLst/>
          </a:prstGeom>
          <a:noFill/>
        </p:spPr>
      </p:pic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1124744"/>
            <a:ext cx="1562100" cy="209550"/>
          </a:xfrm>
          <a:prstGeom prst="rect">
            <a:avLst/>
          </a:prstGeom>
          <a:noFill/>
        </p:spPr>
      </p:pic>
      <p:pic>
        <p:nvPicPr>
          <p:cNvPr id="7182" name="Picture 1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1340768"/>
            <a:ext cx="1562100" cy="209550"/>
          </a:xfrm>
          <a:prstGeom prst="rect">
            <a:avLst/>
          </a:prstGeom>
          <a:noFill/>
        </p:spPr>
      </p:pic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2627784" y="764704"/>
          <a:ext cx="1944216" cy="841248"/>
        </p:xfrm>
        <a:graphic>
          <a:graphicData uri="http://schemas.openxmlformats.org/drawingml/2006/table">
            <a:tbl>
              <a:tblPr/>
              <a:tblGrid>
                <a:gridCol w="194421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а)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б)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в)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г)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7189" name="Picture 2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764704"/>
            <a:ext cx="1647825" cy="209550"/>
          </a:xfrm>
          <a:prstGeom prst="rect">
            <a:avLst/>
          </a:prstGeom>
          <a:noFill/>
        </p:spPr>
      </p:pic>
      <p:pic>
        <p:nvPicPr>
          <p:cNvPr id="7188" name="Picture 20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980728"/>
            <a:ext cx="1600200" cy="209550"/>
          </a:xfrm>
          <a:prstGeom prst="rect">
            <a:avLst/>
          </a:prstGeom>
          <a:noFill/>
        </p:spPr>
      </p:pic>
      <p:pic>
        <p:nvPicPr>
          <p:cNvPr id="7187" name="Picture 19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1196752"/>
            <a:ext cx="1647825" cy="209550"/>
          </a:xfrm>
          <a:prstGeom prst="rect">
            <a:avLst/>
          </a:prstGeom>
          <a:noFill/>
        </p:spPr>
      </p:pic>
      <p:pic>
        <p:nvPicPr>
          <p:cNvPr id="7186" name="Picture 18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1412776"/>
            <a:ext cx="866775" cy="209550"/>
          </a:xfrm>
          <a:prstGeom prst="rect">
            <a:avLst/>
          </a:prstGeom>
          <a:noFill/>
        </p:spPr>
      </p:pic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251520" y="3027149"/>
            <a:ext cx="84969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2. Запишите уравнение окружности  , с центром в точке А и радиусом R , если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А(2;-4),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R=3.                                                                                   А(-1;3),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R=6.  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9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94" name="Rectangle 26"/>
          <p:cNvSpPr>
            <a:spLocks noChangeArrowheads="1"/>
          </p:cNvSpPr>
          <p:nvPr/>
        </p:nvSpPr>
        <p:spPr bwMode="auto">
          <a:xfrm>
            <a:off x="0" y="541437"/>
            <a:ext cx="4331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197" name="Object 29"/>
          <p:cNvGraphicFramePr>
            <a:graphicFrameLocks noChangeAspect="1"/>
          </p:cNvGraphicFramePr>
          <p:nvPr/>
        </p:nvGraphicFramePr>
        <p:xfrm>
          <a:off x="611560" y="4725144"/>
          <a:ext cx="3456384" cy="330200"/>
        </p:xfrm>
        <a:graphic>
          <a:graphicData uri="http://schemas.openxmlformats.org/presentationml/2006/ole">
            <p:oleObj spid="_x0000_s7197" name="Формула" r:id="rId13" imgW="1371600" imgH="241200" progId="Equation.3">
              <p:embed/>
            </p:oleObj>
          </a:graphicData>
        </a:graphic>
      </p:graphicFrame>
      <p:graphicFrame>
        <p:nvGraphicFramePr>
          <p:cNvPr id="7196" name="Object 28"/>
          <p:cNvGraphicFramePr>
            <a:graphicFrameLocks noChangeAspect="1"/>
          </p:cNvGraphicFramePr>
          <p:nvPr/>
        </p:nvGraphicFramePr>
        <p:xfrm>
          <a:off x="4572000" y="4725144"/>
          <a:ext cx="4034534" cy="369880"/>
        </p:xfrm>
        <a:graphic>
          <a:graphicData uri="http://schemas.openxmlformats.org/presentationml/2006/ole">
            <p:oleObj spid="_x0000_s7196" name="Формула" r:id="rId14" imgW="1269720" imgH="241200" progId="Equation.3">
              <p:embed/>
            </p:oleObj>
          </a:graphicData>
        </a:graphic>
      </p:graphicFrame>
      <p:sp>
        <p:nvSpPr>
          <p:cNvPr id="7198" name="Rectangle 30"/>
          <p:cNvSpPr>
            <a:spLocks noChangeArrowheads="1"/>
          </p:cNvSpPr>
          <p:nvPr/>
        </p:nvSpPr>
        <p:spPr bwMode="auto">
          <a:xfrm>
            <a:off x="-324544" y="3645024"/>
            <a:ext cx="1004460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en-US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Лежат ли точки В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А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окружности , заданной уравнением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99" name="Rectangle 31"/>
          <p:cNvSpPr>
            <a:spLocks noChangeArrowheads="1"/>
          </p:cNvSpPr>
          <p:nvPr/>
        </p:nvSpPr>
        <p:spPr bwMode="auto">
          <a:xfrm>
            <a:off x="5508104" y="4005064"/>
            <a:ext cx="1512168" cy="54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В(1;5)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А(-1;2)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15616" y="5229200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Точка М (3;4)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80112" y="5157192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Точка К (5;12)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1560" y="5733256"/>
            <a:ext cx="7776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лежит на окружности с центром в начале координат. Найти радиус окружности.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99592" y="5229200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64088" y="5157192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4.  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115616" y="4077072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В(2;-1)</a:t>
            </a: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А(-2;6)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179512" y="0"/>
            <a:ext cx="8784976" cy="666936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483768" y="188640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Проверка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980728"/>
            <a:ext cx="1164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 вариант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012160" y="980728"/>
            <a:ext cx="1164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 вариант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628800"/>
            <a:ext cx="28825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1.а) (-4;2)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1.б)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r=4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.в)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4)²+(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y-2)²=16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3212976"/>
            <a:ext cx="24801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 (x-2)²+(y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4)²=9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3861048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.В- нет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А- 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5013176"/>
            <a:ext cx="998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r=5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52120" y="1628800"/>
            <a:ext cx="27286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1.a) (4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;-2)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1.б)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r=3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1.в) (х-4)²+(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y+2)²=9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8104" y="3212976"/>
            <a:ext cx="2634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 (x+1)²+(y-3)²=36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8104" y="3861048"/>
            <a:ext cx="19442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.В- да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А- нет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80112" y="5013176"/>
            <a:ext cx="1128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r=13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5" y="0"/>
            <a:ext cx="97930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43608" y="1196752"/>
            <a:ext cx="7128792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2708920"/>
            <a:ext cx="3672408" cy="18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4797152"/>
            <a:ext cx="4104456" cy="1512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179512" y="0"/>
            <a:ext cx="8784976" cy="666936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3600" b="1">
                <a:solidFill>
                  <a:srgbClr val="CC0000"/>
                </a:solidFill>
                <a:latin typeface="Times New Roman" pitchFamily="18" charset="0"/>
              </a:rPr>
              <a:t>Повторение: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435975" cy="604838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>
                <a:latin typeface="Times New Roman" pitchFamily="18" charset="0"/>
              </a:rPr>
              <a:t>1. Даны точки  </a:t>
            </a:r>
            <a:r>
              <a:rPr lang="ru-RU" sz="2800" b="1" i="1">
                <a:latin typeface="Times New Roman" pitchFamily="18" charset="0"/>
              </a:rPr>
              <a:t>А ( - 1; 7 ) </a:t>
            </a:r>
            <a:r>
              <a:rPr lang="ru-RU" sz="2800" b="1">
                <a:latin typeface="Times New Roman" pitchFamily="18" charset="0"/>
              </a:rPr>
              <a:t>и </a:t>
            </a:r>
            <a:r>
              <a:rPr lang="ru-RU" sz="2800" b="1" i="1">
                <a:latin typeface="Times New Roman" pitchFamily="18" charset="0"/>
              </a:rPr>
              <a:t>В ( 7; 1).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2349500"/>
            <a:ext cx="91440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3200">
                <a:solidFill>
                  <a:srgbClr val="008000"/>
                </a:solidFill>
                <a:latin typeface="Times New Roman" pitchFamily="18" charset="0"/>
              </a:rPr>
              <a:t>а)  Найдите координаты середины отрезка </a:t>
            </a:r>
            <a:r>
              <a:rPr lang="ru-RU" sz="3200" i="1">
                <a:solidFill>
                  <a:srgbClr val="008000"/>
                </a:solidFill>
                <a:latin typeface="Times New Roman" pitchFamily="18" charset="0"/>
              </a:rPr>
              <a:t>АВ.</a:t>
            </a:r>
            <a:endParaRPr lang="ru-RU" sz="3200">
              <a:solidFill>
                <a:srgbClr val="008000"/>
              </a:solidFill>
              <a:latin typeface="Times New Roman" pitchFamily="18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971550" y="2924175"/>
          <a:ext cx="2808288" cy="1333500"/>
        </p:xfrm>
        <a:graphic>
          <a:graphicData uri="http://schemas.openxmlformats.org/presentationml/2006/ole">
            <p:oleObj spid="_x0000_s30722" name="Формула" r:id="rId3" imgW="939392" imgH="444307" progId="Equation.3">
              <p:embed/>
            </p:oleObj>
          </a:graphicData>
        </a:graphic>
      </p:graphicFrame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103" name="Object 7"/>
          <p:cNvGraphicFramePr>
            <a:graphicFrameLocks noChangeAspect="1"/>
          </p:cNvGraphicFramePr>
          <p:nvPr/>
        </p:nvGraphicFramePr>
        <p:xfrm>
          <a:off x="5076825" y="2852738"/>
          <a:ext cx="2808288" cy="1281112"/>
        </p:xfrm>
        <a:graphic>
          <a:graphicData uri="http://schemas.openxmlformats.org/presentationml/2006/ole">
            <p:oleObj spid="_x0000_s30723" name="Формула" r:id="rId4" imgW="977476" imgH="444307" progId="Equation.3">
              <p:embed/>
            </p:oleObj>
          </a:graphicData>
        </a:graphic>
      </p:graphicFrame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3276600" y="3933825"/>
            <a:ext cx="2376488" cy="503238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i="1">
                <a:solidFill>
                  <a:srgbClr val="008000"/>
                </a:solidFill>
                <a:latin typeface="Times New Roman" pitchFamily="18" charset="0"/>
              </a:rPr>
              <a:t>С ( 3; 4)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4508500"/>
            <a:ext cx="91440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3200">
                <a:solidFill>
                  <a:srgbClr val="0000FF"/>
                </a:solidFill>
                <a:latin typeface="Times New Roman" pitchFamily="18" charset="0"/>
              </a:rPr>
              <a:t>б)  Найдите длину отрезка </a:t>
            </a:r>
            <a:r>
              <a:rPr lang="ru-RU" sz="3200" i="1">
                <a:solidFill>
                  <a:srgbClr val="0000FF"/>
                </a:solidFill>
                <a:latin typeface="Times New Roman" pitchFamily="18" charset="0"/>
              </a:rPr>
              <a:t>АВ.</a:t>
            </a:r>
            <a:endParaRPr lang="ru-RU" sz="320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108" name="Object 12"/>
          <p:cNvGraphicFramePr>
            <a:graphicFrameLocks noChangeAspect="1"/>
          </p:cNvGraphicFramePr>
          <p:nvPr/>
        </p:nvGraphicFramePr>
        <p:xfrm>
          <a:off x="323850" y="5300663"/>
          <a:ext cx="6838950" cy="960437"/>
        </p:xfrm>
        <a:graphic>
          <a:graphicData uri="http://schemas.openxmlformats.org/presentationml/2006/ole">
            <p:oleObj spid="_x0000_s30724" name="Формула" r:id="rId5" imgW="2234230" imgH="317362" progId="Equation.3">
              <p:embed/>
            </p:oleObj>
          </a:graphicData>
        </a:graphic>
      </p:graphicFrame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6443663" y="6165850"/>
            <a:ext cx="2376487" cy="50323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3600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АВ</a:t>
            </a:r>
            <a:r>
              <a:rPr lang="en-US" sz="3600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3600" i="1">
                <a:solidFill>
                  <a:srgbClr val="0000FF"/>
                </a:solidFill>
                <a:latin typeface="Times New Roman" pitchFamily="18" charset="0"/>
              </a:rPr>
              <a:t> = 10</a:t>
            </a:r>
          </a:p>
        </p:txBody>
      </p:sp>
      <p:pic>
        <p:nvPicPr>
          <p:cNvPr id="4114" name="Picture 18" descr="GRDCA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78700" y="0"/>
            <a:ext cx="1765300" cy="1719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  <p:bldP spid="4100" grpId="0"/>
      <p:bldP spid="4105" grpId="0" animBg="1"/>
      <p:bldP spid="4107" grpId="0"/>
      <p:bldP spid="41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Скругленный прямоугольник 25"/>
          <p:cNvSpPr/>
          <p:nvPr/>
        </p:nvSpPr>
        <p:spPr>
          <a:xfrm>
            <a:off x="179512" y="0"/>
            <a:ext cx="8784976" cy="666936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>
            <a:grpSpLocks/>
          </p:cNvGrpSpPr>
          <p:nvPr/>
        </p:nvGrpSpPr>
        <p:grpSpPr bwMode="auto">
          <a:xfrm>
            <a:off x="142875" y="285750"/>
            <a:ext cx="8715375" cy="1000125"/>
            <a:chOff x="142844" y="285728"/>
            <a:chExt cx="8715375" cy="1000147"/>
          </a:xfrm>
        </p:grpSpPr>
        <p:sp>
          <p:nvSpPr>
            <p:cNvPr id="3" name="TextBox 2"/>
            <p:cNvSpPr txBox="1"/>
            <p:nvPr/>
          </p:nvSpPr>
          <p:spPr>
            <a:xfrm>
              <a:off x="142844" y="285728"/>
              <a:ext cx="8715375" cy="9541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9999"/>
              </a:solidFill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3. Определите взаимное расположение окружностей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                и                   , если              ,               и:</a:t>
              </a:r>
            </a:p>
          </p:txBody>
        </p:sp>
        <p:graphicFrame>
          <p:nvGraphicFramePr>
            <p:cNvPr id="5130" name="Object 3"/>
            <p:cNvGraphicFramePr>
              <a:graphicFrameLocks noChangeAspect="1"/>
            </p:cNvGraphicFramePr>
            <p:nvPr/>
          </p:nvGraphicFramePr>
          <p:xfrm>
            <a:off x="214282" y="785794"/>
            <a:ext cx="1470782" cy="500066"/>
          </p:xfrm>
          <a:graphic>
            <a:graphicData uri="http://schemas.openxmlformats.org/presentationml/2006/ole">
              <p:oleObj spid="_x0000_s6154" name="Формула" r:id="rId3" imgW="634680" imgH="215640" progId="Equation.3">
                <p:embed/>
              </p:oleObj>
            </a:graphicData>
          </a:graphic>
        </p:graphicFrame>
        <p:graphicFrame>
          <p:nvGraphicFramePr>
            <p:cNvPr id="5131" name="Object 4"/>
            <p:cNvGraphicFramePr>
              <a:graphicFrameLocks noChangeAspect="1"/>
            </p:cNvGraphicFramePr>
            <p:nvPr/>
          </p:nvGraphicFramePr>
          <p:xfrm>
            <a:off x="2071670" y="785794"/>
            <a:ext cx="1587500" cy="500063"/>
          </p:xfrm>
          <a:graphic>
            <a:graphicData uri="http://schemas.openxmlformats.org/presentationml/2006/ole">
              <p:oleObj spid="_x0000_s6155" name="Формула" r:id="rId4" imgW="685800" imgH="215640" progId="Equation.3">
                <p:embed/>
              </p:oleObj>
            </a:graphicData>
          </a:graphic>
        </p:graphicFrame>
        <p:graphicFrame>
          <p:nvGraphicFramePr>
            <p:cNvPr id="5132" name="Object 5"/>
            <p:cNvGraphicFramePr>
              <a:graphicFrameLocks noChangeAspect="1"/>
            </p:cNvGraphicFramePr>
            <p:nvPr/>
          </p:nvGraphicFramePr>
          <p:xfrm>
            <a:off x="4643438" y="785794"/>
            <a:ext cx="1089025" cy="500063"/>
          </p:xfrm>
          <a:graphic>
            <a:graphicData uri="http://schemas.openxmlformats.org/presentationml/2006/ole">
              <p:oleObj spid="_x0000_s6156" name="Формула" r:id="rId5" imgW="469800" imgH="215640" progId="Equation.3">
                <p:embed/>
              </p:oleObj>
            </a:graphicData>
          </a:graphic>
        </p:graphicFrame>
        <p:graphicFrame>
          <p:nvGraphicFramePr>
            <p:cNvPr id="5133" name="Object 6"/>
            <p:cNvGraphicFramePr>
              <a:graphicFrameLocks noChangeAspect="1"/>
            </p:cNvGraphicFramePr>
            <p:nvPr/>
          </p:nvGraphicFramePr>
          <p:xfrm>
            <a:off x="5915025" y="785813"/>
            <a:ext cx="1117600" cy="500062"/>
          </p:xfrm>
          <a:graphic>
            <a:graphicData uri="http://schemas.openxmlformats.org/presentationml/2006/ole">
              <p:oleObj spid="_x0000_s6157" name="Формула" r:id="rId6" imgW="482400" imgH="215640" progId="Equation.3">
                <p:embed/>
              </p:oleObj>
            </a:graphicData>
          </a:graphic>
        </p:graphicFrame>
      </p:grpSp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214313" y="2500313"/>
          <a:ext cx="2382837" cy="500062"/>
        </p:xfrm>
        <a:graphic>
          <a:graphicData uri="http://schemas.openxmlformats.org/presentationml/2006/ole">
            <p:oleObj spid="_x0000_s6146" name="Формула" r:id="rId7" imgW="1028520" imgH="215640" progId="Equation.3">
              <p:embed/>
            </p:oleObj>
          </a:graphicData>
        </a:graphic>
      </p:graphicFrame>
      <p:graphicFrame>
        <p:nvGraphicFramePr>
          <p:cNvPr id="9224" name="Object 8"/>
          <p:cNvGraphicFramePr>
            <a:graphicFrameLocks noChangeAspect="1"/>
          </p:cNvGraphicFramePr>
          <p:nvPr/>
        </p:nvGraphicFramePr>
        <p:xfrm>
          <a:off x="1285875" y="1428750"/>
          <a:ext cx="1646238" cy="714375"/>
        </p:xfrm>
        <a:graphic>
          <a:graphicData uri="http://schemas.openxmlformats.org/presentationml/2006/ole">
            <p:oleObj spid="_x0000_s6147" name="Формула" r:id="rId8" imgW="711000" imgH="215640" progId="Equation.3">
              <p:embed/>
            </p:oleObj>
          </a:graphicData>
        </a:graphic>
      </p:graphicFrame>
      <p:graphicFrame>
        <p:nvGraphicFramePr>
          <p:cNvPr id="9225" name="Object 9"/>
          <p:cNvGraphicFramePr>
            <a:graphicFrameLocks noChangeAspect="1"/>
          </p:cNvGraphicFramePr>
          <p:nvPr/>
        </p:nvGraphicFramePr>
        <p:xfrm>
          <a:off x="2928938" y="1428750"/>
          <a:ext cx="4141787" cy="714375"/>
        </p:xfrm>
        <a:graphic>
          <a:graphicData uri="http://schemas.openxmlformats.org/presentationml/2006/ole">
            <p:oleObj spid="_x0000_s6148" name="Формула" r:id="rId9" imgW="1396800" imgH="291960" progId="Equation.3">
              <p:embed/>
            </p:oleObj>
          </a:graphicData>
        </a:graphic>
      </p:graphicFrame>
      <p:graphicFrame>
        <p:nvGraphicFramePr>
          <p:cNvPr id="9226" name="Object 10"/>
          <p:cNvGraphicFramePr>
            <a:graphicFrameLocks noChangeAspect="1"/>
          </p:cNvGraphicFramePr>
          <p:nvPr/>
        </p:nvGraphicFramePr>
        <p:xfrm>
          <a:off x="2992438" y="2500313"/>
          <a:ext cx="2205037" cy="500062"/>
        </p:xfrm>
        <a:graphic>
          <a:graphicData uri="http://schemas.openxmlformats.org/presentationml/2006/ole">
            <p:oleObj spid="_x0000_s6149" name="Формула" r:id="rId10" imgW="952200" imgH="215640" progId="Equation.3">
              <p:embed/>
            </p:oleObj>
          </a:graphicData>
        </a:graphic>
      </p:graphicFrame>
      <p:cxnSp>
        <p:nvCxnSpPr>
          <p:cNvPr id="14" name="Прямая со стрелкой 13"/>
          <p:cNvCxnSpPr/>
          <p:nvPr/>
        </p:nvCxnSpPr>
        <p:spPr>
          <a:xfrm>
            <a:off x="5357813" y="2786063"/>
            <a:ext cx="428625" cy="1587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929313" y="2428875"/>
            <a:ext cx="3214687" cy="830263"/>
          </a:xfrm>
          <a:prstGeom prst="rect">
            <a:avLst/>
          </a:prstGeom>
          <a:solidFill>
            <a:schemeClr val="bg1"/>
          </a:solidFill>
          <a:ln w="9525">
            <a:solidFill>
              <a:srgbClr val="0099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касаются внешним образом</a:t>
            </a:r>
          </a:p>
        </p:txBody>
      </p:sp>
      <p:graphicFrame>
        <p:nvGraphicFramePr>
          <p:cNvPr id="9227" name="Object 11"/>
          <p:cNvGraphicFramePr>
            <a:graphicFrameLocks noChangeAspect="1"/>
          </p:cNvGraphicFramePr>
          <p:nvPr/>
        </p:nvGraphicFramePr>
        <p:xfrm>
          <a:off x="142875" y="3714750"/>
          <a:ext cx="2824163" cy="500063"/>
        </p:xfrm>
        <a:graphic>
          <a:graphicData uri="http://schemas.openxmlformats.org/presentationml/2006/ole">
            <p:oleObj spid="_x0000_s6150" name="Формула" r:id="rId11" imgW="1218960" imgH="215640" progId="Equation.3">
              <p:embed/>
            </p:oleObj>
          </a:graphicData>
        </a:graphic>
      </p:graphicFrame>
      <p:graphicFrame>
        <p:nvGraphicFramePr>
          <p:cNvPr id="9228" name="Object 12"/>
          <p:cNvGraphicFramePr>
            <a:graphicFrameLocks noChangeAspect="1"/>
          </p:cNvGraphicFramePr>
          <p:nvPr/>
        </p:nvGraphicFramePr>
        <p:xfrm>
          <a:off x="3025775" y="3714750"/>
          <a:ext cx="2439988" cy="500063"/>
        </p:xfrm>
        <a:graphic>
          <a:graphicData uri="http://schemas.openxmlformats.org/presentationml/2006/ole">
            <p:oleObj spid="_x0000_s6151" name="Формула" r:id="rId12" imgW="1054080" imgH="215640" progId="Equation.3">
              <p:embed/>
            </p:oleObj>
          </a:graphicData>
        </a:graphic>
      </p:graphicFrame>
      <p:cxnSp>
        <p:nvCxnSpPr>
          <p:cNvPr id="19" name="Прямая со стрелкой 18"/>
          <p:cNvCxnSpPr/>
          <p:nvPr/>
        </p:nvCxnSpPr>
        <p:spPr>
          <a:xfrm>
            <a:off x="5500688" y="4000500"/>
            <a:ext cx="409575" cy="3175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929313" y="3500438"/>
            <a:ext cx="3071812" cy="830262"/>
          </a:xfrm>
          <a:prstGeom prst="rect">
            <a:avLst/>
          </a:prstGeom>
          <a:solidFill>
            <a:schemeClr val="bg1"/>
          </a:solidFill>
          <a:ln w="9525">
            <a:solidFill>
              <a:srgbClr val="0099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не имеют общих точек</a:t>
            </a:r>
          </a:p>
        </p:txBody>
      </p:sp>
      <p:graphicFrame>
        <p:nvGraphicFramePr>
          <p:cNvPr id="22" name="Object 13"/>
          <p:cNvGraphicFramePr>
            <a:graphicFrameLocks noChangeAspect="1"/>
          </p:cNvGraphicFramePr>
          <p:nvPr/>
        </p:nvGraphicFramePr>
        <p:xfrm>
          <a:off x="214313" y="5143500"/>
          <a:ext cx="2382837" cy="500063"/>
        </p:xfrm>
        <a:graphic>
          <a:graphicData uri="http://schemas.openxmlformats.org/presentationml/2006/ole">
            <p:oleObj spid="_x0000_s6152" name="Формула" r:id="rId13" imgW="1028520" imgH="215640" progId="Equation.3">
              <p:embed/>
            </p:oleObj>
          </a:graphicData>
        </a:graphic>
      </p:graphicFrame>
      <p:graphicFrame>
        <p:nvGraphicFramePr>
          <p:cNvPr id="23" name="Object 14"/>
          <p:cNvGraphicFramePr>
            <a:graphicFrameLocks noChangeAspect="1"/>
          </p:cNvGraphicFramePr>
          <p:nvPr/>
        </p:nvGraphicFramePr>
        <p:xfrm>
          <a:off x="3213100" y="5143500"/>
          <a:ext cx="2351088" cy="500063"/>
        </p:xfrm>
        <a:graphic>
          <a:graphicData uri="http://schemas.openxmlformats.org/presentationml/2006/ole">
            <p:oleObj spid="_x0000_s6153" name="Формула" r:id="rId14" imgW="1015920" imgH="215640" progId="Equation.3">
              <p:embed/>
            </p:oleObj>
          </a:graphicData>
        </a:graphic>
      </p:graphicFrame>
      <p:cxnSp>
        <p:nvCxnSpPr>
          <p:cNvPr id="24" name="Прямая со стрелкой 23"/>
          <p:cNvCxnSpPr/>
          <p:nvPr/>
        </p:nvCxnSpPr>
        <p:spPr>
          <a:xfrm>
            <a:off x="5643563" y="5429250"/>
            <a:ext cx="409575" cy="3175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072188" y="5143500"/>
            <a:ext cx="2857500" cy="461963"/>
          </a:xfrm>
          <a:prstGeom prst="rect">
            <a:avLst/>
          </a:prstGeom>
          <a:solidFill>
            <a:schemeClr val="bg1"/>
          </a:solidFill>
          <a:ln w="9525">
            <a:solidFill>
              <a:srgbClr val="0099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пересекаются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C:\Documents and Settings\123\Рабочий стол\кот ученый\2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573016"/>
            <a:ext cx="3181350" cy="2057400"/>
          </a:xfrm>
          <a:prstGeom prst="rect">
            <a:avLst/>
          </a:prstGeom>
          <a:noFill/>
        </p:spPr>
      </p:pic>
      <p:pic>
        <p:nvPicPr>
          <p:cNvPr id="3" name="Picture 18" descr="CRTN0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843808" y="476672"/>
            <a:ext cx="3529013" cy="3186113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кругленный прямоугольник 17"/>
          <p:cNvSpPr/>
          <p:nvPr/>
        </p:nvSpPr>
        <p:spPr>
          <a:xfrm>
            <a:off x="179512" y="0"/>
            <a:ext cx="8784976" cy="666936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z="3600" b="1">
                <a:solidFill>
                  <a:srgbClr val="CC0000"/>
                </a:solidFill>
                <a:latin typeface="Times New Roman" pitchFamily="18" charset="0"/>
              </a:rPr>
              <a:t>Повторение:</a:t>
            </a: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341438"/>
            <a:ext cx="8291512" cy="1008062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 dirty="0">
                <a:latin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</a:rPr>
              <a:t>. </a:t>
            </a:r>
            <a:r>
              <a:rPr lang="ru-RU" sz="2800" b="1" dirty="0">
                <a:latin typeface="Times New Roman" pitchFamily="18" charset="0"/>
              </a:rPr>
              <a:t>Найдите координаты вектора</a:t>
            </a:r>
            <a:r>
              <a:rPr lang="ru-RU" sz="2800" dirty="0"/>
              <a:t>         , </a:t>
            </a:r>
            <a:r>
              <a:rPr lang="ru-RU" sz="2800" b="1" dirty="0">
                <a:latin typeface="Times New Roman" pitchFamily="18" charset="0"/>
              </a:rPr>
              <a:t>если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>
                <a:latin typeface="Times New Roman" pitchFamily="18" charset="0"/>
              </a:rPr>
              <a:t>    </a:t>
            </a:r>
            <a:r>
              <a:rPr lang="ru-RU" sz="2800" b="1" i="1" dirty="0">
                <a:latin typeface="Times New Roman" pitchFamily="18" charset="0"/>
              </a:rPr>
              <a:t>Е ( -2; 3), </a:t>
            </a:r>
            <a:r>
              <a:rPr lang="en-US" sz="2800" b="1" i="1" dirty="0">
                <a:latin typeface="Times New Roman" pitchFamily="18" charset="0"/>
              </a:rPr>
              <a:t>F</a:t>
            </a:r>
            <a:r>
              <a:rPr lang="ru-RU" sz="2800" b="1" i="1" dirty="0">
                <a:latin typeface="Times New Roman" pitchFamily="18" charset="0"/>
              </a:rPr>
              <a:t> ( 1; 2).</a:t>
            </a:r>
            <a:endParaRPr lang="ru-RU" sz="2800" b="1" dirty="0">
              <a:latin typeface="Times New Roman" pitchFamily="18" charset="0"/>
            </a:endParaRPr>
          </a:p>
        </p:txBody>
      </p:sp>
      <p:graphicFrame>
        <p:nvGraphicFramePr>
          <p:cNvPr id="6154" name="Object 10"/>
          <p:cNvGraphicFramePr>
            <a:graphicFrameLocks noChangeAspect="1"/>
          </p:cNvGraphicFramePr>
          <p:nvPr>
            <p:ph sz="half" idx="2"/>
          </p:nvPr>
        </p:nvGraphicFramePr>
        <p:xfrm>
          <a:off x="5867400" y="1196975"/>
          <a:ext cx="720725" cy="595313"/>
        </p:xfrm>
        <a:graphic>
          <a:graphicData uri="http://schemas.openxmlformats.org/presentationml/2006/ole">
            <p:oleObj spid="_x0000_s31746" name="Формула" r:id="rId3" imgW="291960" imgH="241200" progId="Equation.3">
              <p:embed/>
            </p:oleObj>
          </a:graphicData>
        </a:graphic>
      </p:graphicFrame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32813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56" name="Object 12"/>
          <p:cNvGraphicFramePr>
            <a:graphicFrameLocks noChangeAspect="1"/>
          </p:cNvGraphicFramePr>
          <p:nvPr/>
        </p:nvGraphicFramePr>
        <p:xfrm>
          <a:off x="1187450" y="2276475"/>
          <a:ext cx="3816350" cy="736600"/>
        </p:xfrm>
        <a:graphic>
          <a:graphicData uri="http://schemas.openxmlformats.org/presentationml/2006/ole">
            <p:oleObj spid="_x0000_s31747" name="Формула" r:id="rId4" imgW="1536700" imgH="292100" progId="Equation.3">
              <p:embed/>
            </p:oleObj>
          </a:graphicData>
        </a:graphic>
      </p:graphicFrame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5795963" y="2276475"/>
            <a:ext cx="2232025" cy="76517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i="1">
              <a:solidFill>
                <a:srgbClr val="008000"/>
              </a:solidFill>
              <a:latin typeface="Times New Roman" pitchFamily="18" charset="0"/>
            </a:endParaRPr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59" name="Object 15"/>
          <p:cNvGraphicFramePr>
            <a:graphicFrameLocks noChangeAspect="1"/>
          </p:cNvGraphicFramePr>
          <p:nvPr/>
        </p:nvGraphicFramePr>
        <p:xfrm>
          <a:off x="6011863" y="2349500"/>
          <a:ext cx="1727200" cy="685800"/>
        </p:xfrm>
        <a:graphic>
          <a:graphicData uri="http://schemas.openxmlformats.org/presentationml/2006/ole">
            <p:oleObj spid="_x0000_s31748" name="Формула" r:id="rId5" imgW="698500" imgH="279400" progId="Equation.3">
              <p:embed/>
            </p:oleObj>
          </a:graphicData>
        </a:graphic>
      </p:graphicFrame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395288" y="3068638"/>
            <a:ext cx="829151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800" b="1" dirty="0">
                <a:latin typeface="Times New Roman" pitchFamily="18" charset="0"/>
              </a:rPr>
              <a:t>3</a:t>
            </a:r>
            <a:r>
              <a:rPr lang="ru-RU" sz="2800" b="1" dirty="0" smtClean="0">
                <a:latin typeface="Times New Roman" pitchFamily="18" charset="0"/>
              </a:rPr>
              <a:t>. </a:t>
            </a:r>
            <a:r>
              <a:rPr lang="ru-RU" sz="2800" b="1" dirty="0">
                <a:latin typeface="Times New Roman" pitchFamily="18" charset="0"/>
              </a:rPr>
              <a:t>Найдите расстояние между точками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800" b="1" dirty="0">
                <a:latin typeface="Times New Roman" pitchFamily="18" charset="0"/>
              </a:rPr>
              <a:t>    </a:t>
            </a:r>
            <a:r>
              <a:rPr lang="ru-RU" sz="2800" b="1" i="1" dirty="0">
                <a:latin typeface="Times New Roman" pitchFamily="18" charset="0"/>
              </a:rPr>
              <a:t>А (</a:t>
            </a:r>
            <a:r>
              <a:rPr lang="ru-RU" sz="2800" b="1" i="1" dirty="0" err="1">
                <a:latin typeface="Times New Roman" pitchFamily="18" charset="0"/>
              </a:rPr>
              <a:t>а</a:t>
            </a:r>
            <a:r>
              <a:rPr lang="ru-RU" sz="2800" b="1" i="1" dirty="0">
                <a:latin typeface="Times New Roman" pitchFamily="18" charset="0"/>
              </a:rPr>
              <a:t>; 0) и В (</a:t>
            </a:r>
            <a:r>
              <a:rPr lang="en-US" sz="2800" b="1" i="1" dirty="0">
                <a:latin typeface="Times New Roman" pitchFamily="18" charset="0"/>
              </a:rPr>
              <a:t>b; 0).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62" name="Object 18"/>
          <p:cNvGraphicFramePr>
            <a:graphicFrameLocks noChangeAspect="1"/>
          </p:cNvGraphicFramePr>
          <p:nvPr/>
        </p:nvGraphicFramePr>
        <p:xfrm>
          <a:off x="3276600" y="3933825"/>
          <a:ext cx="5543550" cy="792163"/>
        </p:xfrm>
        <a:graphic>
          <a:graphicData uri="http://schemas.openxmlformats.org/presentationml/2006/ole">
            <p:oleObj spid="_x0000_s31749" name="Формула" r:id="rId6" imgW="2197100" imgH="317500" progId="Equation.3">
              <p:embed/>
            </p:oleObj>
          </a:graphicData>
        </a:graphic>
      </p:graphicFrame>
      <p:sp>
        <p:nvSpPr>
          <p:cNvPr id="6164" name="Rectangle 20"/>
          <p:cNvSpPr>
            <a:spLocks noChangeArrowheads="1"/>
          </p:cNvSpPr>
          <p:nvPr/>
        </p:nvSpPr>
        <p:spPr bwMode="auto">
          <a:xfrm>
            <a:off x="755650" y="4581525"/>
            <a:ext cx="2232025" cy="76517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i="1">
              <a:solidFill>
                <a:srgbClr val="008000"/>
              </a:solidFill>
              <a:latin typeface="Times New Roman" pitchFamily="18" charset="0"/>
            </a:endParaRPr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65" name="Object 21"/>
          <p:cNvGraphicFramePr>
            <a:graphicFrameLocks noChangeAspect="1"/>
          </p:cNvGraphicFramePr>
          <p:nvPr/>
        </p:nvGraphicFramePr>
        <p:xfrm>
          <a:off x="827088" y="4694238"/>
          <a:ext cx="2089150" cy="657225"/>
        </p:xfrm>
        <a:graphic>
          <a:graphicData uri="http://schemas.openxmlformats.org/presentationml/2006/ole">
            <p:oleObj spid="_x0000_s31750" name="Формула" r:id="rId7" imgW="850531" imgH="266584" progId="Equation.3">
              <p:embed/>
            </p:oleObj>
          </a:graphicData>
        </a:graphic>
      </p:graphicFrame>
      <p:sp>
        <p:nvSpPr>
          <p:cNvPr id="6167" name="WordArt 23"/>
          <p:cNvSpPr>
            <a:spLocks noChangeArrowheads="1" noChangeShapeType="1" noTextEdit="1"/>
          </p:cNvSpPr>
          <p:nvPr/>
        </p:nvSpPr>
        <p:spPr bwMode="auto">
          <a:xfrm rot="-234848">
            <a:off x="3276600" y="4841875"/>
            <a:ext cx="4679950" cy="20161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5977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634848" scaled="1"/>
                </a:gradFill>
                <a:latin typeface="Times New Roman"/>
                <a:cs typeface="Times New Roman"/>
              </a:rPr>
              <a:t>МОЛОДЦЫ!</a:t>
            </a:r>
          </a:p>
        </p:txBody>
      </p:sp>
      <p:pic>
        <p:nvPicPr>
          <p:cNvPr id="6168" name="Picture 24" descr="GRDCA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78700" y="0"/>
            <a:ext cx="1765300" cy="1719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10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153" grpId="0" build="p"/>
      <p:bldP spid="6158" grpId="0" animBg="1"/>
      <p:bldP spid="6161" grpId="0" build="p"/>
      <p:bldP spid="6164" grpId="0" animBg="1"/>
      <p:bldP spid="616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75048" y="404664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 Уравнение окружности.</a:t>
            </a:r>
          </a:p>
          <a:p>
            <a:pPr algn="ctr"/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980728"/>
            <a:ext cx="63237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1. Дайте определение окружности.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1700808"/>
            <a:ext cx="701967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2.Какими параметрами  можно задать </a:t>
            </a:r>
          </a:p>
          <a:p>
            <a:r>
              <a:rPr lang="ru-RU" sz="3200" dirty="0" smtClean="0"/>
              <a:t> окружность  единственным образом ?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719064" y="2924944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3. Что такое центр  и радиус окружности?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3645024"/>
            <a:ext cx="824975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4. Как называется отрезок, соединяющий две </a:t>
            </a:r>
          </a:p>
          <a:p>
            <a:r>
              <a:rPr lang="ru-RU" sz="3200" dirty="0" smtClean="0"/>
              <a:t>точки окружности ?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5013176"/>
            <a:ext cx="770300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5. Как называется хорда проходящая через</a:t>
            </a:r>
          </a:p>
          <a:p>
            <a:r>
              <a:rPr lang="ru-RU" sz="3200" dirty="0" smtClean="0"/>
              <a:t> центр окружности 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0"/>
            <a:ext cx="979308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079746" cy="6135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964907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71600" y="4005064"/>
            <a:ext cx="3240360" cy="2160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1124744"/>
            <a:ext cx="525658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CCC1D9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769</TotalTime>
  <Words>455</Words>
  <Application>Microsoft Office PowerPoint</Application>
  <PresentationFormat>Экран (4:3)</PresentationFormat>
  <Paragraphs>102</Paragraphs>
  <Slides>21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Формула</vt:lpstr>
      <vt:lpstr>Слайд 1</vt:lpstr>
      <vt:lpstr>Повторение:</vt:lpstr>
      <vt:lpstr>Повторение: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Галина</cp:lastModifiedBy>
  <cp:revision>84</cp:revision>
  <dcterms:created xsi:type="dcterms:W3CDTF">2011-10-19T19:58:09Z</dcterms:created>
  <dcterms:modified xsi:type="dcterms:W3CDTF">2012-10-15T19:44:48Z</dcterms:modified>
</cp:coreProperties>
</file>