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1"/>
  </p:notesMasterIdLst>
  <p:sldIdLst>
    <p:sldId id="27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CC5499"/>
    <a:srgbClr val="9999FF"/>
    <a:srgbClr val="49ED5D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435" autoAdjust="0"/>
  </p:normalViewPr>
  <p:slideViewPr>
    <p:cSldViewPr>
      <p:cViewPr varScale="1">
        <p:scale>
          <a:sx n="100" d="100"/>
          <a:sy n="100" d="100"/>
        </p:scale>
        <p:origin x="-2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28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3C05D7-64DA-48D8-8A79-DFFACF07392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687C59-A0B2-4356-BAC5-F0A5C705A167}">
      <dgm:prSet/>
      <dgm:spPr/>
      <dgm:t>
        <a:bodyPr/>
        <a:lstStyle/>
        <a:p>
          <a:pPr rtl="0"/>
          <a:r>
            <a:rPr lang="ru-RU" b="1" dirty="0" smtClean="0"/>
            <a:t>1 вариант</a:t>
          </a:r>
          <a:endParaRPr lang="ru-RU" b="1" dirty="0"/>
        </a:p>
      </dgm:t>
    </dgm:pt>
    <dgm:pt modelId="{EDE9FFB9-7ADB-4CFA-972D-B6040ED949C6}" type="parTrans" cxnId="{9469C088-C01B-4BB8-A727-91E433296DE5}">
      <dgm:prSet/>
      <dgm:spPr/>
      <dgm:t>
        <a:bodyPr/>
        <a:lstStyle/>
        <a:p>
          <a:endParaRPr lang="ru-RU"/>
        </a:p>
      </dgm:t>
    </dgm:pt>
    <dgm:pt modelId="{D504E4EF-F3FB-42F6-9E9D-D2260038AAC4}" type="sibTrans" cxnId="{9469C088-C01B-4BB8-A727-91E433296DE5}">
      <dgm:prSet/>
      <dgm:spPr/>
      <dgm:t>
        <a:bodyPr/>
        <a:lstStyle/>
        <a:p>
          <a:endParaRPr lang="ru-RU"/>
        </a:p>
      </dgm:t>
    </dgm:pt>
    <dgm:pt modelId="{2FEEAD56-1DDF-4C07-B781-9BBBDA2BDE94}">
      <dgm:prSet/>
      <dgm:spPr/>
      <dgm:t>
        <a:bodyPr/>
        <a:lstStyle/>
        <a:p>
          <a:r>
            <a:rPr lang="ru-RU" dirty="0" smtClean="0"/>
            <a:t>2 вариант</a:t>
          </a:r>
          <a:endParaRPr lang="ru-RU" dirty="0"/>
        </a:p>
      </dgm:t>
    </dgm:pt>
    <dgm:pt modelId="{AF909DBE-DFE4-4790-8075-6C67644B765F}" type="parTrans" cxnId="{18C8ABD7-B3A8-4112-8CDE-2B42CE0671E6}">
      <dgm:prSet/>
      <dgm:spPr/>
      <dgm:t>
        <a:bodyPr/>
        <a:lstStyle/>
        <a:p>
          <a:endParaRPr lang="ru-RU"/>
        </a:p>
      </dgm:t>
    </dgm:pt>
    <dgm:pt modelId="{2FFC089A-B38E-4906-9E7F-F283287AFA19}" type="sibTrans" cxnId="{18C8ABD7-B3A8-4112-8CDE-2B42CE0671E6}">
      <dgm:prSet/>
      <dgm:spPr/>
      <dgm:t>
        <a:bodyPr/>
        <a:lstStyle/>
        <a:p>
          <a:endParaRPr lang="ru-RU"/>
        </a:p>
      </dgm:t>
    </dgm:pt>
    <dgm:pt modelId="{8E6067E2-5924-4E01-85C5-416BC9A929BF}" type="pres">
      <dgm:prSet presAssocID="{FF3C05D7-64DA-48D8-8A79-DFFACF07392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8E6AB09-23C4-412C-B0C9-73907DE93CA2}" type="pres">
      <dgm:prSet presAssocID="{1E687C59-A0B2-4356-BAC5-F0A5C705A167}" presName="hierRoot1" presStyleCnt="0">
        <dgm:presLayoutVars>
          <dgm:hierBranch val="init"/>
        </dgm:presLayoutVars>
      </dgm:prSet>
      <dgm:spPr/>
    </dgm:pt>
    <dgm:pt modelId="{DD902869-8E7F-4495-B4C1-0DF36281655E}" type="pres">
      <dgm:prSet presAssocID="{1E687C59-A0B2-4356-BAC5-F0A5C705A167}" presName="rootComposite1" presStyleCnt="0"/>
      <dgm:spPr/>
    </dgm:pt>
    <dgm:pt modelId="{FC248311-0DED-4AAF-9C14-FE3C6E080569}" type="pres">
      <dgm:prSet presAssocID="{1E687C59-A0B2-4356-BAC5-F0A5C705A167}" presName="rootText1" presStyleLbl="node0" presStyleIdx="0" presStyleCnt="2" custLinFactY="100000" custLinFactNeighborX="-58796" custLinFactNeighborY="1708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00A6DE-FCCF-4595-887C-AC79841D7596}" type="pres">
      <dgm:prSet presAssocID="{1E687C59-A0B2-4356-BAC5-F0A5C705A16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1ED5824-690F-44BF-82C1-75AEEA9826B5}" type="pres">
      <dgm:prSet presAssocID="{1E687C59-A0B2-4356-BAC5-F0A5C705A167}" presName="hierChild2" presStyleCnt="0"/>
      <dgm:spPr/>
    </dgm:pt>
    <dgm:pt modelId="{DA2FA1A2-51C0-4595-B607-FF304AD5DCEE}" type="pres">
      <dgm:prSet presAssocID="{1E687C59-A0B2-4356-BAC5-F0A5C705A167}" presName="hierChild3" presStyleCnt="0"/>
      <dgm:spPr/>
    </dgm:pt>
    <dgm:pt modelId="{C202AEFB-3EDC-472F-B86E-508EFCA6608A}" type="pres">
      <dgm:prSet presAssocID="{2FEEAD56-1DDF-4C07-B781-9BBBDA2BDE94}" presName="hierRoot1" presStyleCnt="0">
        <dgm:presLayoutVars>
          <dgm:hierBranch val="init"/>
        </dgm:presLayoutVars>
      </dgm:prSet>
      <dgm:spPr/>
    </dgm:pt>
    <dgm:pt modelId="{A4B511CB-E71E-4B43-B097-D6FE1E22AF87}" type="pres">
      <dgm:prSet presAssocID="{2FEEAD56-1DDF-4C07-B781-9BBBDA2BDE94}" presName="rootComposite1" presStyleCnt="0"/>
      <dgm:spPr/>
    </dgm:pt>
    <dgm:pt modelId="{7263825D-CBDB-4EFB-80BF-A8ED3BE9B293}" type="pres">
      <dgm:prSet presAssocID="{2FEEAD56-1DDF-4C07-B781-9BBBDA2BDE94}" presName="rootText1" presStyleLbl="node0" presStyleIdx="1" presStyleCnt="2" custLinFactX="236085" custLinFactNeighborX="300000" custLinFactNeighborY="-387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8A4020-61C2-401D-AE66-A5CE51C66F2E}" type="pres">
      <dgm:prSet presAssocID="{2FEEAD56-1DDF-4C07-B781-9BBBDA2BDE9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8B6A38C-0BC6-4D87-A349-B15F8C1A5F9B}" type="pres">
      <dgm:prSet presAssocID="{2FEEAD56-1DDF-4C07-B781-9BBBDA2BDE94}" presName="hierChild2" presStyleCnt="0"/>
      <dgm:spPr/>
    </dgm:pt>
    <dgm:pt modelId="{61BFE10C-711B-42E9-BBE1-F66285632ECE}" type="pres">
      <dgm:prSet presAssocID="{2FEEAD56-1DDF-4C07-B781-9BBBDA2BDE94}" presName="hierChild3" presStyleCnt="0"/>
      <dgm:spPr/>
    </dgm:pt>
  </dgm:ptLst>
  <dgm:cxnLst>
    <dgm:cxn modelId="{76585BEB-FB97-41AF-BFBB-0142CAFFEE9B}" type="presOf" srcId="{1E687C59-A0B2-4356-BAC5-F0A5C705A167}" destId="{5800A6DE-FCCF-4595-887C-AC79841D7596}" srcOrd="1" destOrd="0" presId="urn:microsoft.com/office/officeart/2005/8/layout/orgChart1"/>
    <dgm:cxn modelId="{18C8ABD7-B3A8-4112-8CDE-2B42CE0671E6}" srcId="{FF3C05D7-64DA-48D8-8A79-DFFACF073929}" destId="{2FEEAD56-1DDF-4C07-B781-9BBBDA2BDE94}" srcOrd="1" destOrd="0" parTransId="{AF909DBE-DFE4-4790-8075-6C67644B765F}" sibTransId="{2FFC089A-B38E-4906-9E7F-F283287AFA19}"/>
    <dgm:cxn modelId="{7DE4BD39-149D-420B-9FD9-4F1AE92766D6}" type="presOf" srcId="{1E687C59-A0B2-4356-BAC5-F0A5C705A167}" destId="{FC248311-0DED-4AAF-9C14-FE3C6E080569}" srcOrd="0" destOrd="0" presId="urn:microsoft.com/office/officeart/2005/8/layout/orgChart1"/>
    <dgm:cxn modelId="{ACF95CF8-4223-499C-94B1-B60B6B90DC47}" type="presOf" srcId="{2FEEAD56-1DDF-4C07-B781-9BBBDA2BDE94}" destId="{078A4020-61C2-401D-AE66-A5CE51C66F2E}" srcOrd="1" destOrd="0" presId="urn:microsoft.com/office/officeart/2005/8/layout/orgChart1"/>
    <dgm:cxn modelId="{029E7CCE-D5DE-41C9-B991-24ECCE9716E9}" type="presOf" srcId="{FF3C05D7-64DA-48D8-8A79-DFFACF073929}" destId="{8E6067E2-5924-4E01-85C5-416BC9A929BF}" srcOrd="0" destOrd="0" presId="urn:microsoft.com/office/officeart/2005/8/layout/orgChart1"/>
    <dgm:cxn modelId="{9469C088-C01B-4BB8-A727-91E433296DE5}" srcId="{FF3C05D7-64DA-48D8-8A79-DFFACF073929}" destId="{1E687C59-A0B2-4356-BAC5-F0A5C705A167}" srcOrd="0" destOrd="0" parTransId="{EDE9FFB9-7ADB-4CFA-972D-B6040ED949C6}" sibTransId="{D504E4EF-F3FB-42F6-9E9D-D2260038AAC4}"/>
    <dgm:cxn modelId="{FBF5FA6E-FFCD-4F9F-B00A-714FA533A7DA}" type="presOf" srcId="{2FEEAD56-1DDF-4C07-B781-9BBBDA2BDE94}" destId="{7263825D-CBDB-4EFB-80BF-A8ED3BE9B293}" srcOrd="0" destOrd="0" presId="urn:microsoft.com/office/officeart/2005/8/layout/orgChart1"/>
    <dgm:cxn modelId="{09262B6D-F6C9-47B2-B2B6-507E8649D2DF}" type="presParOf" srcId="{8E6067E2-5924-4E01-85C5-416BC9A929BF}" destId="{88E6AB09-23C4-412C-B0C9-73907DE93CA2}" srcOrd="0" destOrd="0" presId="urn:microsoft.com/office/officeart/2005/8/layout/orgChart1"/>
    <dgm:cxn modelId="{DB33FFAF-C81E-40C3-9813-E7354FF8B99D}" type="presParOf" srcId="{88E6AB09-23C4-412C-B0C9-73907DE93CA2}" destId="{DD902869-8E7F-4495-B4C1-0DF36281655E}" srcOrd="0" destOrd="0" presId="urn:microsoft.com/office/officeart/2005/8/layout/orgChart1"/>
    <dgm:cxn modelId="{BE238435-3D12-4B86-A80A-02971732BC8B}" type="presParOf" srcId="{DD902869-8E7F-4495-B4C1-0DF36281655E}" destId="{FC248311-0DED-4AAF-9C14-FE3C6E080569}" srcOrd="0" destOrd="0" presId="urn:microsoft.com/office/officeart/2005/8/layout/orgChart1"/>
    <dgm:cxn modelId="{C2160EA9-5DB9-409D-A5EE-7BE729DC3BB3}" type="presParOf" srcId="{DD902869-8E7F-4495-B4C1-0DF36281655E}" destId="{5800A6DE-FCCF-4595-887C-AC79841D7596}" srcOrd="1" destOrd="0" presId="urn:microsoft.com/office/officeart/2005/8/layout/orgChart1"/>
    <dgm:cxn modelId="{D47261AA-D583-465C-B772-A0C543867588}" type="presParOf" srcId="{88E6AB09-23C4-412C-B0C9-73907DE93CA2}" destId="{D1ED5824-690F-44BF-82C1-75AEEA9826B5}" srcOrd="1" destOrd="0" presId="urn:microsoft.com/office/officeart/2005/8/layout/orgChart1"/>
    <dgm:cxn modelId="{25175A71-4346-4CAD-8EC0-615DF8F6DDAE}" type="presParOf" srcId="{88E6AB09-23C4-412C-B0C9-73907DE93CA2}" destId="{DA2FA1A2-51C0-4595-B607-FF304AD5DCEE}" srcOrd="2" destOrd="0" presId="urn:microsoft.com/office/officeart/2005/8/layout/orgChart1"/>
    <dgm:cxn modelId="{1AECC9FB-7985-47BF-8FB7-07CC30313DD1}" type="presParOf" srcId="{8E6067E2-5924-4E01-85C5-416BC9A929BF}" destId="{C202AEFB-3EDC-472F-B86E-508EFCA6608A}" srcOrd="1" destOrd="0" presId="urn:microsoft.com/office/officeart/2005/8/layout/orgChart1"/>
    <dgm:cxn modelId="{289D3650-41AE-4541-A62B-03D51E1734A8}" type="presParOf" srcId="{C202AEFB-3EDC-472F-B86E-508EFCA6608A}" destId="{A4B511CB-E71E-4B43-B097-D6FE1E22AF87}" srcOrd="0" destOrd="0" presId="urn:microsoft.com/office/officeart/2005/8/layout/orgChart1"/>
    <dgm:cxn modelId="{A191F6B9-962C-4E5D-A72B-0CBB45C64A70}" type="presParOf" srcId="{A4B511CB-E71E-4B43-B097-D6FE1E22AF87}" destId="{7263825D-CBDB-4EFB-80BF-A8ED3BE9B293}" srcOrd="0" destOrd="0" presId="urn:microsoft.com/office/officeart/2005/8/layout/orgChart1"/>
    <dgm:cxn modelId="{E271FE23-9C94-4A88-B8D5-B53010E15866}" type="presParOf" srcId="{A4B511CB-E71E-4B43-B097-D6FE1E22AF87}" destId="{078A4020-61C2-401D-AE66-A5CE51C66F2E}" srcOrd="1" destOrd="0" presId="urn:microsoft.com/office/officeart/2005/8/layout/orgChart1"/>
    <dgm:cxn modelId="{3181BD88-BD99-4F0A-B37A-BE140A6CD537}" type="presParOf" srcId="{C202AEFB-3EDC-472F-B86E-508EFCA6608A}" destId="{68B6A38C-0BC6-4D87-A349-B15F8C1A5F9B}" srcOrd="1" destOrd="0" presId="urn:microsoft.com/office/officeart/2005/8/layout/orgChart1"/>
    <dgm:cxn modelId="{4EC9923F-2182-4510-BBED-4FE19877A586}" type="presParOf" srcId="{C202AEFB-3EDC-472F-B86E-508EFCA6608A}" destId="{61BFE10C-711B-42E9-BBE1-F66285632ECE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248311-0DED-4AAF-9C14-FE3C6E080569}">
      <dsp:nvSpPr>
        <dsp:cNvPr id="0" name=""/>
        <dsp:cNvSpPr/>
      </dsp:nvSpPr>
      <dsp:spPr>
        <a:xfrm>
          <a:off x="1357323" y="107"/>
          <a:ext cx="738448" cy="3692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1 вариант</a:t>
          </a:r>
          <a:endParaRPr lang="ru-RU" sz="1200" b="1" kern="1200" dirty="0"/>
        </a:p>
      </dsp:txBody>
      <dsp:txXfrm>
        <a:off x="1357323" y="107"/>
        <a:ext cx="738448" cy="369224"/>
      </dsp:txXfrm>
    </dsp:sp>
    <dsp:sp modelId="{7263825D-CBDB-4EFB-80BF-A8ED3BE9B293}">
      <dsp:nvSpPr>
        <dsp:cNvPr id="0" name=""/>
        <dsp:cNvSpPr/>
      </dsp:nvSpPr>
      <dsp:spPr>
        <a:xfrm>
          <a:off x="4476525" y="0"/>
          <a:ext cx="738448" cy="3692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2 вариант</a:t>
          </a:r>
          <a:endParaRPr lang="ru-RU" sz="1200" kern="1200" dirty="0"/>
        </a:p>
      </dsp:txBody>
      <dsp:txXfrm>
        <a:off x="4476525" y="0"/>
        <a:ext cx="738448" cy="369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FB834-00E2-408B-808A-B40263F65472}" type="datetimeFigureOut">
              <a:rPr lang="ru-RU" smtClean="0"/>
              <a:pPr/>
              <a:t>12.10.2012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55113-DA51-410A-8816-57FD103C7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55113-DA51-410A-8816-57FD103C78A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D805C0-EDCC-4135-942A-622D4F2F1DC4}" type="datetimeFigureOut">
              <a:rPr lang="ru-RU" smtClean="0"/>
              <a:pPr/>
              <a:t>12.10.2012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E1259A9-CD76-43E3-A50B-092FC8FA6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05C0-EDCC-4135-942A-622D4F2F1DC4}" type="datetimeFigureOut">
              <a:rPr lang="ru-RU" smtClean="0"/>
              <a:pPr/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259A9-CD76-43E3-A50B-092FC8FA6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05C0-EDCC-4135-942A-622D4F2F1DC4}" type="datetimeFigureOut">
              <a:rPr lang="ru-RU" smtClean="0"/>
              <a:pPr/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259A9-CD76-43E3-A50B-092FC8FA6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D805C0-EDCC-4135-942A-622D4F2F1DC4}" type="datetimeFigureOut">
              <a:rPr lang="ru-RU" smtClean="0"/>
              <a:pPr/>
              <a:t>12.10.2012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E1259A9-CD76-43E3-A50B-092FC8FA63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D805C0-EDCC-4135-942A-622D4F2F1DC4}" type="datetimeFigureOut">
              <a:rPr lang="ru-RU" smtClean="0"/>
              <a:pPr/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E1259A9-CD76-43E3-A50B-092FC8FA6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05C0-EDCC-4135-942A-622D4F2F1DC4}" type="datetimeFigureOut">
              <a:rPr lang="ru-RU" smtClean="0"/>
              <a:pPr/>
              <a:t>12.10.2012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259A9-CD76-43E3-A50B-092FC8FA63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05C0-EDCC-4135-942A-622D4F2F1DC4}" type="datetimeFigureOut">
              <a:rPr lang="ru-RU" smtClean="0"/>
              <a:pPr/>
              <a:t>12.10.2012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259A9-CD76-43E3-A50B-092FC8FA63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D805C0-EDCC-4135-942A-622D4F2F1DC4}" type="datetimeFigureOut">
              <a:rPr lang="ru-RU" smtClean="0"/>
              <a:pPr/>
              <a:t>12.10.2012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E1259A9-CD76-43E3-A50B-092FC8FA63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05C0-EDCC-4135-942A-622D4F2F1DC4}" type="datetimeFigureOut">
              <a:rPr lang="ru-RU" smtClean="0"/>
              <a:pPr/>
              <a:t>12.10.2012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259A9-CD76-43E3-A50B-092FC8FA6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D805C0-EDCC-4135-942A-622D4F2F1DC4}" type="datetimeFigureOut">
              <a:rPr lang="ru-RU" smtClean="0"/>
              <a:pPr/>
              <a:t>12.10.2012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E1259A9-CD76-43E3-A50B-092FC8FA63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D805C0-EDCC-4135-942A-622D4F2F1DC4}" type="datetimeFigureOut">
              <a:rPr lang="ru-RU" smtClean="0"/>
              <a:pPr/>
              <a:t>12.10.2012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E1259A9-CD76-43E3-A50B-092FC8FA63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D805C0-EDCC-4135-942A-622D4F2F1DC4}" type="datetimeFigureOut">
              <a:rPr lang="ru-RU" smtClean="0"/>
              <a:pPr/>
              <a:t>12.10.2012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E1259A9-CD76-43E3-A50B-092FC8FA6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052736"/>
            <a:ext cx="6172200" cy="1224136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CC5499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Решение уравнений</a:t>
            </a:r>
            <a:endParaRPr lang="ru-RU" sz="360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CC5499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2636912"/>
            <a:ext cx="6172200" cy="1371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 класс</a:t>
            </a: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 учебнику Н. Я.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Виленкина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716016" y="6093296"/>
            <a:ext cx="4089648" cy="528064"/>
          </a:xfrm>
        </p:spPr>
        <p:txBody>
          <a:bodyPr/>
          <a:lstStyle/>
          <a:p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БГОУ гимназия №168 г. Санкт – Петербурга</a:t>
            </a:r>
          </a:p>
          <a:p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Кирюшкина Е.В.</a:t>
            </a: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CC5499"/>
                </a:solidFill>
              </a:rPr>
              <a:t>Какое из чисел 1, 2, 4 является корнем уравнения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err="1" smtClean="0">
                <a:solidFill>
                  <a:srgbClr val="0070C0"/>
                </a:solidFill>
              </a:rPr>
              <a:t>х</a:t>
            </a:r>
            <a:r>
              <a:rPr lang="ru-RU" sz="4800" b="1" dirty="0" smtClean="0">
                <a:solidFill>
                  <a:srgbClr val="0070C0"/>
                </a:solidFill>
              </a:rPr>
              <a:t> + 3 + </a:t>
            </a:r>
            <a:r>
              <a:rPr lang="ru-RU" sz="4800" b="1" dirty="0" err="1" smtClean="0">
                <a:solidFill>
                  <a:srgbClr val="0070C0"/>
                </a:solidFill>
              </a:rPr>
              <a:t>х</a:t>
            </a:r>
            <a:r>
              <a:rPr lang="ru-RU" sz="4800" b="1" dirty="0" smtClean="0">
                <a:solidFill>
                  <a:srgbClr val="0070C0"/>
                </a:solidFill>
              </a:rPr>
              <a:t> = 9 – </a:t>
            </a:r>
            <a:r>
              <a:rPr lang="ru-RU" sz="4800" b="1" dirty="0" err="1" smtClean="0">
                <a:solidFill>
                  <a:srgbClr val="0070C0"/>
                </a:solidFill>
              </a:rPr>
              <a:t>х</a:t>
            </a:r>
            <a:endParaRPr lang="ru-RU" sz="4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15616" y="571480"/>
            <a:ext cx="6351984" cy="12013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Не решая уравнений, проверь, какое из чисел является корнем уравнения.</a:t>
            </a:r>
            <a:br>
              <a:rPr lang="ru-RU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1643050"/>
            <a:ext cx="3786214" cy="614375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123936" y="1600200"/>
            <a:ext cx="6896128" cy="42576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90+(35-х)=108</a:t>
            </a:r>
          </a:p>
        </p:txBody>
      </p:sp>
      <p:sp>
        <p:nvSpPr>
          <p:cNvPr id="5" name="Управляющая кнопка: настраиваемая 4">
            <a:hlinkClick r:id="" action="ppaction://hlinkshowjump?jump=nextslide" highlightClick="1"/>
          </p:cNvPr>
          <p:cNvSpPr/>
          <p:nvPr/>
        </p:nvSpPr>
        <p:spPr>
          <a:xfrm>
            <a:off x="3131840" y="4941168"/>
            <a:ext cx="2880320" cy="64807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Проверка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5816" y="3068960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42;</a:t>
            </a:r>
            <a:endParaRPr lang="ru-RU" sz="40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1920" y="3068960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17;</a:t>
            </a:r>
            <a:endParaRPr lang="ru-RU" sz="40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8024" y="3068960"/>
            <a:ext cx="792088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0;</a:t>
            </a:r>
            <a:endParaRPr lang="ru-RU" sz="40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92080" y="3068960"/>
            <a:ext cx="10406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 12;</a:t>
            </a:r>
            <a:endParaRPr lang="ru-RU" sz="40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9" grpId="0"/>
      <p:bldP spid="10" grpId="0"/>
      <p:bldP spid="11" grpId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484784"/>
            <a:ext cx="4176464" cy="70788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90+(35-х)=108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3140968"/>
            <a:ext cx="4176464" cy="70788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  90+(35-17)=108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276872"/>
            <a:ext cx="4176464" cy="70788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90+(35-42)=83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4000504"/>
            <a:ext cx="4176464" cy="70788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90+(35-0)=125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4857760"/>
            <a:ext cx="4155374" cy="70788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  90+(35-12)=113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67744" y="5661248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Х=17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67744" y="404664"/>
            <a:ext cx="9172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42;</a:t>
            </a:r>
            <a:endParaRPr lang="ru-RU" sz="40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31840" y="404664"/>
            <a:ext cx="8980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17;</a:t>
            </a:r>
            <a:endParaRPr lang="ru-RU" sz="40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95936" y="404664"/>
            <a:ext cx="612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0;</a:t>
            </a:r>
            <a:endParaRPr lang="ru-RU" sz="40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27984" y="404664"/>
            <a:ext cx="10406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 12;</a:t>
            </a:r>
            <a:endParaRPr lang="ru-RU" sz="40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1" grpId="0"/>
      <p:bldP spid="11" grpId="1"/>
      <p:bldP spid="12" grpId="0"/>
      <p:bldP spid="12" grpId="2"/>
      <p:bldP spid="13" grpId="0"/>
      <p:bldP spid="14" grpId="0"/>
      <p:bldP spid="14" grpId="1"/>
      <p:bldP spid="15" grpId="0"/>
      <p:bldP spid="1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0585" y="692696"/>
            <a:ext cx="38427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Решим уравнение: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1700808"/>
            <a:ext cx="4536504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( 25 + у ) - 10 = 40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Правая фигурная скобка 5"/>
          <p:cNvSpPr>
            <a:spLocks/>
          </p:cNvSpPr>
          <p:nvPr/>
        </p:nvSpPr>
        <p:spPr>
          <a:xfrm rot="5400000">
            <a:off x="2749300" y="1723308"/>
            <a:ext cx="261024" cy="180020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923928" y="1916832"/>
            <a:ext cx="360040" cy="432048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51520" y="3501008"/>
            <a:ext cx="2448272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Уменьшаемое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275856" y="3501008"/>
            <a:ext cx="223224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Вычитаемое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84168" y="3501008"/>
            <a:ext cx="223224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Разность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4" name="Прямая со стрелкой 13"/>
          <p:cNvCxnSpPr>
            <a:stCxn id="6" idx="1"/>
            <a:endCxn id="10" idx="0"/>
          </p:cNvCxnSpPr>
          <p:nvPr/>
        </p:nvCxnSpPr>
        <p:spPr>
          <a:xfrm flipH="1">
            <a:off x="1475656" y="2753920"/>
            <a:ext cx="1404156" cy="720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11" idx="0"/>
          </p:cNvCxnSpPr>
          <p:nvPr/>
        </p:nvCxnSpPr>
        <p:spPr>
          <a:xfrm flipH="1">
            <a:off x="4391980" y="2420888"/>
            <a:ext cx="324036" cy="10801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12" idx="0"/>
          </p:cNvCxnSpPr>
          <p:nvPr/>
        </p:nvCxnSpPr>
        <p:spPr>
          <a:xfrm>
            <a:off x="5868144" y="2420888"/>
            <a:ext cx="1332148" cy="10801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611560" y="4581128"/>
            <a:ext cx="1296144" cy="64807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25+у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95736" y="465313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=</a:t>
            </a:r>
            <a:endParaRPr lang="ru-RU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771800" y="4581128"/>
            <a:ext cx="1296144" cy="64807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40+10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11560" y="5661248"/>
            <a:ext cx="1296144" cy="64807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25+у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771800" y="5661248"/>
            <a:ext cx="1296144" cy="64807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50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95736" y="5805264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=</a:t>
            </a:r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148064" y="5085184"/>
            <a:ext cx="194421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у=25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7" grpId="0" animBg="1"/>
      <p:bldP spid="7" grpId="1" animBg="1"/>
      <p:bldP spid="7" grpId="2" animBg="1"/>
      <p:bldP spid="10" grpId="0" animBg="1"/>
      <p:bldP spid="11" grpId="0" animBg="1"/>
      <p:bldP spid="12" grpId="0" animBg="1"/>
      <p:bldP spid="19" grpId="0" animBg="1"/>
      <p:bldP spid="25" grpId="0"/>
      <p:bldP spid="26" grpId="0" animBg="1"/>
      <p:bldP spid="27" grpId="0" animBg="1"/>
      <p:bldP spid="28" grpId="0" animBg="1"/>
      <p:bldP spid="29" grpId="0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41826" y="764704"/>
            <a:ext cx="44303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Решим</a:t>
            </a:r>
            <a:r>
              <a:rPr lang="ru-RU" b="1" i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 </a:t>
            </a:r>
            <a:r>
              <a:rPr lang="ru-RU" sz="2800" b="1" i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уравнение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: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1700808"/>
            <a:ext cx="4680520" cy="707886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10 + ( </a:t>
            </a:r>
            <a:r>
              <a:rPr lang="ru-RU" sz="4000" dirty="0" err="1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х</a:t>
            </a:r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 + 25 ) = 46</a:t>
            </a:r>
            <a:endParaRPr lang="ru-RU" sz="40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 rot="5400000">
            <a:off x="3977934" y="1718810"/>
            <a:ext cx="252028" cy="1800200"/>
          </a:xfrm>
          <a:prstGeom prst="righ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11560" y="3284984"/>
            <a:ext cx="194421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Слагаемое 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987824" y="3284984"/>
            <a:ext cx="288032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Неизвестное слагаемое 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444208" y="3284984"/>
            <a:ext cx="144016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Сумма </a:t>
            </a:r>
            <a:endParaRPr lang="ru-RU" dirty="0"/>
          </a:p>
        </p:txBody>
      </p:sp>
      <p:cxnSp>
        <p:nvCxnSpPr>
          <p:cNvPr id="9" name="Прямая со стрелкой 8"/>
          <p:cNvCxnSpPr>
            <a:endCxn id="5" idx="0"/>
          </p:cNvCxnSpPr>
          <p:nvPr/>
        </p:nvCxnSpPr>
        <p:spPr>
          <a:xfrm flipH="1">
            <a:off x="1583668" y="2420888"/>
            <a:ext cx="61206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1"/>
            <a:endCxn id="6" idx="0"/>
          </p:cNvCxnSpPr>
          <p:nvPr/>
        </p:nvCxnSpPr>
        <p:spPr>
          <a:xfrm>
            <a:off x="4103948" y="2744924"/>
            <a:ext cx="324036" cy="540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7" idx="0"/>
          </p:cNvCxnSpPr>
          <p:nvPr/>
        </p:nvCxnSpPr>
        <p:spPr>
          <a:xfrm>
            <a:off x="6228184" y="2420888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2627784" y="1844824"/>
            <a:ext cx="432048" cy="504056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11560" y="4581128"/>
            <a:ext cx="1296144" cy="64807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25+х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627784" y="4581128"/>
            <a:ext cx="1296144" cy="64807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46 -10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11560" y="5661248"/>
            <a:ext cx="1296144" cy="64807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25+х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27784" y="5661248"/>
            <a:ext cx="1296144" cy="64807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36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48064" y="5085184"/>
            <a:ext cx="194421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х=11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23728" y="479715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=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123728" y="5805264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=</a:t>
            </a:r>
            <a:endParaRPr lang="ru-RU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17" grpId="0" animBg="1"/>
      <p:bldP spid="17" grpId="2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76672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Заполним   пропуски:</a:t>
            </a:r>
            <a:endParaRPr lang="ru-RU" sz="36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41277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( </a:t>
            </a:r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х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+ 10 ) – 16 = 5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220486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х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+ 10 =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2276872"/>
            <a:ext cx="576064" cy="432048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2276872"/>
            <a:ext cx="576064" cy="432048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227687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2996952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х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+ 10 =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67744" y="2996952"/>
            <a:ext cx="576064" cy="432048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21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3717032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х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=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3717032"/>
            <a:ext cx="576064" cy="432048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21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11760" y="3717032"/>
            <a:ext cx="576064" cy="432048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75856" y="3717032"/>
            <a:ext cx="576064" cy="432048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27584" y="4365104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х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=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47664" y="4365104"/>
            <a:ext cx="576064" cy="432048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043608" y="5733256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Выполним самопроверку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uiExpand="1" build="allAtOnce" animBg="1"/>
      <p:bldP spid="6" grpId="0" uiExpand="1" build="allAtOnce" animBg="1"/>
      <p:bldP spid="7" grpId="0"/>
      <p:bldP spid="8" grpId="0"/>
      <p:bldP spid="9" grpId="0" uiExpand="1" build="allAtOnce" animBg="1"/>
      <p:bldP spid="10" grpId="0"/>
      <p:bldP spid="11" grpId="0" uiExpand="1" build="allAtOnce" animBg="1"/>
      <p:bldP spid="12" grpId="0" uiExpand="1" build="allAtOnce" animBg="1"/>
      <p:bldP spid="13" grpId="0" uiExpand="1" build="allAtOnce" animBg="1"/>
      <p:bldP spid="14" grpId="0"/>
      <p:bldP spid="15" grpId="0" uiExpand="1" build="allAtOnce" animBg="1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88640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n>
                  <a:solidFill>
                    <a:srgbClr val="7030A0"/>
                  </a:solidFill>
                </a:ln>
                <a:solidFill>
                  <a:srgbClr val="00B050"/>
                </a:solidFill>
              </a:rPr>
              <a:t>Решите   уравнения:</a:t>
            </a:r>
            <a:endParaRPr lang="ru-RU" sz="4400" b="1" i="1" dirty="0">
              <a:ln>
                <a:solidFill>
                  <a:srgbClr val="7030A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484784"/>
            <a:ext cx="4968552" cy="720080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7030A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10 - ( </a:t>
            </a:r>
            <a:r>
              <a:rPr lang="ru-RU" sz="4000" b="1" dirty="0" err="1" smtClean="0">
                <a:ln>
                  <a:solidFill>
                    <a:srgbClr val="7030A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х</a:t>
            </a:r>
            <a:r>
              <a:rPr lang="ru-RU" sz="4000" b="1" dirty="0" smtClean="0">
                <a:ln>
                  <a:solidFill>
                    <a:srgbClr val="7030A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 – 3 ) = 5</a:t>
            </a:r>
            <a:endParaRPr lang="ru-RU" sz="4000" b="1" dirty="0">
              <a:ln>
                <a:solidFill>
                  <a:srgbClr val="7030A0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924944"/>
            <a:ext cx="4968552" cy="720080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7030A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( 24 – </a:t>
            </a:r>
            <a:r>
              <a:rPr lang="ru-RU" sz="4000" b="1" dirty="0" err="1" smtClean="0">
                <a:ln>
                  <a:solidFill>
                    <a:srgbClr val="7030A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х</a:t>
            </a:r>
            <a:r>
              <a:rPr lang="ru-RU" sz="4000" b="1" dirty="0" smtClean="0">
                <a:ln>
                  <a:solidFill>
                    <a:srgbClr val="7030A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 ) + 10 = 30</a:t>
            </a:r>
            <a:endParaRPr lang="ru-RU" sz="4000" b="1" dirty="0">
              <a:ln>
                <a:solidFill>
                  <a:srgbClr val="7030A0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4437112"/>
            <a:ext cx="4968552" cy="707886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7030A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( 5 + </a:t>
            </a:r>
            <a:r>
              <a:rPr lang="ru-RU" sz="4000" b="1" dirty="0" err="1" smtClean="0">
                <a:ln>
                  <a:solidFill>
                    <a:srgbClr val="7030A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х</a:t>
            </a:r>
            <a:r>
              <a:rPr lang="ru-RU" sz="4000" b="1" dirty="0" smtClean="0">
                <a:ln>
                  <a:solidFill>
                    <a:srgbClr val="7030A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 ) – 15 = 5</a:t>
            </a:r>
            <a:endParaRPr lang="ru-RU" sz="4000" b="1" dirty="0">
              <a:ln>
                <a:solidFill>
                  <a:srgbClr val="7030A0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5940152" y="4437112"/>
            <a:ext cx="1944216" cy="792088"/>
          </a:xfrm>
          <a:prstGeom prst="wedgeEllipseCallout">
            <a:avLst>
              <a:gd name="adj1" fmla="val -61796"/>
              <a:gd name="adj2" fmla="val 38294"/>
            </a:avLst>
          </a:prstGeom>
          <a:solidFill>
            <a:srgbClr val="49ED5D"/>
          </a:solidFill>
          <a:ln>
            <a:solidFill>
              <a:srgbClr val="CC54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х=15</a:t>
            </a:r>
            <a:endParaRPr lang="ru-RU" sz="2400" dirty="0">
              <a:ln>
                <a:solidFill>
                  <a:srgbClr val="7030A0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5940152" y="2924944"/>
            <a:ext cx="1944216" cy="792088"/>
          </a:xfrm>
          <a:prstGeom prst="wedgeEllipseCallout">
            <a:avLst>
              <a:gd name="adj1" fmla="val -61796"/>
              <a:gd name="adj2" fmla="val 38294"/>
            </a:avLst>
          </a:prstGeom>
          <a:solidFill>
            <a:srgbClr val="49ED5D"/>
          </a:solidFill>
          <a:ln>
            <a:solidFill>
              <a:srgbClr val="CC54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х=4</a:t>
            </a:r>
            <a:endParaRPr lang="ru-RU" sz="2400" dirty="0">
              <a:ln>
                <a:solidFill>
                  <a:srgbClr val="7030A0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5940152" y="1484784"/>
            <a:ext cx="1944216" cy="792088"/>
          </a:xfrm>
          <a:prstGeom prst="wedgeEllipseCallout">
            <a:avLst>
              <a:gd name="adj1" fmla="val -61796"/>
              <a:gd name="adj2" fmla="val 38294"/>
            </a:avLst>
          </a:prstGeom>
          <a:solidFill>
            <a:srgbClr val="49ED5D"/>
          </a:solidFill>
          <a:ln>
            <a:solidFill>
              <a:srgbClr val="CC54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х=8</a:t>
            </a:r>
            <a:endParaRPr lang="ru-RU" sz="2400" dirty="0">
              <a:ln>
                <a:solidFill>
                  <a:srgbClr val="7030A0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707678"/>
          </a:xfrm>
        </p:spPr>
        <p:txBody>
          <a:bodyPr/>
          <a:lstStyle/>
          <a:p>
            <a:pPr algn="ctr"/>
            <a:r>
              <a:rPr lang="ru-RU" b="1" i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Самостоятельная  работа</a:t>
            </a:r>
            <a:endParaRPr lang="ru-RU" b="1" i="1" dirty="0">
              <a:ln>
                <a:solidFill>
                  <a:srgbClr val="7030A0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467544" y="1556792"/>
            <a:ext cx="3657600" cy="658368"/>
          </a:xfrm>
        </p:spPr>
        <p:txBody>
          <a:bodyPr/>
          <a:lstStyle/>
          <a:p>
            <a:pPr algn="ctr"/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800" dirty="0" err="1" smtClean="0"/>
              <a:t>х</a:t>
            </a:r>
            <a:r>
              <a:rPr lang="ru-RU" sz="2800" dirty="0" smtClean="0"/>
              <a:t> + 35 = 174</a:t>
            </a:r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800" dirty="0" smtClean="0"/>
              <a:t>467 – у = 223</a:t>
            </a:r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800" dirty="0" smtClean="0"/>
              <a:t>( 244 + а ) – 40 = 641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27984" y="1556792"/>
            <a:ext cx="3657600" cy="658368"/>
          </a:xfrm>
        </p:spPr>
        <p:txBody>
          <a:bodyPr/>
          <a:lstStyle/>
          <a:p>
            <a:pPr algn="ctr"/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000" y="2420888"/>
            <a:ext cx="3657600" cy="38862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800" dirty="0" smtClean="0"/>
              <a:t>82 + </a:t>
            </a:r>
            <a:r>
              <a:rPr lang="ru-RU" sz="2800" dirty="0" err="1" smtClean="0"/>
              <a:t>х</a:t>
            </a:r>
            <a:r>
              <a:rPr lang="ru-RU" sz="2800" dirty="0" smtClean="0"/>
              <a:t> = 346</a:t>
            </a:r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800" dirty="0" err="1" smtClean="0"/>
              <a:t>х</a:t>
            </a:r>
            <a:r>
              <a:rPr lang="ru-RU" sz="2800" dirty="0" smtClean="0"/>
              <a:t> – 46 = 964</a:t>
            </a:r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800" dirty="0" smtClean="0"/>
              <a:t>365 - ( </a:t>
            </a:r>
            <a:r>
              <a:rPr lang="ru-RU" sz="2800" dirty="0" err="1" smtClean="0"/>
              <a:t>х</a:t>
            </a:r>
            <a:r>
              <a:rPr lang="ru-RU" sz="2800" dirty="0" smtClean="0"/>
              <a:t> – 6 ) = 24</a:t>
            </a:r>
            <a:endParaRPr lang="ru-RU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build="p"/>
      <p:bldP spid="5" grpId="0" build="p" animBg="1"/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0894" y="2967335"/>
            <a:ext cx="582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  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3645024"/>
            <a:ext cx="6513322" cy="151216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>
                  <a:solidFill>
                    <a:srgbClr val="9999FF"/>
                  </a:solidFill>
                </a:ln>
                <a:solidFill>
                  <a:srgbClr val="CC54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Желаю вам дальнейших </a:t>
            </a:r>
          </a:p>
          <a:p>
            <a:pPr algn="ctr"/>
            <a:r>
              <a:rPr lang="ru-RU" sz="6000" b="1" dirty="0" smtClean="0">
                <a:ln w="11430">
                  <a:solidFill>
                    <a:srgbClr val="9999FF"/>
                  </a:solidFill>
                </a:ln>
                <a:solidFill>
                  <a:srgbClr val="CC54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успехов в изучении </a:t>
            </a:r>
          </a:p>
          <a:p>
            <a:pPr algn="ctr"/>
            <a:r>
              <a:rPr lang="ru-RU" sz="6000" b="1" dirty="0" smtClean="0">
                <a:ln w="11430">
                  <a:solidFill>
                    <a:srgbClr val="9999FF"/>
                  </a:solidFill>
                </a:ln>
                <a:solidFill>
                  <a:srgbClr val="CC54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математики !</a:t>
            </a:r>
            <a:endParaRPr lang="ru-RU" sz="6000" b="1" dirty="0">
              <a:ln w="11430">
                <a:solidFill>
                  <a:srgbClr val="9999FF"/>
                </a:solidFill>
              </a:ln>
              <a:solidFill>
                <a:srgbClr val="CC54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764704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CC5499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Book Antiqua" pitchFamily="18" charset="0"/>
              </a:rPr>
              <a:t>Литература</a:t>
            </a:r>
            <a:endParaRPr lang="ru-RU" sz="4000" b="1" i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CC5499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2348880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Математика 5 </a:t>
            </a:r>
            <a:r>
              <a:rPr lang="ru-RU" i="1" dirty="0" err="1" smtClean="0">
                <a:latin typeface="Arial" pitchFamily="34" charset="0"/>
                <a:cs typeface="Arial" pitchFamily="34" charset="0"/>
              </a:rPr>
              <a:t>кл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.. Учебник для общеобразовательных учреждений. Н.Я. </a:t>
            </a:r>
            <a:r>
              <a:rPr lang="ru-RU" i="1" dirty="0" err="1" smtClean="0">
                <a:latin typeface="Arial" pitchFamily="34" charset="0"/>
                <a:cs typeface="Arial" pitchFamily="34" charset="0"/>
              </a:rPr>
              <a:t>Виленкин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, В. и. Жохов и др., М. Мнемозина,2008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</a:rPr>
              <a:t>Цели урока:</a:t>
            </a:r>
            <a:endParaRPr lang="ru-RU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285860"/>
            <a:ext cx="8229600" cy="476886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ru-RU" dirty="0" smtClean="0"/>
              <a:t> </a:t>
            </a:r>
            <a:endParaRPr lang="ru-RU" b="1" i="1" dirty="0" smtClean="0">
              <a:solidFill>
                <a:srgbClr val="FF00FF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b="1" i="1" u="sng" dirty="0" smtClean="0">
                <a:solidFill>
                  <a:srgbClr val="0070C0"/>
                </a:solidFill>
              </a:rPr>
              <a:t>Образовательные</a:t>
            </a:r>
            <a:r>
              <a:rPr lang="ru-RU" b="1" i="1" dirty="0" smtClean="0">
                <a:solidFill>
                  <a:srgbClr val="0070C0"/>
                </a:solidFill>
              </a:rPr>
              <a:t>:</a:t>
            </a:r>
          </a:p>
          <a:p>
            <a:pPr algn="ctr">
              <a:buNone/>
            </a:pPr>
            <a:r>
              <a:rPr lang="ru-RU" dirty="0" smtClean="0"/>
              <a:t>   научить </a:t>
            </a:r>
            <a:r>
              <a:rPr lang="ru-RU" dirty="0"/>
              <a:t>формулировать определения уравнения, корня, объяснить, что значит решить уравнение, а также учить решать уравнения</a:t>
            </a:r>
            <a:r>
              <a:rPr lang="ru-RU" dirty="0" smtClean="0"/>
              <a:t>.</a:t>
            </a:r>
          </a:p>
          <a:p>
            <a:pPr algn="ctr">
              <a:lnSpc>
                <a:spcPct val="80000"/>
              </a:lnSpc>
            </a:pPr>
            <a:r>
              <a:rPr lang="ru-RU" b="1" i="1" u="sng" dirty="0" smtClean="0">
                <a:solidFill>
                  <a:srgbClr val="0070C0"/>
                </a:solidFill>
              </a:rPr>
              <a:t>Воспитательные</a:t>
            </a:r>
            <a:r>
              <a:rPr lang="ru-RU" b="1" i="1" dirty="0" smtClean="0">
                <a:solidFill>
                  <a:srgbClr val="0070C0"/>
                </a:solidFill>
              </a:rPr>
              <a:t>:</a:t>
            </a:r>
            <a:endParaRPr lang="ru-RU" dirty="0" smtClean="0">
              <a:solidFill>
                <a:srgbClr val="0070C0"/>
              </a:solidFill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dirty="0" smtClean="0"/>
              <a:t>- воспитывать познавательную активность учащихся; </a:t>
            </a:r>
          </a:p>
          <a:p>
            <a:pPr algn="ctr">
              <a:lnSpc>
                <a:spcPct val="80000"/>
              </a:lnSpc>
              <a:buNone/>
            </a:pPr>
            <a:r>
              <a:rPr lang="ru-RU" dirty="0" smtClean="0"/>
              <a:t>- прививать самостоятельность и любознательность, интерес и любовь к предмету; </a:t>
            </a:r>
          </a:p>
          <a:p>
            <a:pPr algn="ctr">
              <a:lnSpc>
                <a:spcPct val="80000"/>
              </a:lnSpc>
              <a:buNone/>
            </a:pPr>
            <a:r>
              <a:rPr lang="ru-RU" dirty="0" smtClean="0"/>
              <a:t>- формирование навыков совместной деятельности;</a:t>
            </a:r>
          </a:p>
          <a:p>
            <a:pPr algn="ctr">
              <a:lnSpc>
                <a:spcPct val="80000"/>
              </a:lnSpc>
              <a:buNone/>
            </a:pPr>
            <a:r>
              <a:rPr lang="ru-RU" dirty="0" smtClean="0"/>
              <a:t>- воспитание уважения друг к другу;</a:t>
            </a:r>
          </a:p>
          <a:p>
            <a:pPr algn="ctr">
              <a:lnSpc>
                <a:spcPct val="80000"/>
              </a:lnSpc>
            </a:pPr>
            <a:r>
              <a:rPr lang="ru-RU" b="1" i="1" u="sng" dirty="0" smtClean="0">
                <a:solidFill>
                  <a:srgbClr val="0070C0"/>
                </a:solidFill>
              </a:rPr>
              <a:t>Развивающие</a:t>
            </a:r>
            <a:r>
              <a:rPr lang="ru-RU" b="1" i="1" dirty="0" smtClean="0">
                <a:solidFill>
                  <a:srgbClr val="3333FF"/>
                </a:solidFill>
              </a:rPr>
              <a:t>:</a:t>
            </a:r>
            <a:endParaRPr lang="ru-RU" dirty="0" smtClean="0">
              <a:solidFill>
                <a:srgbClr val="3333FF"/>
              </a:solidFill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dirty="0" smtClean="0"/>
              <a:t>-  развитие умений и навыков устной и письменной речи, вычислительных навыков;</a:t>
            </a:r>
          </a:p>
          <a:p>
            <a:pPr algn="ctr">
              <a:lnSpc>
                <a:spcPct val="80000"/>
              </a:lnSpc>
              <a:buNone/>
            </a:pPr>
            <a:r>
              <a:rPr lang="ru-RU" dirty="0" smtClean="0"/>
              <a:t>- развитие интереса к предмету;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8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4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ln>
                  <a:solidFill>
                    <a:srgbClr val="9999FF"/>
                  </a:solidFill>
                </a:ln>
              </a:rPr>
              <a:t>Эпиграф урока:</a:t>
            </a:r>
            <a:endParaRPr lang="ru-RU" b="1" u="sng" dirty="0">
              <a:ln>
                <a:solidFill>
                  <a:srgbClr val="9999FF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</a:rPr>
              <a:t>«Мне приходится делить время между политикой и уравнениями. Однако уравнение, по-моему, гораздо важнее, потому что политика существует только для данного момента, а уравнения будут существовать вечно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.» А.Эйнштейн</a:t>
            </a:r>
            <a:endParaRPr lang="ru-RU" sz="2400" b="1" i="1" dirty="0">
              <a:solidFill>
                <a:schemeClr val="bg2">
                  <a:lumMod val="25000"/>
                </a:schemeClr>
              </a:solidFill>
            </a:endParaRPr>
          </a:p>
          <a:p>
            <a:pPr lvl="1"/>
            <a:endParaRPr lang="ru-RU" dirty="0" smtClean="0"/>
          </a:p>
          <a:p>
            <a:pPr lvl="1">
              <a:buNone/>
            </a:pPr>
            <a:endParaRPr lang="ru-RU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3161235"/>
            <a:ext cx="4572000" cy="3194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endParaRPr lang="ru-RU" b="1" i="1" dirty="0" smtClean="0">
              <a:solidFill>
                <a:srgbClr val="FF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785794"/>
            <a:ext cx="7858180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00B0F0"/>
                </a:solidFill>
                <a:latin typeface="Book Antiqua" pitchFamily="18" charset="0"/>
              </a:rPr>
              <a:t>Что же такое уравнение?</a:t>
            </a:r>
          </a:p>
          <a:p>
            <a:pPr>
              <a:lnSpc>
                <a:spcPct val="80000"/>
              </a:lnSpc>
            </a:pPr>
            <a:endParaRPr lang="ru-RU" b="1" i="1" dirty="0" smtClean="0"/>
          </a:p>
          <a:p>
            <a:pPr>
              <a:lnSpc>
                <a:spcPct val="80000"/>
              </a:lnSpc>
            </a:pPr>
            <a:r>
              <a:rPr lang="ru-RU" sz="2400" b="1" i="1" dirty="0" smtClean="0">
                <a:solidFill>
                  <a:srgbClr val="00B050"/>
                </a:solidFill>
              </a:rPr>
              <a:t>(Равенство, содержащее букву, значение которой надо найти)</a:t>
            </a:r>
          </a:p>
          <a:p>
            <a:pPr>
              <a:lnSpc>
                <a:spcPct val="80000"/>
              </a:lnSpc>
            </a:pPr>
            <a:endParaRPr lang="ru-RU" b="1" i="1" dirty="0" smtClean="0">
              <a:solidFill>
                <a:srgbClr val="FF00FF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00B0F0"/>
                </a:solidFill>
                <a:latin typeface="Book Antiqua" pitchFamily="18" charset="0"/>
              </a:rPr>
              <a:t>Что значит решить уравнение? </a:t>
            </a:r>
          </a:p>
          <a:p>
            <a:pPr>
              <a:lnSpc>
                <a:spcPct val="80000"/>
              </a:lnSpc>
            </a:pPr>
            <a:endParaRPr lang="ru-RU" sz="2000" b="1" i="1" dirty="0" smtClean="0">
              <a:solidFill>
                <a:srgbClr val="3333FF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b="1" i="1" dirty="0" smtClean="0">
                <a:solidFill>
                  <a:srgbClr val="00B050"/>
                </a:solidFill>
              </a:rPr>
              <a:t>(Значит найти все его корни (или убедиться, что это уравнение  не имеет ни одного корня))</a:t>
            </a:r>
          </a:p>
          <a:p>
            <a:pPr>
              <a:lnSpc>
                <a:spcPct val="80000"/>
              </a:lnSpc>
            </a:pPr>
            <a:endParaRPr lang="ru-RU" b="1" i="1" dirty="0" smtClean="0">
              <a:solidFill>
                <a:srgbClr val="FF00FF"/>
              </a:solidFill>
            </a:endParaRPr>
          </a:p>
          <a:p>
            <a:pPr>
              <a:lnSpc>
                <a:spcPct val="80000"/>
              </a:lnSpc>
            </a:pPr>
            <a:endParaRPr lang="ru-RU" b="1" i="1" dirty="0" smtClean="0">
              <a:solidFill>
                <a:srgbClr val="FF00FF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00B0F0"/>
                </a:solidFill>
                <a:latin typeface="Book Antiqua" pitchFamily="18" charset="0"/>
              </a:rPr>
              <a:t>Что такое корень уравнения?</a:t>
            </a:r>
          </a:p>
          <a:p>
            <a:pPr>
              <a:lnSpc>
                <a:spcPct val="80000"/>
              </a:lnSpc>
            </a:pPr>
            <a:endParaRPr lang="ru-RU" sz="2000" b="1" i="1" dirty="0" smtClean="0">
              <a:solidFill>
                <a:srgbClr val="3333FF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b="1" i="1" dirty="0" smtClean="0">
                <a:solidFill>
                  <a:srgbClr val="00B050"/>
                </a:solidFill>
              </a:rPr>
              <a:t>(Значение буквы, при котором из уравнения получается верное числовое равенство)</a:t>
            </a:r>
          </a:p>
          <a:p>
            <a:pPr>
              <a:lnSpc>
                <a:spcPct val="80000"/>
              </a:lnSpc>
            </a:pPr>
            <a:endParaRPr lang="ru-RU" b="1" i="1" dirty="0" smtClean="0">
              <a:solidFill>
                <a:srgbClr val="FF00FF"/>
              </a:solidFill>
            </a:endParaRPr>
          </a:p>
          <a:p>
            <a:pPr>
              <a:lnSpc>
                <a:spcPct val="80000"/>
              </a:lnSpc>
            </a:pPr>
            <a:endParaRPr lang="ru-RU" sz="2000" b="1" i="1" dirty="0" smtClean="0">
              <a:solidFill>
                <a:srgbClr val="3333FF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00B0F0"/>
                </a:solidFill>
                <a:latin typeface="Book Antiqua" pitchFamily="18" charset="0"/>
              </a:rPr>
              <a:t>Какие правила нам помогут решить уравнения?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357166"/>
            <a:ext cx="62151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err="1" smtClean="0">
                <a:solidFill>
                  <a:srgbClr val="0070C0"/>
                </a:solidFill>
                <a:latin typeface="Times New Roman" pitchFamily="18" charset="0"/>
              </a:rPr>
              <a:t>х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</a:rPr>
              <a:t> + 32=98</a:t>
            </a:r>
          </a:p>
          <a:p>
            <a:pPr algn="ctr">
              <a:defRPr/>
            </a:pPr>
            <a:endParaRPr lang="ru-RU" sz="3200" b="1" i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ctr">
              <a:defRPr/>
            </a:pPr>
            <a:endParaRPr lang="ru-RU" sz="3200" b="1" i="1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785794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14678" y="1142984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000364" y="1428736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</a:rPr>
              <a:t>     </a:t>
            </a:r>
            <a:r>
              <a:rPr lang="ru-RU" sz="3200" b="1" i="1" dirty="0" err="1" smtClean="0">
                <a:solidFill>
                  <a:srgbClr val="0070C0"/>
                </a:solidFill>
                <a:latin typeface="Times New Roman" pitchFamily="18" charset="0"/>
              </a:rPr>
              <a:t>х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ru-RU" sz="3200" b="1" i="1" dirty="0">
                <a:solidFill>
                  <a:srgbClr val="0070C0"/>
                </a:solidFill>
                <a:latin typeface="Times New Roman" pitchFamily="18" charset="0"/>
              </a:rPr>
              <a:t>=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</a:rPr>
              <a:t>98 </a:t>
            </a:r>
            <a:r>
              <a:rPr lang="ru-RU" sz="3200" b="1" i="1" dirty="0">
                <a:solidFill>
                  <a:srgbClr val="0070C0"/>
                </a:solidFill>
                <a:latin typeface="Times New Roman" pitchFamily="18" charset="0"/>
              </a:rPr>
              <a:t>-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</a:rPr>
              <a:t>32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8926" y="2143116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х</a:t>
            </a:r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= </a:t>
            </a:r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66  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2066" y="2000240"/>
            <a:ext cx="35004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rgbClr val="1C12E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3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Корень уравнения </a:t>
            </a:r>
            <a:endParaRPr lang="ru-RU" sz="32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21905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dirty="0">
              <a:solidFill>
                <a:srgbClr val="1C12E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3244334"/>
            <a:ext cx="79296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66 </a:t>
            </a:r>
            <a:r>
              <a:rPr lang="ru-RU" sz="3200" b="1" i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+ </a:t>
            </a:r>
            <a:r>
              <a:rPr lang="ru-RU" sz="3200" b="1" i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32 </a:t>
            </a:r>
            <a:r>
              <a:rPr lang="ru-RU" sz="3200" b="1" i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= </a:t>
            </a:r>
            <a:r>
              <a:rPr lang="ru-RU" sz="3200" b="1" i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98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4876" y="4143380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071802" y="3929066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endParaRPr lang="ru-RU" b="1" i="1" dirty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20" y="4000504"/>
            <a:ext cx="85011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2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Чтобы найти </a:t>
            </a:r>
            <a:br>
              <a:rPr lang="ru-RU" sz="32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2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НЕИЗВЕСТНОЕ СЛАГАЕМОЕ, </a:t>
            </a:r>
            <a:br>
              <a:rPr lang="ru-RU" sz="32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2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надо из суммы вычесть </a:t>
            </a:r>
            <a:br>
              <a:rPr lang="ru-RU" sz="32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2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известное слагаемое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28662" y="4000504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8662" y="571480"/>
            <a:ext cx="5786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y</a:t>
            </a:r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-</a:t>
            </a:r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8</a:t>
            </a:r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= </a:t>
            </a:r>
            <a:r>
              <a:rPr lang="en-US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11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1071546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y</a:t>
            </a:r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= </a:t>
            </a:r>
            <a:r>
              <a:rPr lang="en-US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 + 8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1934" y="1857364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</a:t>
            </a: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корень уравнения</a:t>
            </a:r>
            <a:endParaRPr lang="ru-RU" sz="2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1714488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y</a:t>
            </a:r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= </a:t>
            </a:r>
            <a:r>
              <a:rPr lang="en-US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19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1538" y="2928934"/>
            <a:ext cx="67151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  <a:cs typeface="Calibri" pitchFamily="34" charset="0"/>
              </a:rPr>
              <a:t>Чтобы найти </a:t>
            </a:r>
            <a:br>
              <a:rPr lang="ru-RU" sz="32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  <a:cs typeface="Calibri" pitchFamily="34" charset="0"/>
              </a:rPr>
            </a:br>
            <a:r>
              <a:rPr lang="ru-RU" sz="32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  <a:cs typeface="Calibri" pitchFamily="34" charset="0"/>
              </a:rPr>
              <a:t>НЕИЗВЕСТНОЕ УМЕНЬШАЕМОЕ, </a:t>
            </a:r>
            <a:br>
              <a:rPr lang="ru-RU" sz="32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  <a:cs typeface="Calibri" pitchFamily="34" charset="0"/>
              </a:rPr>
            </a:br>
            <a:r>
              <a:rPr lang="ru-RU" sz="32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  <a:cs typeface="Calibri" pitchFamily="34" charset="0"/>
              </a:rPr>
              <a:t>надо сложить вычитаемое и разность</a:t>
            </a:r>
            <a:endParaRPr lang="ru-RU" sz="32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man Old Style" pitchFamily="18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14612" y="2428868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19 - 8 = 11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476672"/>
            <a:ext cx="6622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endParaRPr lang="ru-RU" dirty="0">
              <a:solidFill>
                <a:srgbClr val="1C12E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428604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</a:rPr>
              <a:t>Проверочная  работа</a:t>
            </a:r>
            <a:endParaRPr lang="ru-RU" sz="3200" b="1" i="1" dirty="0">
              <a:ln>
                <a:solidFill>
                  <a:srgbClr val="FF0000"/>
                </a:solidFill>
              </a:ln>
              <a:solidFill>
                <a:srgbClr val="00B05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928662" y="1643050"/>
          <a:ext cx="5214974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57158" y="2786058"/>
            <a:ext cx="35719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b="1" dirty="0" smtClean="0">
                <a:latin typeface="Monotype Corsiva" pitchFamily="66" charset="0"/>
              </a:rPr>
              <a:t>x – 234 = 56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b="1" dirty="0" smtClean="0">
                <a:latin typeface="Monotype Corsiva" pitchFamily="66" charset="0"/>
              </a:rPr>
              <a:t>367 +  x = 549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b="1" dirty="0" smtClean="0">
                <a:latin typeface="Monotype Corsiva" pitchFamily="66" charset="0"/>
              </a:rPr>
              <a:t>369 – x = 23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b="1" dirty="0" smtClean="0">
                <a:latin typeface="Monotype Corsiva" pitchFamily="66" charset="0"/>
              </a:rPr>
              <a:t>x + 145 = 189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57686" y="2786058"/>
            <a:ext cx="42148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b="1" dirty="0" smtClean="0">
                <a:latin typeface="Monotype Corsiva" pitchFamily="66" charset="0"/>
              </a:rPr>
              <a:t>127 +  x = 379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b="1" dirty="0" smtClean="0">
                <a:latin typeface="Monotype Corsiva" pitchFamily="66" charset="0"/>
              </a:rPr>
              <a:t>x – 367 = 25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b="1" dirty="0" smtClean="0">
                <a:latin typeface="Monotype Corsiva" pitchFamily="66" charset="0"/>
              </a:rPr>
              <a:t>x + 238 = 299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b="1" dirty="0" smtClean="0">
                <a:latin typeface="Monotype Corsiva" pitchFamily="66" charset="0"/>
              </a:rPr>
              <a:t>296 – x = 77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6" grpId="0">
        <p:bldAsOne/>
      </p:bldGraphic>
      <p:bldP spid="10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9058" y="1357298"/>
            <a:ext cx="4500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57290" y="2500306"/>
            <a:ext cx="92869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290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3357562"/>
            <a:ext cx="92869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182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57290" y="4214818"/>
            <a:ext cx="92869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346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57290" y="5072074"/>
            <a:ext cx="92869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44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143108" y="22145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endParaRPr lang="ru-RU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941372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</a:rPr>
              <a:t>Выполним самопроверку</a:t>
            </a:r>
            <a:endParaRPr lang="ru-RU" sz="3200" b="1" i="1" dirty="0">
              <a:ln>
                <a:solidFill>
                  <a:srgbClr val="FF000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1.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2.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3.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4.</a:t>
            </a:r>
            <a:endParaRPr lang="ru-RU" i="1" dirty="0"/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1.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2.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3.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4.</a:t>
            </a:r>
            <a:endParaRPr lang="ru-RU" i="1" dirty="0"/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"/>
          </p:nvPr>
        </p:nvSpPr>
        <p:spPr>
          <a:xfrm>
            <a:off x="1285852" y="1571612"/>
            <a:ext cx="1197916" cy="500066"/>
          </a:xfrm>
        </p:spPr>
        <p:txBody>
          <a:bodyPr/>
          <a:lstStyle/>
          <a:p>
            <a:pPr algn="just"/>
            <a:r>
              <a:rPr lang="ru-RU" sz="1300" dirty="0" smtClean="0"/>
              <a:t>1</a:t>
            </a:r>
            <a:r>
              <a:rPr lang="ru-RU" dirty="0" smtClean="0"/>
              <a:t> </a:t>
            </a:r>
            <a:r>
              <a:rPr lang="ru-RU" sz="1300" dirty="0" smtClean="0"/>
              <a:t>вариант</a:t>
            </a:r>
            <a:endParaRPr lang="ru-RU" sz="1300" dirty="0"/>
          </a:p>
        </p:txBody>
      </p:sp>
      <p:sp>
        <p:nvSpPr>
          <p:cNvPr id="15" name="TextBox 14"/>
          <p:cNvSpPr txBox="1"/>
          <p:nvPr/>
        </p:nvSpPr>
        <p:spPr>
          <a:xfrm>
            <a:off x="5000628" y="2500306"/>
            <a:ext cx="92869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252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000628" y="3357562"/>
            <a:ext cx="92869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392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000628" y="4214818"/>
            <a:ext cx="92869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61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000628" y="5072074"/>
            <a:ext cx="92869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219</a:t>
            </a:r>
            <a:endParaRPr lang="ru-RU" sz="3200" b="1" dirty="0"/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"/>
          </p:nvPr>
        </p:nvSpPr>
        <p:spPr>
          <a:xfrm>
            <a:off x="4929190" y="1545894"/>
            <a:ext cx="1226986" cy="500066"/>
          </a:xfrm>
        </p:spPr>
        <p:txBody>
          <a:bodyPr/>
          <a:lstStyle/>
          <a:p>
            <a:pPr algn="just"/>
            <a:r>
              <a:rPr lang="ru-RU" sz="1300" dirty="0" smtClean="0"/>
              <a:t>2 вариант</a:t>
            </a:r>
            <a:endParaRPr lang="ru-RU" sz="13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00"/>
                            </p:stCondLst>
                            <p:childTnLst>
                              <p:par>
                                <p:cTn id="10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3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12" grpId="0"/>
      <p:bldP spid="13" grpId="0" build="p"/>
      <p:bldP spid="14" grpId="0" build="p"/>
      <p:bldP spid="20" grpId="0" build="p" animBg="1"/>
      <p:bldP spid="15" grpId="0" animBg="1"/>
      <p:bldP spid="16" grpId="0" animBg="1"/>
      <p:bldP spid="18" grpId="0" animBg="1"/>
      <p:bldP spid="19" grpId="0" animBg="1"/>
      <p:bldP spid="2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dirty="0" smtClean="0">
                <a:solidFill>
                  <a:srgbClr val="CC5499"/>
                </a:solidFill>
              </a:rPr>
              <a:t>Какое из чисел 1, 3, 4 является корнем уравнения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>
                <a:solidFill>
                  <a:srgbClr val="0070C0"/>
                </a:solidFill>
              </a:rPr>
              <a:t>13 – </a:t>
            </a:r>
            <a:r>
              <a:rPr lang="ru-RU" sz="4800" b="1" dirty="0" err="1" smtClean="0">
                <a:solidFill>
                  <a:srgbClr val="0070C0"/>
                </a:solidFill>
              </a:rPr>
              <a:t>х</a:t>
            </a:r>
            <a:r>
              <a:rPr lang="ru-RU" sz="4800" b="1" dirty="0" smtClean="0">
                <a:solidFill>
                  <a:srgbClr val="0070C0"/>
                </a:solidFill>
              </a:rPr>
              <a:t> – </a:t>
            </a:r>
            <a:r>
              <a:rPr lang="ru-RU" sz="4800" b="1" dirty="0" err="1" smtClean="0">
                <a:solidFill>
                  <a:srgbClr val="0070C0"/>
                </a:solidFill>
              </a:rPr>
              <a:t>х</a:t>
            </a:r>
            <a:r>
              <a:rPr lang="ru-RU" sz="4800" b="1" dirty="0" smtClean="0">
                <a:solidFill>
                  <a:srgbClr val="0070C0"/>
                </a:solidFill>
              </a:rPr>
              <a:t> = 1 + </a:t>
            </a:r>
            <a:r>
              <a:rPr lang="ru-RU" sz="4800" b="1" dirty="0" err="1" smtClean="0">
                <a:solidFill>
                  <a:srgbClr val="0070C0"/>
                </a:solidFill>
              </a:rPr>
              <a:t>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1000</TotalTime>
  <Words>611</Words>
  <Application>Microsoft Office PowerPoint</Application>
  <PresentationFormat>Экран (4:3)</PresentationFormat>
  <Paragraphs>170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Решение уравнений</vt:lpstr>
      <vt:lpstr>Цели урока:</vt:lpstr>
      <vt:lpstr>Эпиграф урока:</vt:lpstr>
      <vt:lpstr>Слайд 4</vt:lpstr>
      <vt:lpstr>Слайд 5</vt:lpstr>
      <vt:lpstr>Слайд 6</vt:lpstr>
      <vt:lpstr>Слайд 7</vt:lpstr>
      <vt:lpstr>Выполним самопроверку</vt:lpstr>
      <vt:lpstr>Слайд 9</vt:lpstr>
      <vt:lpstr>Слайд 10</vt:lpstr>
      <vt:lpstr>Не решая уравнений, проверь, какое из чисел является корнем уравнения. </vt:lpstr>
      <vt:lpstr>Слайд 12</vt:lpstr>
      <vt:lpstr>Слайд 13</vt:lpstr>
      <vt:lpstr>Слайд 14</vt:lpstr>
      <vt:lpstr>Слайд 15</vt:lpstr>
      <vt:lpstr>Слайд 16</vt:lpstr>
      <vt:lpstr>Самостоятельная  работа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Цели урока: научить формулировать определения уравнения, корня, объяснить, что значит решить уравнение, а также учить решать уравнения.</dc:title>
  <dc:creator>Admin</dc:creator>
  <cp:lastModifiedBy>Admin</cp:lastModifiedBy>
  <cp:revision>90</cp:revision>
  <dcterms:created xsi:type="dcterms:W3CDTF">2012-07-13T14:31:03Z</dcterms:created>
  <dcterms:modified xsi:type="dcterms:W3CDTF">2012-10-12T14:17:57Z</dcterms:modified>
</cp:coreProperties>
</file>