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0" r:id="rId1"/>
  </p:sldMasterIdLst>
  <p:notesMasterIdLst>
    <p:notesMasterId r:id="rId24"/>
  </p:notesMasterIdLst>
  <p:sldIdLst>
    <p:sldId id="256" r:id="rId2"/>
    <p:sldId id="257" r:id="rId3"/>
    <p:sldId id="289" r:id="rId4"/>
    <p:sldId id="291" r:id="rId5"/>
    <p:sldId id="293" r:id="rId6"/>
    <p:sldId id="294" r:id="rId7"/>
    <p:sldId id="295" r:id="rId8"/>
    <p:sldId id="297" r:id="rId9"/>
    <p:sldId id="258" r:id="rId10"/>
    <p:sldId id="260" r:id="rId11"/>
    <p:sldId id="277" r:id="rId12"/>
    <p:sldId id="279" r:id="rId13"/>
    <p:sldId id="280" r:id="rId14"/>
    <p:sldId id="296" r:id="rId15"/>
    <p:sldId id="263" r:id="rId16"/>
    <p:sldId id="264" r:id="rId17"/>
    <p:sldId id="272" r:id="rId18"/>
    <p:sldId id="285" r:id="rId19"/>
    <p:sldId id="284" r:id="rId20"/>
    <p:sldId id="266" r:id="rId21"/>
    <p:sldId id="274" r:id="rId22"/>
    <p:sldId id="28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9C67"/>
    <a:srgbClr val="5A13E7"/>
    <a:srgbClr val="B842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220" autoAdjust="0"/>
    <p:restoredTop sz="94705" autoAdjust="0"/>
  </p:normalViewPr>
  <p:slideViewPr>
    <p:cSldViewPr>
      <p:cViewPr varScale="1">
        <p:scale>
          <a:sx n="83" d="100"/>
          <a:sy n="83" d="100"/>
        </p:scale>
        <p:origin x="-2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\Documents\&#1085;&#1072;&#1091;&#108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Виды расчёсок, которые преобладают  у учащихся нашего класса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Лист3!$A$1:$A$5</c:f>
              <c:strCache>
                <c:ptCount val="5"/>
                <c:pt idx="0">
                  <c:v>металлическая</c:v>
                </c:pt>
                <c:pt idx="1">
                  <c:v>пластмассовая</c:v>
                </c:pt>
                <c:pt idx="2">
                  <c:v>деревянная</c:v>
                </c:pt>
                <c:pt idx="3">
                  <c:v>массажная</c:v>
                </c:pt>
                <c:pt idx="4">
                  <c:v>брашинг</c:v>
                </c:pt>
              </c:strCache>
            </c:strRef>
          </c:cat>
          <c:val>
            <c:numRef>
              <c:f>Лист3!$B$1:$B$5</c:f>
              <c:numCache>
                <c:formatCode>0%</c:formatCode>
                <c:ptCount val="5"/>
                <c:pt idx="0">
                  <c:v>6.000000000000013E-2</c:v>
                </c:pt>
                <c:pt idx="1">
                  <c:v>0.59000000000000064</c:v>
                </c:pt>
                <c:pt idx="2">
                  <c:v>0.41000000000000031</c:v>
                </c:pt>
                <c:pt idx="3">
                  <c:v>0.24000000000000021</c:v>
                </c:pt>
                <c:pt idx="4">
                  <c:v>0.47000000000000008</c:v>
                </c:pt>
              </c:numCache>
            </c:numRef>
          </c:val>
        </c:ser>
        <c:gapWidth val="75"/>
        <c:overlap val="-25"/>
        <c:axId val="37852672"/>
        <c:axId val="37854592"/>
      </c:barChart>
      <c:catAx>
        <c:axId val="37852672"/>
        <c:scaling>
          <c:orientation val="minMax"/>
        </c:scaling>
        <c:axPos val="b"/>
        <c:majorTickMark val="none"/>
        <c:tickLblPos val="nextTo"/>
        <c:crossAx val="37854592"/>
        <c:crosses val="autoZero"/>
        <c:auto val="1"/>
        <c:lblAlgn val="ctr"/>
        <c:lblOffset val="100"/>
      </c:catAx>
      <c:valAx>
        <c:axId val="37854592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3785267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 b="1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/>
            </a:pPr>
            <a:r>
              <a:rPr lang="ru-RU" sz="2400" dirty="0"/>
              <a:t> Как</a:t>
            </a:r>
            <a:r>
              <a:rPr lang="ru-RU" sz="2400" baseline="0" dirty="0"/>
              <a:t> мы пользуемся расчёской</a:t>
            </a:r>
            <a:endParaRPr lang="ru-RU" sz="2400" dirty="0"/>
          </a:p>
        </c:rich>
      </c:tx>
      <c:layout/>
    </c:title>
    <c:plotArea>
      <c:layout/>
      <c:barChart>
        <c:barDir val="col"/>
        <c:grouping val="clustered"/>
        <c:ser>
          <c:idx val="2"/>
          <c:order val="2"/>
          <c:cat>
            <c:multiLvlStrRef>
              <c:f>Лист2!$A$1:$A$6</c:f>
            </c:multiLvlStrRef>
          </c:cat>
          <c:val>
            <c:numRef>
              <c:f>Лист2!$B$1:$B$6</c:f>
            </c:numRef>
          </c:val>
        </c:ser>
        <c:ser>
          <c:idx val="3"/>
          <c:order val="3"/>
          <c:cat>
            <c:multiLvlStrRef>
              <c:f>Лист2!$A$1:$A$6</c:f>
            </c:multiLvlStrRef>
          </c:cat>
          <c:val>
            <c:numRef>
              <c:f>Лист2!$C$1:$C$6</c:f>
            </c:numRef>
          </c:val>
        </c:ser>
        <c:ser>
          <c:idx val="0"/>
          <c:order val="0"/>
          <c:dLbls>
            <c:dLbl>
              <c:idx val="5"/>
              <c:showVal val="1"/>
              <c:showSerName val="1"/>
            </c:dLbl>
            <c:delete val="1"/>
          </c:dLbls>
          <c:cat>
            <c:strRef>
              <c:f>Лист2!$A$1:$A$6</c:f>
              <c:strCache>
                <c:ptCount val="6"/>
                <c:pt idx="0">
                  <c:v>есть своя расчёска</c:v>
                </c:pt>
                <c:pt idx="1">
                  <c:v>одна расчёска на всю семью</c:v>
                </c:pt>
                <c:pt idx="2">
                  <c:v>не пользуются расчёской</c:v>
                </c:pt>
                <c:pt idx="3">
                  <c:v>ухаживают за расчёсками</c:v>
                </c:pt>
                <c:pt idx="4">
                  <c:v>пользуются расческой 1 раз в день</c:v>
                </c:pt>
                <c:pt idx="5">
                  <c:v>пользуются расческой более2 раз в день</c:v>
                </c:pt>
              </c:strCache>
            </c:strRef>
          </c:cat>
          <c:val>
            <c:numRef>
              <c:f>Лист2!$B$1:$B$6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cat>
            <c:strRef>
              <c:f>Лист2!$A$1:$A$6</c:f>
              <c:strCache>
                <c:ptCount val="6"/>
                <c:pt idx="0">
                  <c:v>есть своя расчёска</c:v>
                </c:pt>
                <c:pt idx="1">
                  <c:v>одна расчёска на всю семью</c:v>
                </c:pt>
                <c:pt idx="2">
                  <c:v>не пользуются расчёской</c:v>
                </c:pt>
                <c:pt idx="3">
                  <c:v>ухаживают за расчёсками</c:v>
                </c:pt>
                <c:pt idx="4">
                  <c:v>пользуются расческой 1 раз в день</c:v>
                </c:pt>
                <c:pt idx="5">
                  <c:v>пользуются расческой более2 раз в день</c:v>
                </c:pt>
              </c:strCache>
            </c:strRef>
          </c:cat>
          <c:val>
            <c:numRef>
              <c:f>Лист2!$C$1:$C$6</c:f>
              <c:numCache>
                <c:formatCode>0%</c:formatCode>
                <c:ptCount val="6"/>
                <c:pt idx="0">
                  <c:v>0.70000000000000062</c:v>
                </c:pt>
                <c:pt idx="1">
                  <c:v>0.41000000000000031</c:v>
                </c:pt>
                <c:pt idx="2">
                  <c:v>0.35000000000000031</c:v>
                </c:pt>
                <c:pt idx="3">
                  <c:v>0.47000000000000008</c:v>
                </c:pt>
                <c:pt idx="4">
                  <c:v>0.53</c:v>
                </c:pt>
                <c:pt idx="5">
                  <c:v>0.18000000000000024</c:v>
                </c:pt>
              </c:numCache>
            </c:numRef>
          </c:val>
        </c:ser>
        <c:axId val="36407552"/>
        <c:axId val="36417536"/>
      </c:barChart>
      <c:catAx>
        <c:axId val="36407552"/>
        <c:scaling>
          <c:orientation val="minMax"/>
        </c:scaling>
        <c:axPos val="b"/>
        <c:majorTickMark val="none"/>
        <c:tickLblPos val="nextTo"/>
        <c:crossAx val="36417536"/>
        <c:crosses val="autoZero"/>
        <c:auto val="1"/>
        <c:lblAlgn val="ctr"/>
        <c:lblOffset val="100"/>
      </c:catAx>
      <c:valAx>
        <c:axId val="364175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/>
                  <a:t>процент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36407552"/>
        <c:crosses val="autoZero"/>
        <c:crossBetween val="between"/>
      </c:valAx>
    </c:plotArea>
    <c:plotVisOnly val="1"/>
  </c:chart>
  <c:txPr>
    <a:bodyPr/>
    <a:lstStyle/>
    <a:p>
      <a:pPr>
        <a:defRPr b="1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Кто</a:t>
            </a:r>
            <a:r>
              <a:rPr lang="ru-RU" baseline="0" dirty="0"/>
              <a:t> содержит расчёску в чистоте</a:t>
            </a:r>
            <a:endParaRPr lang="ru-RU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Лист1!$A$1:$A$3</c:f>
              <c:strCache>
                <c:ptCount val="3"/>
                <c:pt idx="0">
                  <c:v>ухаживают за расчёской</c:v>
                </c:pt>
                <c:pt idx="1">
                  <c:v>ухаживают редко</c:v>
                </c:pt>
                <c:pt idx="2">
                  <c:v>не ухаживают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0.23</c:v>
                </c:pt>
                <c:pt idx="1">
                  <c:v>0.56999999999999995</c:v>
                </c:pt>
                <c:pt idx="2">
                  <c:v>0.2</c:v>
                </c:pt>
              </c:numCache>
            </c:numRef>
          </c:val>
        </c:ser>
        <c:gapWidth val="75"/>
        <c:overlap val="-25"/>
        <c:axId val="36428416"/>
        <c:axId val="36430208"/>
      </c:barChart>
      <c:catAx>
        <c:axId val="36428416"/>
        <c:scaling>
          <c:orientation val="minMax"/>
        </c:scaling>
        <c:axPos val="b"/>
        <c:majorTickMark val="none"/>
        <c:tickLblPos val="nextTo"/>
        <c:crossAx val="36430208"/>
        <c:crosses val="autoZero"/>
        <c:auto val="1"/>
        <c:lblAlgn val="ctr"/>
        <c:lblOffset val="100"/>
      </c:catAx>
      <c:valAx>
        <c:axId val="36430208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36428416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F0F9D-AEC3-4234-8BDE-6FFD9ECCC53E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40C04-878B-4174-AB5C-30455EEBF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40C04-878B-4174-AB5C-30455EEBF3C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896A03E5-B344-49F4-968C-EE7B0C1DF5F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ACAAA7-2807-4F0F-9CF6-2FBA4644DDE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D2E774-F982-4B73-AAD2-7D5E6EFAD0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8F738-0D20-4B71-AB5A-C6F170B744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2554-222A-48DE-BD43-4A75AD11DE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2362200"/>
            <a:ext cx="3770313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300538"/>
            <a:ext cx="3770313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21F8C-EEB4-4CCA-A773-BB2AE85033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AA6DC1A2-BCF5-471D-909A-464FC88A24A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B9DCC008-D82E-4BA3-AF42-DA627D4BEED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199C1-A50B-4F03-B438-54B5799261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E875C6-FF0D-4F21-B038-948C4C1A5B0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4FDEE990-2EFC-493B-851B-7563245D2F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6BD49-22E1-45E4-A844-84314545E3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08F7E085-941A-4F49-A53A-8B6E2BF616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078A0AFD-84F6-4D7B-8F8B-800911A2E12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673F458-CBDC-406E-812B-1B6579908D6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52" r:id="rId2"/>
    <p:sldLayoutId id="2147484253" r:id="rId3"/>
    <p:sldLayoutId id="2147484254" r:id="rId4"/>
    <p:sldLayoutId id="2147484255" r:id="rId5"/>
    <p:sldLayoutId id="2147484256" r:id="rId6"/>
    <p:sldLayoutId id="2147484257" r:id="rId7"/>
    <p:sldLayoutId id="2147484258" r:id="rId8"/>
    <p:sldLayoutId id="2147484259" r:id="rId9"/>
    <p:sldLayoutId id="2147484260" r:id="rId10"/>
    <p:sldLayoutId id="2147484261" r:id="rId11"/>
    <p:sldLayoutId id="2147484262" r:id="rId12"/>
    <p:sldLayoutId id="2147484263" r:id="rId13"/>
    <p:sldLayoutId id="2147484264" r:id="rId14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1.wav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http://hair-salons.ru/img/tipy_raschesok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search?p=61&amp;ed=1&amp;text=%D1%80%D0%B0%D1%81%D1%87%D1%91%D1%81%D0%BA%D0%B0%20&amp;spsite=weasley-shop.narod.ru&amp;img_url=weasley-shop.narod.ru/photo01.jpg&amp;rpt=simage" TargetMode="External"/><Relationship Id="rId13" Type="http://schemas.openxmlformats.org/officeDocument/2006/relationships/image" Target="../media/image29.jpeg"/><Relationship Id="rId18" Type="http://schemas.openxmlformats.org/officeDocument/2006/relationships/hyperlink" Target="http://images.yandex.ru/search?p=12&amp;ed=1&amp;text=%D1%80%D0%B0%D1%81%D1%87%D1%91%D1%81%D0%BA%D0%B0%20&amp;spsite=www.timber-pro.ru&amp;img_url=www.timber-pro.ru/files/uni_catalog_lite_elem/2_1104.jpg&amp;rpt=simage" TargetMode="External"/><Relationship Id="rId3" Type="http://schemas.openxmlformats.org/officeDocument/2006/relationships/image" Target="../media/image24.jpeg"/><Relationship Id="rId21" Type="http://schemas.openxmlformats.org/officeDocument/2006/relationships/image" Target="../media/image33.jpeg"/><Relationship Id="rId7" Type="http://schemas.openxmlformats.org/officeDocument/2006/relationships/image" Target="../media/image26.jpeg"/><Relationship Id="rId12" Type="http://schemas.openxmlformats.org/officeDocument/2006/relationships/hyperlink" Target="http://images.yandex.ru/search?p=208&amp;ed=1&amp;text=%D1%80%D0%B0%D1%81%D1%87%D1%91%D1%81%D0%BA%D0%B0%20&amp;spsite=fake-023-3673140.ru&amp;img_url=www.4styler.ru/published/publicdata/4STYLER/attachments/SC/products_pictures/8208311_resized600_enl.jpg&amp;rpt=simage" TargetMode="External"/><Relationship Id="rId17" Type="http://schemas.openxmlformats.org/officeDocument/2006/relationships/image" Target="../media/image31.jpeg"/><Relationship Id="rId2" Type="http://schemas.openxmlformats.org/officeDocument/2006/relationships/hyperlink" Target="http://images.yandex.ru/schoolsearch?p=9&amp;ed=1&amp;text=%D0%B2%D0%B8%D0%B4%D1%8B%20%D1%80%D0%B0%D1%81%D1%87%D0%B5%D1%81%D0%BE%D0%BA&amp;spsite=www.unipack.ru&amp;clid=46021&amp;img_url=www.unipack.ru/user_files/file8228.jpg&amp;rpt=simage" TargetMode="External"/><Relationship Id="rId16" Type="http://schemas.openxmlformats.org/officeDocument/2006/relationships/hyperlink" Target="http://images.yandex.ru/search?p=36&amp;ed=1&amp;text=%D1%80%D0%B0%D1%81%D1%87%D1%91%D1%81%D0%BA%D0%B0%20&amp;spsite=www.nn.ru&amp;img_url=www.nn.ru/data/ufiles/4/48/64/486490.rasceska_80r.jpg&amp;rpt=simage" TargetMode="External"/><Relationship Id="rId20" Type="http://schemas.openxmlformats.org/officeDocument/2006/relationships/hyperlink" Target="http://images.yandex.ru/search?p=6&amp;text=%D0%BC%D0%B0%D1%81%D1%81%D0%B0%D0%B6%D0%BD%D0%B0%D1%8F%20%D1%89%D1%91%D1%82%D0%BA%D0%B0%20%D0%B4%D0%BB%D1%8F%20%D0%B2%D0%BE%D0%BB%D0%BE%D1%81&amp;spsite=www.123rf.com&amp;clid=46021&amp;img_url=storage.pressfoto.ru/2010.01/31912d279b1be83f10073b71a3868aec85733_b.jpg&amp;rpt=simag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search?p=11&amp;text=%D0%BC%D0%B0%D1%81%D1%81%D0%B0%D0%B6%D0%BD%D0%B0%D1%8F%20%D1%89%D1%91%D1%82%D0%BA%D0%B0%20%D0%B4%D0%BB%D1%8F%20%D0%B2%D0%BE%D0%BB%D0%BE%D1%81&amp;spsite=avon-avon.myinsales.ru&amp;clid=46021&amp;img_url=static.insales.ru/images/products/1/2828/133900/large/avon38865_1_.jpg&amp;rpt=simage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5.jpeg"/><Relationship Id="rId15" Type="http://schemas.openxmlformats.org/officeDocument/2006/relationships/image" Target="../media/image30.jpeg"/><Relationship Id="rId10" Type="http://schemas.openxmlformats.org/officeDocument/2006/relationships/hyperlink" Target="http://images.yandex.ru/search?p=250&amp;ed=1&amp;stype=simage&amp;text=%D1%80%D0%B0%D1%81%D1%87%D1%91%D1%81%D0%BA%D0%B0%20&amp;spsite=www.diary.ru&amp;img_url=www.prostorcompany.ru/Pictures/b_114277019601_________-___.01-04_54_01.jpg" TargetMode="External"/><Relationship Id="rId19" Type="http://schemas.openxmlformats.org/officeDocument/2006/relationships/image" Target="../media/image32.jpeg"/><Relationship Id="rId4" Type="http://schemas.openxmlformats.org/officeDocument/2006/relationships/hyperlink" Target="http://images.yandex.ru/search?p=17&amp;text=%D0%BC%D0%B0%D1%81%D1%81%D0%B0%D0%B6%D0%BD%D0%B0%D1%8F%20%D1%89%D1%91%D1%82%D0%BA%D0%B0%20%D0%B4%D0%BB%D1%8F%20%D0%B2%D0%BE%D0%BB%D0%BE%D1%81&amp;spsite=www.fashiontime.ru&amp;clid=46021&amp;img_url=www.fashiontime.ru/files/images/textinfophotos/img2_1255341576.jpg&amp;rpt=simage" TargetMode="External"/><Relationship Id="rId9" Type="http://schemas.openxmlformats.org/officeDocument/2006/relationships/image" Target="../media/image27.jpeg"/><Relationship Id="rId14" Type="http://schemas.openxmlformats.org/officeDocument/2006/relationships/hyperlink" Target="http://images.yandex.ru/search?p=33&amp;text=%D0%BC%D0%B0%D1%81%D1%81%D0%B0%D0%B6%D0%BD%D0%B0%D1%8F%20%D1%89%D1%91%D1%82%D0%BA%D0%B0%20%D0%B4%D0%BB%D1%8F%20%D0%B2%D0%BE%D0%BB%D0%BE%D1%81&amp;spsite=fake-019-1335163.ru&amp;clid=46021&amp;img_url=www.hitekgroup.ru/f/products/97/917468/9248_resized600.jpg&amp;rpt=simag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search?p=13&amp;ed=1&amp;text=%D1%80%D0%B0%D1%81%D1%87%D1%91%D1%81%D0%BA%D0%B0%20&amp;spsite=fake-018-169831.ru&amp;img_url=www.factoryprint.ru/souvenir/upload/7115.jpg&amp;rpt=simage" TargetMode="External"/><Relationship Id="rId3" Type="http://schemas.openxmlformats.org/officeDocument/2006/relationships/image" Target="../media/image37.jpeg"/><Relationship Id="rId7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search?p=318&amp;ed=1&amp;stype=simage&amp;text=%D1%80%D0%B0%D1%81%D1%87%D1%91%D1%81%D0%BA%D0%B0%20&amp;spsite=fake-026-85300.ru&amp;img_url=www.avon-ukhta.narod.ru/pics/prod_1086019_xl.jpg" TargetMode="External"/><Relationship Id="rId5" Type="http://schemas.openxmlformats.org/officeDocument/2006/relationships/image" Target="../media/image38.jpeg"/><Relationship Id="rId4" Type="http://schemas.openxmlformats.org/officeDocument/2006/relationships/hyperlink" Target="http://images.yandex.ru/search?p=191&amp;ed=1&amp;text=%D1%80%D0%B0%D1%81%D1%87%D1%91%D1%81%D0%BA%D0%B0%20&amp;spsite=fake-013-147178.ru&amp;img_url=www.promoprestige.ru/uploads/4d505bdc706985e3fb8a8c3cd7e38975.jpg&amp;rpt=simage" TargetMode="External"/><Relationship Id="rId9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search?p=210&amp;ed=1&amp;text=%D1%80%D0%B0%D1%81%D1%87%D1%91%D1%81%D0%BA%D0%B0%20&amp;spsite=www.tradedv.com&amp;img_url=www.tradedv.com/Img/2009_07_04_01_428194403.png&amp;rpt=simage" TargetMode="External"/><Relationship Id="rId3" Type="http://schemas.openxmlformats.org/officeDocument/2006/relationships/image" Target="../media/image41.jpeg"/><Relationship Id="rId7" Type="http://schemas.openxmlformats.org/officeDocument/2006/relationships/image" Target="../media/image43.jpeg"/><Relationship Id="rId2" Type="http://schemas.openxmlformats.org/officeDocument/2006/relationships/hyperlink" Target="http://images.yandex.ru/search?p=152&amp;ed=1&amp;text=%D1%80%D0%B0%D1%81%D1%87%D1%91%D1%81%D0%BA%D0%B0%20&amp;spsite=fake-017-4195569.ru&amp;img_url=www.lindo.kiev.ua/catalog/images/gig_li600_b%5b1%5d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search?p=39&amp;text=%D0%BC%D0%B0%D1%81%D1%81%D0%B0%D0%B6%D0%BD%D0%B0%D1%8F%20%D1%89%D1%91%D1%82%D0%BA%D0%B0%20%D0%B4%D0%BB%D1%8F%20%D0%B2%D0%BE%D0%BB%D0%BE%D1%81&amp;spsite=www.akadeti.ru&amp;clid=46021&amp;img_url=www.acadeti.ru/_upload/il/53887.jpg&amp;rpt=simage" TargetMode="External"/><Relationship Id="rId5" Type="http://schemas.openxmlformats.org/officeDocument/2006/relationships/image" Target="../media/image42.jpeg"/><Relationship Id="rId4" Type="http://schemas.openxmlformats.org/officeDocument/2006/relationships/hyperlink" Target="http://images.yandex.ru/search?p=279&amp;ed=1&amp;stype=simage&amp;text=%D1%80%D0%B0%D1%81%D1%87%D1%91%D1%81%D0%BA%D0%B0%20&amp;spsite=fake-021-553971.ru&amp;img_url=www.chicco.allmarkets.ru/photos/64854b.jpg" TargetMode="External"/><Relationship Id="rId9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jpeg"/><Relationship Id="rId5" Type="http://schemas.openxmlformats.org/officeDocument/2006/relationships/image" Target="../media/image23.jpe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5.jpeg"/><Relationship Id="rId2" Type="http://schemas.openxmlformats.org/officeDocument/2006/relationships/hyperlink" Target="http://images.yandex.ru/schoolsearch?p=3&amp;ed=1&amp;text=%D0%B2%D0%B8%D0%B4%D1%8B%20%D1%80%D0%B0%D1%81%D1%87%D0%B5%D1%81%D0%BE%D0%BA&amp;spsite=blog.hairdesign.ru&amp;clid=46021&amp;img_url=blog.hairdesign.ru/wp-content/uploads/2008/02/fan2022856_veer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search?p=307&amp;ed=1&amp;stype=simage&amp;text=%D1%80%D0%B0%D1%81%D1%87%D1%91%D1%81%D0%BA%D0%B0%20&amp;spsite=www.livemaster.ru&amp;img_url=www.livemaster.ru/foto/large/b87142980.jpg" TargetMode="External"/><Relationship Id="rId5" Type="http://schemas.openxmlformats.org/officeDocument/2006/relationships/image" Target="../media/image64.jpeg"/><Relationship Id="rId4" Type="http://schemas.openxmlformats.org/officeDocument/2006/relationships/hyperlink" Target="http://images.yandex.ru/search?p=8&amp;ed=1&amp;text=%D1%80%D0%B0%D1%81%D1%87%D1%91%D1%81%D0%BA%D0%B0%20&amp;spsite=fake-026-3784153.ru&amp;img_url=nice.in.ua/foto/big/comb480.jpg&amp;rpt=simage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hyperlink" Target="http://images.yandex.ru/search?p=199&amp;ed=1&amp;text=%D1%80%D0%B0%D1%81%D1%87%D1%91%D1%81%D0%BA%D0%B0%20&amp;spsite=fake-016-18464812.ru&amp;img_url=taynichok.org.ua/kladez-zolota/may/Untitled-217.jpg&amp;rpt=sim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search?p=39&amp;ed=1&amp;text=%D1%80%D0%B0%D1%81%D1%87%D1%91%D1%81%D0%BA%D0%B0%20&amp;spsite=www.asia.ru&amp;img_url=images.asia.ru/img/alibaba/img/product/11/48/19/11481961.jpg&amp;rpt=simage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69.jpeg"/><Relationship Id="rId2" Type="http://schemas.openxmlformats.org/officeDocument/2006/relationships/hyperlink" Target="http://images.yandex.ru/search?p=296&amp;ed=1&amp;stype=simage&amp;text=%D1%80%D0%B0%D1%81%D1%87%D1%91%D1%81%D0%BA%D0%B0%20&amp;spsite=beautifull.by.ru&amp;img_url=beautifull.by.ru/Solingen/Rascheski/Brushes-all_big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images.yandex.ru/search?p=205&amp;ed=1&amp;text=%D1%80%D0%B0%D1%81%D1%87%D1%91%D1%81%D0%BA%D0%B0%20&amp;spsite=fake-017-5118783.ru&amp;img_url=www.deksim.com.ua/i/197/p/594215.jpg&amp;rpt=simage" TargetMode="External"/><Relationship Id="rId5" Type="http://schemas.openxmlformats.org/officeDocument/2006/relationships/image" Target="../media/image68.jpeg"/><Relationship Id="rId4" Type="http://schemas.openxmlformats.org/officeDocument/2006/relationships/hyperlink" Target="http://images.yandex.ru/search?p=231&amp;ed=1&amp;stype=simage&amp;text=%D1%80%D0%B0%D1%81%D1%87%D1%91%D1%81%D0%BA%D0%B0%20&amp;spsite=fake-013-10924365.ru&amp;img_url=bigpics.gorbushka.ru/moser-style.ruA6isRe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search?p=148&amp;ed=1&amp;text=%D1%80%D0%B0%D1%81%D1%87%D1%91%D1%81%D0%BA%D0%B0%20&amp;spsite=shkolazhizni.ru&amp;img_url=bigudi.org.ua/images/pics/25530_or_1.jpg&amp;rpt=simag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hyperlink" Target="http://images.yandex.ru/search?p=122&amp;ed=1&amp;text=%D1%80%D0%B0%D1%81%D1%87%D1%91%D1%81%D0%BA%D0%B0%20&amp;spsite=forhairdresser.ru&amp;img_url=www.hitekgroup.ru/f/products/41/267841/14350_resized600.jpg&amp;rpt=simage" TargetMode="External"/><Relationship Id="rId3" Type="http://schemas.openxmlformats.org/officeDocument/2006/relationships/image" Target="../media/image13.jpeg"/><Relationship Id="rId7" Type="http://schemas.openxmlformats.org/officeDocument/2006/relationships/hyperlink" Target="http://images.yandex.ru/search?p=192&amp;ed=1&amp;text=%D1%80%D0%B0%D1%81%D1%87%D1%91%D1%81%D0%BA%D0%B0%20&amp;spsite=planeta.rambler.ru&amp;img_url=foto.rambler.ru/public/v/e/vechereet/_photos/9/1-web.jpg&amp;rpt=simage" TargetMode="External"/><Relationship Id="rId12" Type="http://schemas.openxmlformats.org/officeDocument/2006/relationships/image" Target="../media/image18.jpeg"/><Relationship Id="rId2" Type="http://schemas.openxmlformats.org/officeDocument/2006/relationships/hyperlink" Target="http://images.yandex.ru/search?p=234&amp;ed=1&amp;stype=simage&amp;text=%D1%80%D0%B0%D1%81%D1%87%D1%91%D1%81%D0%BA%D0%B0%20&amp;spsite=fake-021-3379655.ru&amp;img_url=upload.wikimedia.org/wikipedia/commons/1/15/Scythian_comb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11" Type="http://schemas.openxmlformats.org/officeDocument/2006/relationships/hyperlink" Target="http://images.yandex.ru/search?p=7&amp;ed=1&amp;text=%D1%80%D0%B0%D1%81%D1%87%D1%91%D1%81%D0%BA%D0%B0%20&amp;spsite=hiragoeson.wordpress.com&amp;img_url=www.fashiontime.ru/files/images/textinfophotos/img2_1255341902.jpg&amp;rpt=simage" TargetMode="External"/><Relationship Id="rId5" Type="http://schemas.openxmlformats.org/officeDocument/2006/relationships/hyperlink" Target="http://images.yandex.ru/search?p=212&amp;ed=1&amp;text=%D1%80%D0%B0%D1%81%D1%87%D1%91%D1%81%D0%BA%D0%B0%20&amp;spsite=cyber-kid.ru&amp;img_url=ibaby.com.ua/components/com_virtuemart/shop_image/product/03.03.006.jpg&amp;rpt=simage" TargetMode="External"/><Relationship Id="rId15" Type="http://schemas.openxmlformats.org/officeDocument/2006/relationships/image" Target="../media/image20.jpeg"/><Relationship Id="rId10" Type="http://schemas.openxmlformats.org/officeDocument/2006/relationships/image" Target="../media/image17.jpeg"/><Relationship Id="rId4" Type="http://schemas.openxmlformats.org/officeDocument/2006/relationships/image" Target="../media/image14.jpeg"/><Relationship Id="rId9" Type="http://schemas.openxmlformats.org/officeDocument/2006/relationships/hyperlink" Target="http://images.yandex.ru/search?p=1&amp;ed=1&amp;text=%D1%80%D0%B0%D1%81%D1%87%D1%91%D1%81%D0%BA%D0%B0%20&amp;spsite=fake-015-10601788.ru&amp;img_url=www.timberplus.ru/files/catalog/full196_961f8.jpg&amp;rpt=simage" TargetMode="External"/><Relationship Id="rId1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5"/>
          <p:cNvSpPr>
            <a:spLocks noChangeArrowheads="1" noChangeShapeType="1" noTextEdit="1"/>
          </p:cNvSpPr>
          <p:nvPr/>
        </p:nvSpPr>
        <p:spPr bwMode="auto">
          <a:xfrm>
            <a:off x="642938" y="2143125"/>
            <a:ext cx="7772400" cy="14700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Какие бывают расчёски</a:t>
            </a:r>
          </a:p>
        </p:txBody>
      </p:sp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1397000" y="219075"/>
            <a:ext cx="6244017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dirty="0">
                <a:latin typeface="Verdana" pitchFamily="34" charset="0"/>
              </a:rPr>
              <a:t>   </a:t>
            </a:r>
            <a:r>
              <a:rPr lang="ru-RU" sz="1400" dirty="0">
                <a:latin typeface="Verdana" pitchFamily="34" charset="0"/>
              </a:rPr>
              <a:t>МУНИЦИПАПЛЬНОЕ ОБРАЗОВАТЕЛЬНОЕ УЧРЕЖДЕНИЕ</a:t>
            </a:r>
          </a:p>
          <a:p>
            <a:pPr algn="ctr"/>
            <a:r>
              <a:rPr lang="ru-RU" sz="1400" dirty="0">
                <a:latin typeface="Verdana" pitchFamily="34" charset="0"/>
              </a:rPr>
              <a:t>   «Седельниковская средняя общеобразовательная школа №2»</a:t>
            </a:r>
          </a:p>
          <a:p>
            <a:pPr algn="ctr"/>
            <a:r>
              <a:rPr lang="ru-RU" sz="1400" dirty="0">
                <a:latin typeface="Verdana" pitchFamily="34" charset="0"/>
              </a:rPr>
              <a:t>    Седельниковского муниципального района Омской области</a:t>
            </a:r>
            <a:r>
              <a:rPr lang="ru-RU" dirty="0">
                <a:latin typeface="Verdana" pitchFamily="34" charset="0"/>
              </a:rPr>
              <a:t>  </a:t>
            </a:r>
            <a:endParaRPr lang="ru-RU" dirty="0" smtClean="0">
              <a:latin typeface="Verdana" pitchFamily="34" charset="0"/>
            </a:endParaRPr>
          </a:p>
          <a:p>
            <a:pPr algn="ctr"/>
            <a:r>
              <a:rPr lang="ru-RU" dirty="0" smtClean="0">
                <a:latin typeface="Verdana" pitchFamily="34" charset="0"/>
              </a:rPr>
              <a:t>Научное общество учащихся «Поиск»</a:t>
            </a:r>
          </a:p>
          <a:p>
            <a:pPr algn="ctr"/>
            <a:r>
              <a:rPr lang="ru-RU" b="1" i="1" dirty="0" smtClean="0">
                <a:latin typeface="Verdana" pitchFamily="34" charset="0"/>
              </a:rPr>
              <a:t>Тема:</a:t>
            </a:r>
            <a:endParaRPr lang="ru-RU" b="1" i="1" dirty="0">
              <a:latin typeface="Verdana" pitchFamily="34" charset="0"/>
            </a:endParaRPr>
          </a:p>
        </p:txBody>
      </p:sp>
      <p:sp>
        <p:nvSpPr>
          <p:cNvPr id="8196" name="WordArt 10"/>
          <p:cNvSpPr>
            <a:spLocks noChangeArrowheads="1" noChangeShapeType="1" noTextEdit="1"/>
          </p:cNvSpPr>
          <p:nvPr/>
        </p:nvSpPr>
        <p:spPr bwMode="auto">
          <a:xfrm>
            <a:off x="4859338" y="5589588"/>
            <a:ext cx="3816350" cy="727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800" kern="10" dirty="0">
              <a:ln w="9525">
                <a:solidFill>
                  <a:srgbClr val="00FFFF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pic>
        <p:nvPicPr>
          <p:cNvPr id="8197" name="Рисунок 7" descr="http://www.simrussia.ru/upload/iblock/928/rasche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2571750"/>
            <a:ext cx="242887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C:\Users\1\Pictures\досуг 2 класса\умники и умницы\DSC014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88" y="2714625"/>
            <a:ext cx="1357312" cy="2670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143504" y="5786454"/>
            <a:ext cx="3857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Выполнила:  ученица 3 класса</a:t>
            </a:r>
          </a:p>
          <a:p>
            <a:r>
              <a:rPr lang="ru-RU" sz="2000" b="1" i="1" dirty="0" smtClean="0"/>
              <a:t>Груздь Татьяна</a:t>
            </a:r>
          </a:p>
          <a:p>
            <a:r>
              <a:rPr lang="ru-RU" b="1" i="1" dirty="0" smtClean="0"/>
              <a:t>Руководитель: Ахметова В.В.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84" name="Rectangle 1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7467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tx1"/>
                </a:solidFill>
              </a:rPr>
              <a:t>По назначению все расчески разделяют на пять основных типов: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</p:txBody>
      </p:sp>
      <p:sp>
        <p:nvSpPr>
          <p:cNvPr id="11267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41862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11268" name="Содержимое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131095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DATA148.WAV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675688" y="5084763"/>
            <a:ext cx="14446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6" descr="http://hair-salons.ru/img/tipy_raschesok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1285860"/>
            <a:ext cx="4071939" cy="492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Прямоугольник 7"/>
          <p:cNvSpPr>
            <a:spLocks noChangeArrowheads="1"/>
          </p:cNvSpPr>
          <p:nvPr/>
        </p:nvSpPr>
        <p:spPr bwMode="auto">
          <a:xfrm>
            <a:off x="285750" y="1857375"/>
            <a:ext cx="4572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 dirty="0"/>
              <a:t>Комбинированные </a:t>
            </a:r>
            <a:r>
              <a:rPr lang="ru-RU" sz="2800" dirty="0" smtClean="0"/>
              <a:t>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pPr>
              <a:buFont typeface="Arial" charset="0"/>
              <a:buChar char="•"/>
            </a:pPr>
            <a:r>
              <a:rPr lang="ru-RU" sz="2800" dirty="0"/>
              <a:t>Расчески с однородным расположением зубьев </a:t>
            </a:r>
          </a:p>
          <a:p>
            <a:pPr>
              <a:buFont typeface="Arial" charset="0"/>
              <a:buChar char="•"/>
            </a:pPr>
            <a:r>
              <a:rPr lang="ru-RU" sz="2800" dirty="0"/>
              <a:t>Расчески с остроконечной ручкой</a:t>
            </a:r>
          </a:p>
          <a:p>
            <a:pPr>
              <a:buFont typeface="Arial" charset="0"/>
              <a:buChar char="•"/>
            </a:pPr>
            <a:r>
              <a:rPr lang="ru-RU" sz="2800" dirty="0"/>
              <a:t> Расчески с обыкновенной ручкой </a:t>
            </a:r>
          </a:p>
          <a:p>
            <a:pPr>
              <a:buFont typeface="Arial" charset="0"/>
              <a:buChar char="•"/>
            </a:pPr>
            <a:r>
              <a:rPr lang="ru-RU" sz="2800" dirty="0"/>
              <a:t>Щетки </a:t>
            </a:r>
          </a:p>
        </p:txBody>
      </p:sp>
      <p:pic>
        <p:nvPicPr>
          <p:cNvPr id="11272" name="Рисунок 49" descr="http://deskomarket.kiev.ua/materials/recomfoto1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5357813"/>
            <a:ext cx="17478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10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1023" fill="hold"/>
                                        <p:tgtEl>
                                          <p:spTgt spid="1310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095"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109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970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</a:rPr>
              <a:t>Виды расчесок, которые следует использовать  с точки зрения здоровьесбережения наших волос: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3614734" cy="428628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Классическая щетка</a:t>
            </a:r>
            <a:r>
              <a:rPr lang="ru-RU" sz="2800" dirty="0" smtClean="0"/>
              <a:t>.</a:t>
            </a:r>
          </a:p>
          <a:p>
            <a:r>
              <a:rPr lang="ru-RU" sz="2800" b="1" dirty="0" smtClean="0"/>
              <a:t>Массажная щетка</a:t>
            </a:r>
            <a:r>
              <a:rPr lang="ru-RU" sz="2800" dirty="0" smtClean="0"/>
              <a:t>.</a:t>
            </a:r>
          </a:p>
          <a:p>
            <a:r>
              <a:rPr lang="ru-RU" sz="2800" b="1" dirty="0" smtClean="0"/>
              <a:t>Деревянная расческа</a:t>
            </a:r>
            <a:r>
              <a:rPr lang="ru-RU" sz="2800" dirty="0" smtClean="0"/>
              <a:t>.</a:t>
            </a:r>
          </a:p>
          <a:p>
            <a:r>
              <a:rPr lang="ru-RU" sz="2800" b="1" dirty="0" smtClean="0"/>
              <a:t>Каучуковая расческа.</a:t>
            </a:r>
          </a:p>
          <a:p>
            <a:r>
              <a:rPr lang="ru-RU" sz="2800" b="1" dirty="0" err="1" smtClean="0"/>
              <a:t>Брашинг</a:t>
            </a: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endParaRPr lang="ru-RU" sz="2800" b="1" dirty="0" smtClean="0"/>
          </a:p>
          <a:p>
            <a:endParaRPr lang="ru-RU" sz="3200" dirty="0"/>
          </a:p>
        </p:txBody>
      </p:sp>
      <p:pic>
        <p:nvPicPr>
          <p:cNvPr id="7" name="Рисунок 6" descr="http://im4-tub.yandex.net/i?id=39633274&amp;tov=4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143116"/>
            <a:ext cx="2143140" cy="160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i?id=130546994&amp;tov=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1857364"/>
            <a:ext cx="10350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i?id=39870615&amp;tov=6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1857364"/>
            <a:ext cx="1463678" cy="1548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i?id=8783886&amp;tov=5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0" y="4071942"/>
            <a:ext cx="102552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i?id=70307406&amp;tov=3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43636" y="5286388"/>
            <a:ext cx="1510265" cy="133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i?id=222402230&amp;tov=6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29454" y="4214818"/>
            <a:ext cx="1387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i?id=32262825&amp;tov=5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2066" y="3714752"/>
            <a:ext cx="127635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i?id=35351722&amp;tov=2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357554" y="5500702"/>
            <a:ext cx="1190624" cy="119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 descr="i?id=54705200&amp;tov=5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714876" y="5000636"/>
            <a:ext cx="13366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 descr="i?id=34795301&amp;tov=6">
            <a:hlinkClick r:id="rId20"/>
          </p:cNvPr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357554" y="3071810"/>
            <a:ext cx="1327150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786058"/>
            <a:ext cx="8229600" cy="16430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         </a:t>
            </a:r>
            <a:r>
              <a:rPr lang="ru-RU" sz="3600" b="1" dirty="0" smtClean="0">
                <a:solidFill>
                  <a:srgbClr val="00B050"/>
                </a:solidFill>
              </a:rPr>
              <a:t>Лазерные расчёски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двух видов: класса </a:t>
            </a:r>
            <a:r>
              <a:rPr lang="en-US" sz="2800" b="1" i="1" dirty="0" smtClean="0">
                <a:solidFill>
                  <a:schemeClr val="tx1"/>
                </a:solidFill>
              </a:rPr>
              <a:t>Compact</a:t>
            </a:r>
            <a:r>
              <a:rPr lang="ru-RU" sz="2800" b="1" i="1" dirty="0" smtClean="0">
                <a:solidFill>
                  <a:schemeClr val="tx1"/>
                </a:solidFill>
              </a:rPr>
              <a:t> (Компакт) и </a:t>
            </a:r>
            <a:r>
              <a:rPr lang="en-US" sz="2800" b="1" i="1" dirty="0" smtClean="0">
                <a:solidFill>
                  <a:schemeClr val="tx1"/>
                </a:solidFill>
              </a:rPr>
              <a:t>Premium</a:t>
            </a:r>
            <a:r>
              <a:rPr lang="ru-RU" sz="2800" b="1" i="1" dirty="0" smtClean="0">
                <a:solidFill>
                  <a:schemeClr val="tx1"/>
                </a:solidFill>
              </a:rPr>
              <a:t> (Премиум)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Разработка  расчески произошла в Австралии, в настоящее время производится в Соединенных Штатах Америки. 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Терапевтические действия лазерной расчески </a:t>
            </a:r>
            <a:r>
              <a:rPr lang="ru-RU" sz="1800" b="1" i="1" dirty="0" smtClean="0">
                <a:solidFill>
                  <a:schemeClr val="tx1"/>
                </a:solidFill>
              </a:rPr>
              <a:t>Лазеркомб </a:t>
            </a:r>
            <a:r>
              <a:rPr lang="ru-RU" sz="1800" dirty="0" smtClean="0">
                <a:solidFill>
                  <a:schemeClr val="tx1"/>
                </a:solidFill>
              </a:rPr>
              <a:t>помогает предотвращению выпадения волос и облысения, стимулирует рост новых волос, избавляет от таких заболеваний как себорея (перхоть), зуд кожи головы и с помощью лазерной энергии  низкой интенсивности  стимулирует корни волос, что ведет к улучшению качества волосяного покрова</a:t>
            </a:r>
            <a:endParaRPr 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1484313"/>
            <a:ext cx="3808413" cy="863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>
              <a:solidFill>
                <a:schemeClr val="bg2"/>
              </a:solidFill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217092" name="Rectangle 4"/>
          <p:cNvSpPr>
            <a:spLocks noGrp="1" noChangeArrowheads="1"/>
          </p:cNvSpPr>
          <p:nvPr>
            <p:ph sz="quarter" idx="4294967295"/>
          </p:nvPr>
        </p:nvSpPr>
        <p:spPr>
          <a:xfrm>
            <a:off x="5335588" y="1557338"/>
            <a:ext cx="3808412" cy="865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20485" name="Рисунок 2" descr="Лазерная расческа Лазеркомб Компакт (Hair Max LaserComb CE Compact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000636"/>
            <a:ext cx="235108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5" descr="Лазерная расческа Лазеркомб Премиум (Hair Max LaserComb Premium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929198"/>
            <a:ext cx="242887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29510" cy="93978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B050"/>
                </a:solidFill>
              </a:rPr>
              <a:t>Расчёски для модниц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16387" name="Рисунок 30" descr="6930462bdbff1b728021216d5fb1c4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800079">
            <a:off x="1071537" y="2928935"/>
            <a:ext cx="2357455" cy="192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31" descr="eeb280d1f6d1fb5073d916db87f4c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143380"/>
            <a:ext cx="3158116" cy="2374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1500174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Их удобно носить в сумочке, а встроенное в расчёску зеркальце позволяет пользоваться такими расческами в дороге.</a:t>
            </a:r>
            <a:endParaRPr lang="ru-RU" sz="2400" dirty="0"/>
          </a:p>
        </p:txBody>
      </p:sp>
      <p:pic>
        <p:nvPicPr>
          <p:cNvPr id="6146" name="Picture 2" descr="i?id=11606527&amp;tov=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99192" y="2928934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i?id=42244006&amp;tov=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811959">
            <a:off x="347129" y="4607451"/>
            <a:ext cx="1903419" cy="190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i?id=5998520&amp;tov=7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2" y="272096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Детские расчёски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?id=31394180&amp;tov=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460" y="2000240"/>
            <a:ext cx="306438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?id=111603534&amp;tov=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1857363"/>
            <a:ext cx="1891431" cy="253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i?id=118155769&amp;tov=2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16044" y="4643446"/>
            <a:ext cx="1755823" cy="198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i?id=21047399&amp;tov=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4" y="4500571"/>
            <a:ext cx="2212357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4"/>
          <p:cNvSpPr>
            <a:spLocks noGrp="1" noChangeArrowheads="1"/>
          </p:cNvSpPr>
          <p:nvPr>
            <p:ph type="title" sz="quarter"/>
          </p:nvPr>
        </p:nvSpPr>
        <p:spPr>
          <a:xfrm>
            <a:off x="857250" y="357188"/>
            <a:ext cx="7715250" cy="1071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Каждая уважающая себя девушка должна иметь несколько расчесок!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838200" y="1928802"/>
            <a:ext cx="5233988" cy="1643073"/>
          </a:xfrm>
        </p:spPr>
        <p:txBody>
          <a:bodyPr/>
          <a:lstStyle/>
          <a:p>
            <a:pPr eaLnBrk="1" hangingPunct="1"/>
            <a:r>
              <a:rPr lang="ru-RU" dirty="0" smtClean="0"/>
              <a:t>Пластмассовый гребень без ручки, разделенный на две части;</a:t>
            </a:r>
          </a:p>
          <a:p>
            <a:pPr eaLnBrk="1" hangingPunct="1"/>
            <a:endParaRPr lang="ru-RU" dirty="0" smtClean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1000125" y="3143248"/>
            <a:ext cx="4643438" cy="3714752"/>
          </a:xfrm>
        </p:spPr>
        <p:txBody>
          <a:bodyPr/>
          <a:lstStyle/>
          <a:p>
            <a:pPr eaLnBrk="1" hangingPunct="1"/>
            <a:r>
              <a:rPr lang="ru-RU" dirty="0" smtClean="0"/>
              <a:t>расческа с широкими редкими зубчиками;</a:t>
            </a:r>
          </a:p>
          <a:p>
            <a:pPr eaLnBrk="1" hangingPunct="1"/>
            <a:r>
              <a:rPr lang="ru-RU" dirty="0" smtClean="0"/>
              <a:t>Расческа с широкими зубчиками</a:t>
            </a:r>
          </a:p>
          <a:p>
            <a:pPr eaLnBrk="1" hangingPunct="1"/>
            <a:r>
              <a:rPr lang="ru-RU" dirty="0" smtClean="0"/>
              <a:t>гребень с редкими зубьями ;</a:t>
            </a:r>
          </a:p>
          <a:p>
            <a:pPr eaLnBrk="1" hangingPunct="1"/>
            <a:r>
              <a:rPr lang="ru-RU" dirty="0" smtClean="0"/>
              <a:t>расческа с длинной узкой ручкой  или вилкой и зубьями разной высоты .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28681" name="Рисунок 40" descr="http://deskomarket.kiev.ua/materials/5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071678"/>
            <a:ext cx="14271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41" descr="http://deskomarket.kiev.ua/materials/recomfoto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071810"/>
            <a:ext cx="1427163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42" descr="http://deskomarket.kiev.ua/materials/recomfoto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3857628"/>
            <a:ext cx="1909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43" descr="http://deskomarket.kiev.ua/materials/recomfoto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96" y="4643446"/>
            <a:ext cx="6635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44" descr="http://deskomarket.kiev.ua/materials/recomfoto1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5000636"/>
            <a:ext cx="19097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8" name="Рисунок 45" descr="http://deskomarket.kiev.ua/materials/recomfoto1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5857892"/>
            <a:ext cx="19097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B050"/>
                </a:solidFill>
              </a:rPr>
              <a:t>Виды массажных щёток: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357188" y="1643063"/>
            <a:ext cx="4038600" cy="4525962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600" dirty="0" smtClean="0"/>
              <a:t>плоская щетка с натуральной щетиной;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600" dirty="0" smtClean="0"/>
              <a:t>круглые и полукруглые щетки;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600" dirty="0" smtClean="0"/>
              <a:t>воздухопроницаемые каркасные щетки;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600" dirty="0" smtClean="0"/>
              <a:t> щетка с утолщенными и редкими щетинками;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600" dirty="0" smtClean="0"/>
              <a:t>щетка с редкими зубчиками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6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6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15364" name="Рисунок 46" descr="http://deskomarket.kiev.ua/materials/recomfoto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714488"/>
            <a:ext cx="2266946" cy="81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47" descr="http://deskomarket.kiev.ua/materials/recomfoto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786058"/>
            <a:ext cx="227123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48" descr="http://deskomarket.kiev.ua/materials/recomfoto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714752"/>
            <a:ext cx="2855567" cy="78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49" descr="http://deskomarket.kiev.ua/materials/recomfoto1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7" y="4683342"/>
            <a:ext cx="2319334" cy="70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50" descr="http://deskomarket.kiev.ua/materials/recomfoto1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5715016"/>
            <a:ext cx="2401884" cy="5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8581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00B050"/>
                </a:solidFill>
              </a:rPr>
              <a:t>Конкурс рисунков о видах расчёсок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9459" name="Содержимое 3" descr="нау прак 01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21055877">
            <a:off x="143430" y="751732"/>
            <a:ext cx="2713565" cy="20351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Рисунок 4" descr="нау прак 01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1024222">
            <a:off x="2739211" y="782208"/>
            <a:ext cx="2714625" cy="2035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Рисунок 6" descr="нау прак 02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1006847">
            <a:off x="-153202" y="2835481"/>
            <a:ext cx="3167109" cy="23753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Рисунок 9" descr="нау прак 01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1553473">
            <a:off x="890330" y="4771669"/>
            <a:ext cx="2711072" cy="20342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5" name="Рисунок 11" descr="нау прак 02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695773">
            <a:off x="5357813" y="1000125"/>
            <a:ext cx="3000375" cy="2249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6" name="Рисунок 12" descr="нау прак 024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-1170489">
            <a:off x="3320813" y="4947340"/>
            <a:ext cx="2580528" cy="19349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7" name="Рисунок 13" descr="нау прак 021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6512367">
            <a:off x="5558934" y="3850029"/>
            <a:ext cx="3273184" cy="2477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0155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928926" y="2714620"/>
            <a:ext cx="3286148" cy="246461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85794"/>
            <a:ext cx="7467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bg2">
                    <a:lumMod val="10000"/>
                  </a:schemeClr>
                </a:solidFill>
              </a:rPr>
              <a:t>Полезные советы для того чтобы иметь опрятный вид и здоровые  красивые волосы: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71472" y="1857364"/>
            <a:ext cx="7467600" cy="3429024"/>
          </a:xfrm>
        </p:spPr>
        <p:txBody>
          <a:bodyPr>
            <a:normAutofit fontScale="775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+mj-lt"/>
              </a:rPr>
              <a:t>Расчесывать волосы следует как минимум два раза в день по 5—10 минут.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+mj-lt"/>
              </a:rPr>
              <a:t>Нельзя расчесывать мокрые волосы.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+mj-lt"/>
              </a:rPr>
              <a:t>Хорошо чередовать расчесывание волос щеткой и гребнем — и так несколько раз. </a:t>
            </a:r>
          </a:p>
          <a:p>
            <a:pPr algn="just">
              <a:defRPr/>
            </a:pPr>
            <a:r>
              <a:rPr lang="ru-RU" dirty="0" smtClean="0">
                <a:latin typeface="+mj-lt"/>
              </a:rPr>
              <a:t>Нужно следить за чистотой расчески. </a:t>
            </a:r>
          </a:p>
          <a:p>
            <a:pPr algn="just">
              <a:defRPr/>
            </a:pPr>
            <a:r>
              <a:rPr lang="ru-RU" dirty="0" smtClean="0"/>
              <a:t>При сооружении прически не нужно дергать волосы: они могут обломаться. </a:t>
            </a:r>
          </a:p>
          <a:p>
            <a:pPr algn="just">
              <a:defRPr/>
            </a:pPr>
            <a:r>
              <a:rPr lang="ru-RU" dirty="0" smtClean="0"/>
              <a:t>А сухим и ломким волосам противопоказаны гребни с частыми зубьями. </a:t>
            </a:r>
          </a:p>
          <a:p>
            <a:pPr algn="just">
              <a:defRPr/>
            </a:pPr>
            <a:r>
              <a:rPr lang="ru-RU" dirty="0" smtClean="0"/>
              <a:t>Длинные волосы нужно начинать расчесывать с кончиков, постепенно переходя к корням. </a:t>
            </a:r>
            <a:endParaRPr lang="ru-RU" dirty="0" smtClean="0">
              <a:latin typeface="+mj-lt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</p:txBody>
      </p:sp>
      <p:pic>
        <p:nvPicPr>
          <p:cNvPr id="4" name="Рисунок 3" descr="http://im8-tub.yandex.net/i?id=29190&amp;tov=8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5286388"/>
            <a:ext cx="1143008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i?id=20277516&amp;tov=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5" y="5357826"/>
            <a:ext cx="1616871" cy="1077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2" descr="i?id=198096437&amp;tov=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5429264"/>
            <a:ext cx="1427163" cy="10747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Уход за расчёской и щёткой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</p:spPr>
        <p:txBody>
          <a:bodyPr/>
          <a:lstStyle/>
          <a:p>
            <a:r>
              <a:rPr lang="ru-RU" sz="2800" dirty="0" smtClean="0"/>
              <a:t>Мыть – не меньше одного раза в неделю обычным шампунем, а обладательницам жирной кожи головы – лучше каждый день.</a:t>
            </a:r>
          </a:p>
          <a:p>
            <a:r>
              <a:rPr lang="ru-RU" sz="2800" dirty="0" smtClean="0"/>
              <a:t>Для чистки гребня надо применять теплую, но не горячую мыльную воду. </a:t>
            </a:r>
          </a:p>
          <a:p>
            <a:r>
              <a:rPr lang="ru-RU" sz="2800" dirty="0" smtClean="0"/>
              <a:t>Очищать расчёску от выпавших волос и перхоти.</a:t>
            </a:r>
          </a:p>
          <a:p>
            <a:endParaRPr lang="ru-RU" dirty="0"/>
          </a:p>
        </p:txBody>
      </p:sp>
      <p:pic>
        <p:nvPicPr>
          <p:cNvPr id="4" name="Picture 7" descr="i?id=167269881&amp;tov=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3727506" y="3948233"/>
            <a:ext cx="1903301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2071702"/>
          </a:xfrm>
        </p:spPr>
        <p:txBody>
          <a:bodyPr>
            <a:normAutofit fontScale="90000"/>
          </a:bodyPr>
          <a:lstStyle/>
          <a:p>
            <a:pPr algn="ctr" fontAlgn="t"/>
            <a:r>
              <a:rPr lang="ru-RU" sz="2700" b="1" dirty="0" smtClean="0">
                <a:solidFill>
                  <a:srgbClr val="00B050"/>
                </a:solidFill>
              </a:rPr>
              <a:t>Цель :</a:t>
            </a: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 расширить кругозор и  активизировать познавательную деятельность учащихся нашего класса, обратить внимание на ежедневное и систематическое соблюдение правил личной гигиены при ухаживании за расчёской и   волосами.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9219" name="Текст 7"/>
          <p:cNvSpPr>
            <a:spLocks noGrp="1"/>
          </p:cNvSpPr>
          <p:nvPr>
            <p:ph type="body" sz="half" idx="1"/>
          </p:nvPr>
        </p:nvSpPr>
        <p:spPr>
          <a:xfrm>
            <a:off x="457200" y="2214554"/>
            <a:ext cx="4038600" cy="391160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1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t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Проанализировать данные опроса учащихся и справочной литературы  по теме исследования.</a:t>
            </a:r>
          </a:p>
          <a:p>
            <a:pPr fontAlgn="t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Описать какие расчёски бывают и почему они такие разные.</a:t>
            </a:r>
          </a:p>
          <a:p>
            <a:pPr fontAlgn="t"/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Предложить свои рекомендации при  выборе расчёски и уходе за ней. </a:t>
            </a:r>
          </a:p>
          <a:p>
            <a:pPr fontAlgn="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9220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2143116"/>
            <a:ext cx="4038600" cy="428628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Объект, предмет  и участники исследования:</a:t>
            </a:r>
            <a:endParaRPr lang="ru-RU" sz="1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Объект исследования: человек.</a:t>
            </a:r>
          </a:p>
          <a:p>
            <a:pPr fontAlgn="t"/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Предмет исследования: предмет личной гигиены – расчёска.</a:t>
            </a:r>
          </a:p>
          <a:p>
            <a:pPr fontAlgn="t"/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Участники исследования: учащиеся 3 класса. 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8194" name="Picture 2" descr="i?id=26138145&amp;tov=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572140"/>
            <a:ext cx="1427163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28750" y="214290"/>
            <a:ext cx="7143778" cy="742955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1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3100" b="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Блестящие, здоровые и густые волосы – мечта каждого человека. а для этого надо правильно подбирать расчёску для своих волос и ухаживать не только за волосами,  но и за  расчёской.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И запомните простые правила  личной гигиены: -у таких аксессуаров должен быть только один хозяин. </a:t>
            </a:r>
            <a:b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-Одалживать кому-нибудь или брать чужую расческу категорически запрещено.</a:t>
            </a:r>
            <a:b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- Менять "магические женские атрибуты" нужно каждый год.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При правильном выборе и хорошем уходе расчёска поможет надолго сохранить 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красоту и здоровье Ваших волос. </a:t>
            </a:r>
            <a:r>
              <a:rPr lang="ru-RU" sz="1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dirty="0" smtClean="0"/>
          </a:p>
        </p:txBody>
      </p:sp>
      <p:pic>
        <p:nvPicPr>
          <p:cNvPr id="4" name="Picture 5" descr="i?id=134799961&amp;tov=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691766">
            <a:off x="294930" y="526206"/>
            <a:ext cx="1668398" cy="101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i?id=117391812&amp;tov=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344723">
            <a:off x="7138116" y="5165992"/>
            <a:ext cx="79375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i?id=75640936&amp;tov=6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296074">
            <a:off x="7858148" y="142852"/>
            <a:ext cx="102552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928813" y="714375"/>
            <a:ext cx="6529387" cy="4235450"/>
          </a:xfrm>
        </p:spPr>
        <p:txBody>
          <a:bodyPr>
            <a:normAutofit fontScale="92500"/>
          </a:bodyPr>
          <a:lstStyle/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5A13E7"/>
                </a:solidFill>
              </a:rPr>
              <a:t>Я волшебная расческа,</a:t>
            </a:r>
            <a:br>
              <a:rPr lang="ru-RU" i="1" dirty="0" smtClean="0">
                <a:solidFill>
                  <a:srgbClr val="5A13E7"/>
                </a:solidFill>
              </a:rPr>
            </a:br>
            <a:r>
              <a:rPr lang="ru-RU" i="1" dirty="0" smtClean="0">
                <a:solidFill>
                  <a:srgbClr val="5A13E7"/>
                </a:solidFill>
              </a:rPr>
              <a:t>Я дружу с любой прической,</a:t>
            </a:r>
            <a:br>
              <a:rPr lang="ru-RU" i="1" dirty="0" smtClean="0">
                <a:solidFill>
                  <a:srgbClr val="5A13E7"/>
                </a:solidFill>
              </a:rPr>
            </a:br>
            <a:r>
              <a:rPr lang="ru-RU" i="1" dirty="0" smtClean="0">
                <a:solidFill>
                  <a:srgbClr val="5A13E7"/>
                </a:solidFill>
              </a:rPr>
              <a:t>Все мне, братцы, по плечу,</a:t>
            </a:r>
            <a:br>
              <a:rPr lang="ru-RU" i="1" dirty="0" smtClean="0">
                <a:solidFill>
                  <a:srgbClr val="5A13E7"/>
                </a:solidFill>
              </a:rPr>
            </a:br>
            <a:r>
              <a:rPr lang="ru-RU" i="1" dirty="0" smtClean="0">
                <a:solidFill>
                  <a:srgbClr val="5A13E7"/>
                </a:solidFill>
              </a:rPr>
              <a:t>Я украсить вас хочу.</a:t>
            </a:r>
          </a:p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5A13E7"/>
                </a:solidFill>
              </a:rPr>
              <a:t>Если волосы опрятны,</a:t>
            </a:r>
            <a:br>
              <a:rPr lang="ru-RU" i="1" dirty="0" smtClean="0">
                <a:solidFill>
                  <a:srgbClr val="5A13E7"/>
                </a:solidFill>
              </a:rPr>
            </a:br>
            <a:r>
              <a:rPr lang="ru-RU" i="1" dirty="0" smtClean="0">
                <a:solidFill>
                  <a:srgbClr val="5A13E7"/>
                </a:solidFill>
              </a:rPr>
              <a:t>Всем вокруг вы так приятны,</a:t>
            </a:r>
            <a:br>
              <a:rPr lang="ru-RU" i="1" dirty="0" smtClean="0">
                <a:solidFill>
                  <a:srgbClr val="5A13E7"/>
                </a:solidFill>
              </a:rPr>
            </a:br>
            <a:r>
              <a:rPr lang="ru-RU" i="1" dirty="0" smtClean="0">
                <a:solidFill>
                  <a:srgbClr val="5A13E7"/>
                </a:solidFill>
              </a:rPr>
              <a:t>Все любуются на вас,</a:t>
            </a:r>
            <a:br>
              <a:rPr lang="ru-RU" i="1" dirty="0" smtClean="0">
                <a:solidFill>
                  <a:srgbClr val="5A13E7"/>
                </a:solidFill>
              </a:rPr>
            </a:br>
            <a:r>
              <a:rPr lang="ru-RU" i="1" dirty="0" smtClean="0">
                <a:solidFill>
                  <a:srgbClr val="5A13E7"/>
                </a:solidFill>
              </a:rPr>
              <a:t>Отвести не могут глаз.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ru-RU" dirty="0" smtClean="0">
              <a:solidFill>
                <a:srgbClr val="B842A2"/>
              </a:solidFill>
            </a:endParaRPr>
          </a:p>
        </p:txBody>
      </p:sp>
      <p:pic>
        <p:nvPicPr>
          <p:cNvPr id="6" name="Рисунок 2" descr="C:\Users\1\Desktop\Новая папка\106_1803\IMGP05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4572008"/>
            <a:ext cx="2571768" cy="22600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93290">
            <a:off x="2045698" y="286134"/>
            <a:ext cx="3484991" cy="78676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Picture 6" descr="C:\Users\1\Pictures\школа\100_1804\IMGP02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363954">
            <a:off x="199558" y="826285"/>
            <a:ext cx="2017030" cy="18868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69075" y="4429132"/>
            <a:ext cx="2542663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1\Pictures\здоровье\106CANON\IMG_014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628" y="4572008"/>
            <a:ext cx="1552768" cy="2517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0148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1766114">
            <a:off x="7563655" y="174007"/>
            <a:ext cx="1305402" cy="17962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1285860"/>
            <a:ext cx="5314960" cy="21431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00B050"/>
                </a:solidFill>
              </a:rPr>
              <a:t>Спасибо</a:t>
            </a:r>
            <a:br>
              <a:rPr lang="ru-RU" sz="6000" dirty="0" smtClean="0">
                <a:solidFill>
                  <a:srgbClr val="00B050"/>
                </a:solidFill>
              </a:rPr>
            </a:br>
            <a:r>
              <a:rPr lang="ru-RU" sz="6000" dirty="0" smtClean="0">
                <a:solidFill>
                  <a:srgbClr val="00B050"/>
                </a:solidFill>
              </a:rPr>
              <a:t> за</a:t>
            </a:r>
            <a:br>
              <a:rPr lang="ru-RU" sz="6000" dirty="0" smtClean="0">
                <a:solidFill>
                  <a:srgbClr val="00B050"/>
                </a:solidFill>
              </a:rPr>
            </a:br>
            <a:r>
              <a:rPr lang="ru-RU" sz="6000" dirty="0" smtClean="0">
                <a:solidFill>
                  <a:srgbClr val="00B050"/>
                </a:solidFill>
              </a:rPr>
              <a:t> внимание!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ru-RU" sz="3800" dirty="0" smtClean="0">
                <a:solidFill>
                  <a:srgbClr val="5A13E7"/>
                </a:solidFill>
              </a:rPr>
              <a:t>Народная мудрость гласит:</a:t>
            </a:r>
          </a:p>
          <a:p>
            <a:pPr algn="ctr"/>
            <a:r>
              <a:rPr lang="ru-RU" sz="3800" dirty="0" smtClean="0">
                <a:solidFill>
                  <a:srgbClr val="5A13E7"/>
                </a:solidFill>
              </a:rPr>
              <a:t> «Кто аккуратен, тот людям приятен».</a:t>
            </a:r>
          </a:p>
          <a:p>
            <a:pPr algn="ctr"/>
            <a:r>
              <a:rPr lang="ru-RU" sz="3800" dirty="0" smtClean="0">
                <a:solidFill>
                  <a:srgbClr val="5A13E7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12" descr="http://im6-tub.yandex.net/i?id=86521797&amp;tov=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818062">
            <a:off x="1634140" y="918749"/>
            <a:ext cx="1355992" cy="141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7400925" cy="64293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Кто дружит с расчёской, а кто и забывает про неё иногда!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17411" name="Содержимое 3" descr="нау прак 00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57313" y="770264"/>
            <a:ext cx="6357959" cy="273017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412" name="Рисунок 4" descr="нау прак 00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3665439"/>
            <a:ext cx="8286778" cy="31925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758113" cy="107157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00B050"/>
                </a:solidFill>
              </a:rPr>
              <a:t>Кому то приходится всегда быть с расчёской, а кто то не нуждается в ней.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8435" name="Содержимое 3" descr="нау прак 01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05105" y="1500175"/>
            <a:ext cx="3623953" cy="28508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436" name="Рисунок 5" descr="нау прак 01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1500174"/>
            <a:ext cx="4572003" cy="28763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C:\Users\1\Pictures\здоровье\106CANON\IMG_01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4143380"/>
            <a:ext cx="2714644" cy="24929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 descr="C:\Users\1\Pictures\здоровье\106CANON\IMG_01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4071942"/>
            <a:ext cx="2607497" cy="2571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C:\Users\1\Pictures\здоровье\106CANON\IMG_015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6688" y="4000504"/>
            <a:ext cx="2976615" cy="25513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1000100" y="357166"/>
          <a:ext cx="700092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285728"/>
          <a:ext cx="7901014" cy="6188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714356"/>
          <a:ext cx="7686700" cy="5759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7256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расчесок уходит далеко в прошлое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928802"/>
            <a:ext cx="6900882" cy="150019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i="1" dirty="0" smtClean="0">
                <a:latin typeface="Verdana" pitchFamily="34" charset="0"/>
              </a:rPr>
              <a:t>Расческа – это гребень для расчёсывания волос.</a:t>
            </a:r>
            <a:endParaRPr lang="ru-RU" sz="3600" dirty="0" smtClean="0">
              <a:latin typeface="Verdana" pitchFamily="34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Verdana" pitchFamily="34" charset="0"/>
              </a:rPr>
              <a:t> </a:t>
            </a:r>
            <a:endParaRPr lang="ru-RU" sz="3600" dirty="0" smtClean="0">
              <a:latin typeface="Verdana" pitchFamily="34" charset="0"/>
            </a:endParaRPr>
          </a:p>
          <a:p>
            <a:endParaRPr lang="ru-RU" dirty="0"/>
          </a:p>
        </p:txBody>
      </p:sp>
      <p:pic>
        <p:nvPicPr>
          <p:cNvPr id="9218" name="Picture 2" descr="i?id=31021900&amp;tov=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0882" y="2794659"/>
            <a:ext cx="3659944" cy="370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51" name="Rectangle 59"/>
          <p:cNvSpPr>
            <a:spLocks noGrp="1" noChangeArrowheads="1"/>
          </p:cNvSpPr>
          <p:nvPr>
            <p:ph type="title"/>
          </p:nvPr>
        </p:nvSpPr>
        <p:spPr>
          <a:xfrm>
            <a:off x="428596" y="857232"/>
            <a:ext cx="8115300" cy="12144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По материалу, из которого изготовлены расчески, их можно разделить на 4 основных вида: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40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243" name="Текст 9"/>
          <p:cNvSpPr>
            <a:spLocks noGrp="1"/>
          </p:cNvSpPr>
          <p:nvPr>
            <p:ph type="body" sz="half" idx="1"/>
          </p:nvPr>
        </p:nvSpPr>
        <p:spPr>
          <a:xfrm>
            <a:off x="457200" y="1928803"/>
            <a:ext cx="4400552" cy="4205298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sz="3200" b="1" i="1" dirty="0" smtClean="0"/>
              <a:t>Металлические</a:t>
            </a:r>
          </a:p>
          <a:p>
            <a:pPr eaLnBrk="1" hangingPunct="1"/>
            <a:endParaRPr lang="ru-RU" sz="3200" b="1" i="1" dirty="0" smtClean="0"/>
          </a:p>
          <a:p>
            <a:pPr eaLnBrk="1" hangingPunct="1"/>
            <a:r>
              <a:rPr lang="ru-RU" sz="3200" b="1" i="1" dirty="0" smtClean="0"/>
              <a:t>Деревянные </a:t>
            </a:r>
          </a:p>
          <a:p>
            <a:pPr eaLnBrk="1" hangingPunct="1">
              <a:buNone/>
            </a:pPr>
            <a:endParaRPr lang="ru-RU" sz="3200" b="1" i="1" dirty="0" smtClean="0"/>
          </a:p>
          <a:p>
            <a:pPr eaLnBrk="1" hangingPunct="1"/>
            <a:r>
              <a:rPr lang="ru-RU" sz="3200" b="1" i="1" dirty="0" smtClean="0"/>
              <a:t>Костяные </a:t>
            </a:r>
          </a:p>
          <a:p>
            <a:pPr eaLnBrk="1" hangingPunct="1">
              <a:buNone/>
            </a:pPr>
            <a:endParaRPr lang="ru-RU" sz="3200" b="1" i="1" dirty="0" smtClean="0">
              <a:solidFill>
                <a:srgbClr val="00B0F0"/>
              </a:solidFill>
            </a:endParaRPr>
          </a:p>
          <a:p>
            <a:pPr eaLnBrk="1" hangingPunct="1"/>
            <a:endParaRPr lang="ru-RU" sz="3200" b="1" i="1" dirty="0" smtClean="0"/>
          </a:p>
          <a:p>
            <a:pPr eaLnBrk="1" hangingPunct="1"/>
            <a:r>
              <a:rPr lang="ru-RU" sz="3200" b="1" i="1" dirty="0" smtClean="0"/>
              <a:t>Пластмассовые силиконовые, карбоновые</a:t>
            </a:r>
          </a:p>
          <a:p>
            <a:pPr eaLnBrk="1" hangingPunct="1">
              <a:buNone/>
            </a:pPr>
            <a:endParaRPr lang="ru-RU" sz="3200" b="1" i="1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4098" name="Picture 2" descr="i?id=43387148&amp;tov=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143248"/>
            <a:ext cx="1004888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7810860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86578" y="1714488"/>
            <a:ext cx="1112836" cy="144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i?id=23286461&amp;tov=5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5000636"/>
            <a:ext cx="104457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i?id=2739767&amp;tov=8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0760" y="3357562"/>
            <a:ext cx="126682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i?id=207127829&amp;tov=8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43438" y="1857364"/>
            <a:ext cx="13970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i?id=53220941&amp;tov=0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72396" y="3286124"/>
            <a:ext cx="10350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i?id=18660085&amp;tov=6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572264" y="5000636"/>
            <a:ext cx="1387475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27" descr="http://im4-tub.yandex.net/i?id=72222315&amp;tov=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43108" y="5786454"/>
            <a:ext cx="240188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1658</TotalTime>
  <Words>485</Words>
  <Application>Microsoft Office PowerPoint</Application>
  <PresentationFormat>Экран (4:3)</PresentationFormat>
  <Paragraphs>96</Paragraphs>
  <Slides>22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Слайд 1</vt:lpstr>
      <vt:lpstr>Цель :  расширить кругозор и  активизировать познавательную деятельность учащихся нашего класса, обратить внимание на ежедневное и систематическое соблюдение правил личной гигиены при ухаживании за расчёской и   волосами. </vt:lpstr>
      <vt:lpstr>Кто дружит с расчёской, а кто и забывает про неё иногда!</vt:lpstr>
      <vt:lpstr>Кому то приходится всегда быть с расчёской, а кто то не нуждается в ней.</vt:lpstr>
      <vt:lpstr>Слайд 5</vt:lpstr>
      <vt:lpstr>Слайд 6</vt:lpstr>
      <vt:lpstr>Слайд 7</vt:lpstr>
      <vt:lpstr>История возникновения расчесок уходит далеко в прошлое </vt:lpstr>
      <vt:lpstr>По материалу, из которого изготовлены расчески, их можно разделить на 4 основных вида:  </vt:lpstr>
      <vt:lpstr>По назначению все расчески разделяют на пять основных типов:   </vt:lpstr>
      <vt:lpstr>  Виды расчесок, которые следует использовать  с точки зрения здоровьесбережения наших волос: </vt:lpstr>
      <vt:lpstr>         Лазерные расчёски   двух видов: класса Compact (Компакт) и Premium (Премиум).  Разработка  расчески произошла в Австралии, в настоящее время производится в Соединенных Штатах Америки.  Терапевтические действия лазерной расчески Лазеркомб помогает предотвращению выпадения волос и облысения, стимулирует рост новых волос, избавляет от таких заболеваний как себорея (перхоть), зуд кожи головы и с помощью лазерной энергии  низкой интенсивности  стимулирует корни волос, что ведет к улучшению качества волосяного покрова</vt:lpstr>
      <vt:lpstr>Расчёски для модниц</vt:lpstr>
      <vt:lpstr>Детские расчёски</vt:lpstr>
      <vt:lpstr>Каждая уважающая себя девушка должна иметь несколько расчесок!</vt:lpstr>
      <vt:lpstr>Виды массажных щёток:</vt:lpstr>
      <vt:lpstr>Конкурс рисунков о видах расчёсок</vt:lpstr>
      <vt:lpstr>Полезные советы для того чтобы иметь опрятный вид и здоровые  красивые волосы: </vt:lpstr>
      <vt:lpstr>Уход за расчёской и щёткой</vt:lpstr>
      <vt:lpstr>Вывод: Блестящие, здоровые и густые волосы – мечта каждого человека. а для этого надо правильно подбирать расчёску для своих волос и ухаживать не только за волосами,  но и за  расчёской. И запомните простые правила  личной гигиены: -у таких аксессуаров должен быть только один хозяин.  -Одалживать кому-нибудь или брать чужую расческу категорически запрещено. - Менять "магические женские атрибуты" нужно каждый год.    При правильном выборе и хорошем уходе расчёска поможет надолго сохранить  красоту и здоровье Ваших волос.    </vt:lpstr>
      <vt:lpstr> Я волшебная расческа, Я дружу с любой прической, Все мне, братцы, по плечу, Я украсить вас хочу. Если волосы опрятны, Всем вокруг вы так приятны, Все любуются на вас, Отвести не могут глаз. 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расчески</dc:title>
  <dc:creator>В.Ахметова</dc:creator>
  <cp:lastModifiedBy>Mr.X</cp:lastModifiedBy>
  <cp:revision>58</cp:revision>
  <dcterms:created xsi:type="dcterms:W3CDTF">2009-01-17T15:21:20Z</dcterms:created>
  <dcterms:modified xsi:type="dcterms:W3CDTF">2012-10-18T14:30:53Z</dcterms:modified>
</cp:coreProperties>
</file>