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6" r:id="rId17"/>
    <p:sldId id="277" r:id="rId18"/>
    <p:sldId id="274" r:id="rId19"/>
    <p:sldId id="278" r:id="rId20"/>
    <p:sldId id="279" r:id="rId21"/>
    <p:sldId id="275" r:id="rId22"/>
    <p:sldId id="280" r:id="rId23"/>
    <p:sldId id="282" r:id="rId24"/>
    <p:sldId id="26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-fotki.yandex.ru/get/5607/zhakinya.44/0_9b3f8_6ea12d27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7946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424936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Урок внеклассного чтения в 4 классе.</a:t>
            </a:r>
            <a:b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литературная игра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 сказке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i="1" dirty="0" smtClean="0"/>
              <a:t>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602128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Подготовила учитель начальных классов МБОУ ООШ № 279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Кунделева О.Е.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/>
          <a:lstStyle/>
          <a:p>
            <a:r>
              <a:rPr lang="ru-RU" dirty="0" smtClean="0"/>
              <a:t>Волшебный сундучок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56792"/>
            <a:ext cx="69847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Тридцать три родных сестрицы</a:t>
            </a:r>
            <a:br>
              <a:rPr lang="ru-RU" sz="3200" dirty="0" smtClean="0"/>
            </a:br>
            <a:r>
              <a:rPr lang="ru-RU" sz="3200" dirty="0" smtClean="0"/>
              <a:t>В книге той должны вместиться.</a:t>
            </a:r>
            <a:br>
              <a:rPr lang="ru-RU" sz="3200" dirty="0" smtClean="0"/>
            </a:br>
            <a:r>
              <a:rPr lang="ru-RU" sz="3200" dirty="0" smtClean="0"/>
              <a:t>Книгу эту Буратино наш возьмет,</a:t>
            </a:r>
            <a:br>
              <a:rPr lang="ru-RU" sz="3200" dirty="0" smtClean="0"/>
            </a:br>
            <a:r>
              <a:rPr lang="ru-RU" sz="3200" dirty="0" smtClean="0"/>
              <a:t>Папе Карло вслух ее прочтет. </a:t>
            </a:r>
            <a:endParaRPr lang="ru-RU" sz="3200" dirty="0"/>
          </a:p>
        </p:txBody>
      </p:sp>
      <p:pic>
        <p:nvPicPr>
          <p:cNvPr id="24578" name="Picture 2" descr="http://cs11141.vkontakte.ru/u15946340/-14/x_f53b8c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717032"/>
            <a:ext cx="2493078" cy="284951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6016" y="4365104"/>
            <a:ext cx="2787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Азбука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/>
          <a:lstStyle/>
          <a:p>
            <a:r>
              <a:rPr lang="ru-RU" dirty="0" smtClean="0"/>
              <a:t>Волшебный сундучок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00808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Из носка ему был сшит, замечательный на вид. 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3789040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Колпак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5602" name="Picture 2" descr="http://www.artscroll.ru/Images/2008/l/Logvanova%20Natalya/000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5372" y="3212976"/>
            <a:ext cx="2566929" cy="335356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55679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Очень трудная задача, фрукты счесть нам не задача. </a:t>
            </a:r>
            <a:endParaRPr lang="ru-RU" sz="3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/>
          <a:lstStyle/>
          <a:p>
            <a:r>
              <a:rPr lang="ru-RU" dirty="0" smtClean="0"/>
              <a:t>Волшебный сундучок</a:t>
            </a:r>
            <a:endParaRPr lang="ru-RU" dirty="0"/>
          </a:p>
        </p:txBody>
      </p:sp>
      <p:pic>
        <p:nvPicPr>
          <p:cNvPr id="26626" name="Picture 2" descr="http://img-fotki.yandex.ru/get/5703/69473056.be/0_a843f_39791cee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140968"/>
            <a:ext cx="4019647" cy="34563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436096" y="2996952"/>
            <a:ext cx="2911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Яблоко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772816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Хвост во дворе, нос в конуре,</a:t>
            </a:r>
            <a:br>
              <a:rPr lang="ru-RU" sz="3600" dirty="0" smtClean="0"/>
            </a:br>
            <a:r>
              <a:rPr lang="ru-RU" sz="3600" dirty="0" smtClean="0"/>
              <a:t>Кто хвост повернет, тот в чудесный театр войдет.</a:t>
            </a:r>
            <a:endParaRPr lang="ru-RU" sz="3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Волшебный сундучок</a:t>
            </a:r>
            <a:endParaRPr lang="ru-RU" dirty="0"/>
          </a:p>
        </p:txBody>
      </p:sp>
      <p:pic>
        <p:nvPicPr>
          <p:cNvPr id="27650" name="Picture 2" descr="http://abali.ru/wp-content/uploads/2011/10/zolotoy_kluc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231705">
            <a:off x="-209719" y="1798878"/>
            <a:ext cx="1892460" cy="504056"/>
          </a:xfrm>
          <a:prstGeom prst="rect">
            <a:avLst/>
          </a:prstGeom>
          <a:noFill/>
        </p:spPr>
      </p:pic>
      <p:pic>
        <p:nvPicPr>
          <p:cNvPr id="27652" name="Picture 4" descr="http://cs5564.userapi.com/u3394500/-14/x_15cd09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124744"/>
            <a:ext cx="1728191" cy="2724072"/>
          </a:xfrm>
          <a:prstGeom prst="rect">
            <a:avLst/>
          </a:prstGeom>
          <a:noFill/>
        </p:spPr>
      </p:pic>
      <p:pic>
        <p:nvPicPr>
          <p:cNvPr id="27654" name="Picture 6" descr="http://oldsamara.samgtu.ru/part_4/page_10/cards/skazka/0080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544288"/>
            <a:ext cx="4392488" cy="30724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772816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Его </a:t>
            </a:r>
            <a:r>
              <a:rPr lang="ru-RU" sz="3600" dirty="0" err="1" smtClean="0"/>
              <a:t>Джезеппе</a:t>
            </a:r>
            <a:r>
              <a:rPr lang="ru-RU" sz="3600" dirty="0" smtClean="0"/>
              <a:t> папе Карло дал, а папа Карло из него куклу нам выстрогал</a:t>
            </a:r>
            <a:endParaRPr lang="ru-RU" sz="3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dirty="0" smtClean="0"/>
              <a:t>Волшебный сундучок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3573016"/>
            <a:ext cx="2824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полено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9698" name="Picture 2" descr="http://img-fotki.yandex.ru/get/5802/69473056.be/0_a8425_b7733e36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649720"/>
            <a:ext cx="2952328" cy="288814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484784"/>
            <a:ext cx="8892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 стране </a:t>
            </a:r>
            <a:r>
              <a:rPr lang="ru-RU" sz="3600" dirty="0" err="1" smtClean="0"/>
              <a:t>дураков</a:t>
            </a:r>
            <a:r>
              <a:rPr lang="ru-RU" sz="3600" dirty="0" smtClean="0"/>
              <a:t> есть волшебное поле</a:t>
            </a:r>
            <a:br>
              <a:rPr lang="ru-RU" sz="3600" dirty="0" smtClean="0"/>
            </a:br>
            <a:r>
              <a:rPr lang="ru-RU" sz="3600" dirty="0" smtClean="0"/>
              <a:t>Станешь богатым, не зная и горя.</a:t>
            </a:r>
            <a:br>
              <a:rPr lang="ru-RU" sz="3600" dirty="0" smtClean="0"/>
            </a:br>
            <a:r>
              <a:rPr lang="ru-RU" sz="3600" dirty="0" smtClean="0"/>
              <a:t>Возьми их в ямке закопай, </a:t>
            </a:r>
            <a:br>
              <a:rPr lang="ru-RU" sz="3600" dirty="0" smtClean="0"/>
            </a:br>
            <a:r>
              <a:rPr lang="ru-RU" sz="3600" dirty="0" smtClean="0"/>
              <a:t>Наутро чуда жди не засыпай. </a:t>
            </a:r>
            <a:endParaRPr lang="ru-RU" sz="3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dirty="0" smtClean="0"/>
              <a:t>Волшебный сундучок</a:t>
            </a:r>
            <a:endParaRPr lang="ru-RU" dirty="0"/>
          </a:p>
        </p:txBody>
      </p:sp>
      <p:pic>
        <p:nvPicPr>
          <p:cNvPr id="30726" name="Picture 6" descr="http://hotab.ru/imajes/buratino/buratino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717032"/>
            <a:ext cx="3125738" cy="29168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ixelbrush.ru/uploads/posts/2010-04/1272089308_p8e19vrhnyfhjx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401" y="0"/>
            <a:ext cx="88180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492896"/>
            <a:ext cx="2386608" cy="1656184"/>
          </a:xfrm>
        </p:spPr>
        <p:txBody>
          <a:bodyPr>
            <a:noAutofit/>
          </a:bodyPr>
          <a:lstStyle/>
          <a:p>
            <a:r>
              <a:rPr lang="ru-RU" sz="6600" dirty="0" smtClean="0"/>
              <a:t>Кто это?</a:t>
            </a:r>
            <a:endParaRPr lang="ru-RU" sz="6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ixelbrush.ru/uploads/posts/2010-04/1272089308_p8e19vrhnyfhjx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401" y="0"/>
            <a:ext cx="88180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3429000"/>
            <a:ext cx="4752528" cy="165618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В стране сказочных героев.</a:t>
            </a:r>
            <a:endParaRPr lang="ru-R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Породы собак</a:t>
            </a:r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772816"/>
            <a:ext cx="2477640" cy="249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131840" y="450912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Полицейские доберман-пинчеры</a:t>
            </a:r>
            <a:endParaRPr lang="ru-RU" dirty="0"/>
          </a:p>
        </p:txBody>
      </p:sp>
      <p:pic>
        <p:nvPicPr>
          <p:cNvPr id="6" name="Picture 4" descr="http://s43.radikal.ru/i100/0912/01/418290b729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641" y="1988840"/>
            <a:ext cx="2569801" cy="23042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27584" y="472514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Пудель</a:t>
            </a:r>
            <a:endParaRPr lang="ru-RU" dirty="0"/>
          </a:p>
        </p:txBody>
      </p:sp>
      <p:pic>
        <p:nvPicPr>
          <p:cNvPr id="31748" name="Picture 4" descr="http://hotab.ru/imajes/buratino/buratino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0217" y="1844824"/>
            <a:ext cx="2346927" cy="23762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652120" y="450912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Полицейский </a:t>
            </a:r>
          </a:p>
          <a:p>
            <a:pPr algn="ctr"/>
            <a:r>
              <a:rPr lang="ru-RU" dirty="0" smtClean="0"/>
              <a:t>бульдог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484784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err="1" smtClean="0"/>
              <a:t>Бассет-хаунд</a:t>
            </a:r>
            <a:r>
              <a:rPr lang="ru-RU" sz="3600" dirty="0" smtClean="0"/>
              <a:t>, такса, борзая, спаниель, овчарка, сеттер, такса, ротвейлер, боксёр, болонка, доберман-пинчер, кокер - спаниель, колли, пекинес, </a:t>
            </a:r>
            <a:r>
              <a:rPr lang="ru-RU" sz="3600" dirty="0" err="1" smtClean="0"/>
              <a:t>бультерьер</a:t>
            </a:r>
            <a:r>
              <a:rPr lang="ru-RU" sz="3600" dirty="0" smtClean="0"/>
              <a:t>, </a:t>
            </a:r>
            <a:r>
              <a:rPr lang="ru-RU" sz="3600" dirty="0" err="1" smtClean="0"/>
              <a:t>долматин</a:t>
            </a:r>
            <a:r>
              <a:rPr lang="ru-RU" sz="3600" dirty="0" smtClean="0"/>
              <a:t>, лайка, бульдог, кавказская овчарка, пудель, </a:t>
            </a:r>
            <a:r>
              <a:rPr lang="ru-RU" sz="3600" dirty="0" err="1" smtClean="0"/>
              <a:t>ньюфаунленд</a:t>
            </a:r>
            <a:r>
              <a:rPr lang="ru-RU" sz="3600" dirty="0" smtClean="0"/>
              <a:t>, пойнтер, ризеншнауцер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>«</a:t>
            </a:r>
            <a:r>
              <a:rPr lang="ru-RU" b="1" dirty="0" smtClean="0"/>
              <a:t>Мастерская папы Карло».</a:t>
            </a:r>
            <a:endParaRPr lang="ru-RU" dirty="0"/>
          </a:p>
        </p:txBody>
      </p:sp>
      <p:pic>
        <p:nvPicPr>
          <p:cNvPr id="33794" name="Picture 2" descr="http://www.kino-teatr.ru/movie/kadr/2548/423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116900" cy="45539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482952" cy="3629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Далеко, далеко за синим морем, </a:t>
            </a:r>
          </a:p>
          <a:p>
            <a:pPr>
              <a:buNone/>
            </a:pPr>
            <a:r>
              <a:rPr lang="ru-RU" dirty="0" smtClean="0"/>
              <a:t>    С</a:t>
            </a:r>
            <a:r>
              <a:rPr lang="ru-RU" b="1" dirty="0" smtClean="0"/>
              <a:t>то</a:t>
            </a:r>
            <a:r>
              <a:rPr lang="ru-RU" dirty="0" smtClean="0"/>
              <a:t>ит зо</a:t>
            </a:r>
            <a:r>
              <a:rPr lang="ru-RU" b="1" dirty="0" smtClean="0"/>
              <a:t>л</a:t>
            </a:r>
            <a:r>
              <a:rPr lang="ru-RU" dirty="0" smtClean="0"/>
              <a:t>отая </a:t>
            </a:r>
            <a:r>
              <a:rPr lang="ru-RU" b="1" dirty="0" smtClean="0"/>
              <a:t>с</a:t>
            </a:r>
            <a:r>
              <a:rPr lang="ru-RU" dirty="0" smtClean="0"/>
              <a:t>тена.</a:t>
            </a:r>
          </a:p>
          <a:p>
            <a:pPr>
              <a:buNone/>
            </a:pPr>
            <a:r>
              <a:rPr lang="ru-RU" dirty="0" smtClean="0"/>
              <a:t>    В стене </a:t>
            </a:r>
            <a:r>
              <a:rPr lang="ru-RU" b="1" dirty="0" smtClean="0"/>
              <a:t>той</a:t>
            </a:r>
            <a:r>
              <a:rPr lang="ru-RU" dirty="0" smtClean="0"/>
              <a:t> заветная дверца,</a:t>
            </a:r>
          </a:p>
          <a:p>
            <a:pPr>
              <a:buNone/>
            </a:pPr>
            <a:r>
              <a:rPr lang="ru-RU" dirty="0" smtClean="0"/>
              <a:t>    За дверцей – большая страна.</a:t>
            </a:r>
          </a:p>
          <a:p>
            <a:pPr>
              <a:buNone/>
            </a:pPr>
            <a:r>
              <a:rPr lang="ru-RU" dirty="0" smtClean="0"/>
              <a:t>    Ключом золотым открывают</a:t>
            </a:r>
          </a:p>
          <a:p>
            <a:pPr>
              <a:buNone/>
            </a:pPr>
            <a:r>
              <a:rPr lang="ru-RU" dirty="0" smtClean="0"/>
              <a:t>    Заветную дверцу в стене,</a:t>
            </a:r>
          </a:p>
          <a:p>
            <a:pPr>
              <a:buNone/>
            </a:pPr>
            <a:r>
              <a:rPr lang="ru-RU" dirty="0" smtClean="0"/>
              <a:t>    Но, где отыскать этот ключик</a:t>
            </a:r>
          </a:p>
          <a:p>
            <a:pPr>
              <a:buNone/>
            </a:pPr>
            <a:r>
              <a:rPr lang="ru-RU" dirty="0" smtClean="0"/>
              <a:t>    Никто не рассказывал мне…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476672"/>
            <a:ext cx="2304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err="1" smtClean="0"/>
              <a:t>Толс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476672"/>
            <a:ext cx="22677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той</a:t>
            </a:r>
            <a:endParaRPr lang="ru-RU" sz="6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5301208"/>
            <a:ext cx="490871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СЕЙЛЕКА 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476672"/>
            <a:ext cx="35283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Алексей</a:t>
            </a:r>
            <a:endParaRPr lang="ru-RU" sz="6600" dirty="0"/>
          </a:p>
        </p:txBody>
      </p:sp>
      <p:pic>
        <p:nvPicPr>
          <p:cNvPr id="1027" name="Picture 3" descr="http://img386.imageshack.us/img386/1548/buratino4t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060848"/>
            <a:ext cx="2822714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4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6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4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64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7" grpId="1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 smtClean="0"/>
              <a:t>«Угадай мелодию».</a:t>
            </a:r>
            <a:endParaRPr lang="ru-RU" dirty="0"/>
          </a:p>
        </p:txBody>
      </p:sp>
      <p:pic>
        <p:nvPicPr>
          <p:cNvPr id="36866" name="Picture 2" descr="http://img-fotki.yandex.ru/get/4418/89635038.6d9/0_740b6_4299508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9198"/>
            <a:ext cx="6624736" cy="450128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«Поле чудес»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87624" y="2276872"/>
          <a:ext cx="6192688" cy="720080"/>
        </p:xfrm>
        <a:graphic>
          <a:graphicData uri="http://schemas.openxmlformats.org/drawingml/2006/table">
            <a:tbl>
              <a:tblPr/>
              <a:tblGrid>
                <a:gridCol w="773238"/>
                <a:gridCol w="774934"/>
                <a:gridCol w="773238"/>
                <a:gridCol w="774934"/>
                <a:gridCol w="773238"/>
                <a:gridCol w="774934"/>
                <a:gridCol w="773238"/>
                <a:gridCol w="774934"/>
              </a:tblGrid>
              <a:tr h="72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33955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33955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33955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33955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33955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33955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33955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33955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3573016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Слово обозначает музыкальный инструмент, принадлежащий одному из героев «Золотого ключика…»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132856"/>
            <a:ext cx="626469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Шарманка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2770" name="Picture 2" descr="http://savepic.su/4260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066265"/>
            <a:ext cx="3096344" cy="35829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>«Отыщи знакомые имена».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59630" y="1484785"/>
          <a:ext cx="6131770" cy="5149060"/>
        </p:xfrm>
        <a:graphic>
          <a:graphicData uri="http://schemas.openxmlformats.org/drawingml/2006/table">
            <a:tbl>
              <a:tblPr/>
              <a:tblGrid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</a:tblGrid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ъ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ф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ю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>«Отыщи знакомые имена».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59630" y="1484785"/>
          <a:ext cx="6131770" cy="5149060"/>
        </p:xfrm>
        <a:graphic>
          <a:graphicData uri="http://schemas.openxmlformats.org/drawingml/2006/table">
            <a:tbl>
              <a:tblPr/>
              <a:tblGrid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  <a:gridCol w="613177"/>
              </a:tblGrid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ъ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ф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ю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4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katalog-books.ru/books/buratino/files/7-s-us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492896"/>
            <a:ext cx="7632848" cy="32080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908720"/>
            <a:ext cx="8396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522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Алексей Николаевич Толстой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836712"/>
          <a:ext cx="8352927" cy="5832648"/>
        </p:xfrm>
        <a:graphic>
          <a:graphicData uri="http://schemas.openxmlformats.org/drawingml/2006/table">
            <a:tbl>
              <a:tblPr/>
              <a:tblGrid>
                <a:gridCol w="2784018"/>
                <a:gridCol w="2784018"/>
                <a:gridCol w="2784891"/>
              </a:tblGrid>
              <a:tr h="58326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20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latin typeface="+mn-lt"/>
                        </a:rPr>
                        <a:t>10 января</a:t>
                      </a:r>
                      <a:r>
                        <a:rPr lang="ru-RU" sz="2200" dirty="0" smtClean="0">
                          <a:latin typeface="+mn-lt"/>
                          <a:ea typeface="Times New Roman"/>
                        </a:rPr>
                        <a:t>1883 г. 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latin typeface="+mn-lt"/>
                        </a:rPr>
                        <a:t>23 февраля 1945 г.</a:t>
                      </a:r>
                      <a:endParaRPr lang="ru-RU" sz="22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r>
                        <a:rPr lang="ru-RU" sz="4000" dirty="0" smtClean="0">
                          <a:latin typeface="Times New Roman"/>
                          <a:ea typeface="Times New Roman"/>
                        </a:rPr>
                        <a:t>Школа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4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/>
                      </a:pPr>
                      <a:r>
                        <a:rPr lang="ru-RU" sz="4000" dirty="0" smtClean="0">
                          <a:latin typeface="Times New Roman"/>
                          <a:ea typeface="Times New Roman"/>
                        </a:rPr>
                        <a:t>книги</a:t>
                      </a:r>
                      <a:endParaRPr lang="ru-RU" sz="4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3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мать Александра Леонтьевна Востром, детская писательница </a:t>
                      </a:r>
                      <a:endParaRPr lang="ru-RU" sz="3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</a:rPr>
                        <a:t>книги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2000" b="0" dirty="0">
                          <a:latin typeface="Times New Roman"/>
                          <a:ea typeface="Times New Roman"/>
                        </a:rPr>
                        <a:t>дети                 взрослые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3" name="Стрелка вправо 2"/>
          <p:cNvSpPr>
            <a:spLocks noChangeArrowheads="1"/>
          </p:cNvSpPr>
          <p:nvPr/>
        </p:nvSpPr>
        <p:spPr bwMode="auto">
          <a:xfrm rot="5400000">
            <a:off x="4176924" y="1613440"/>
            <a:ext cx="604877" cy="214280"/>
          </a:xfrm>
          <a:prstGeom prst="rightArrow">
            <a:avLst>
              <a:gd name="adj1" fmla="val 50000"/>
              <a:gd name="adj2" fmla="val 49997"/>
            </a:avLst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http://www.helpmammy.ru/images/pisateli/Tolstoi_A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2276987" cy="3013660"/>
          </a:xfrm>
          <a:prstGeom prst="rect">
            <a:avLst/>
          </a:prstGeom>
          <a:noFill/>
        </p:spPr>
      </p:pic>
      <p:pic>
        <p:nvPicPr>
          <p:cNvPr id="15367" name="Picture 7" descr="http://alexgetti.narod.ru/imgv3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924944"/>
            <a:ext cx="1409869" cy="1878279"/>
          </a:xfrm>
          <a:prstGeom prst="rect">
            <a:avLst/>
          </a:prstGeom>
          <a:noFill/>
        </p:spPr>
      </p:pic>
      <p:pic>
        <p:nvPicPr>
          <p:cNvPr id="15369" name="Picture 9" descr="http://www.libex.ru/dimg/3a1d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4005064"/>
            <a:ext cx="773419" cy="1214088"/>
          </a:xfrm>
          <a:prstGeom prst="rect">
            <a:avLst/>
          </a:prstGeom>
          <a:noFill/>
        </p:spPr>
      </p:pic>
      <p:pic>
        <p:nvPicPr>
          <p:cNvPr id="15373" name="Picture 13" descr="http://j.livelib.ru/boocover/1000197855/l/013e/Aleksej_Tolstoj__Priklyucheniya_Buratin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947838"/>
            <a:ext cx="936103" cy="1287142"/>
          </a:xfrm>
          <a:prstGeom prst="rect">
            <a:avLst/>
          </a:prstGeom>
          <a:noFill/>
        </p:spPr>
      </p:pic>
      <p:pic>
        <p:nvPicPr>
          <p:cNvPr id="15375" name="Picture 15" descr="http://www.sprinter.ru/pic/big/ff08d6aeabe6d4294f6982b23e0c900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5373216"/>
            <a:ext cx="792088" cy="1215135"/>
          </a:xfrm>
          <a:prstGeom prst="rect">
            <a:avLst/>
          </a:prstGeom>
          <a:noFill/>
        </p:spPr>
      </p:pic>
      <p:pic>
        <p:nvPicPr>
          <p:cNvPr id="15377" name="Picture 17" descr="http://books.iqbuy.ru/img/books/9785/69/91/99/40/9785699199402-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3" y="5277204"/>
            <a:ext cx="936104" cy="1248140"/>
          </a:xfrm>
          <a:prstGeom prst="rect">
            <a:avLst/>
          </a:prstGeom>
          <a:noFill/>
        </p:spPr>
      </p:pic>
      <p:sp>
        <p:nvSpPr>
          <p:cNvPr id="16" name="Стрелка вправо 2"/>
          <p:cNvSpPr>
            <a:spLocks noChangeArrowheads="1"/>
          </p:cNvSpPr>
          <p:nvPr/>
        </p:nvSpPr>
        <p:spPr bwMode="auto">
          <a:xfrm rot="3931454">
            <a:off x="7097042" y="3322563"/>
            <a:ext cx="422524" cy="282368"/>
          </a:xfrm>
          <a:prstGeom prst="rightArrow">
            <a:avLst>
              <a:gd name="adj1" fmla="val 50000"/>
              <a:gd name="adj2" fmla="val 49997"/>
            </a:avLst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Стрелка вправо 2"/>
          <p:cNvSpPr>
            <a:spLocks noChangeArrowheads="1"/>
          </p:cNvSpPr>
          <p:nvPr/>
        </p:nvSpPr>
        <p:spPr bwMode="auto">
          <a:xfrm rot="7652327">
            <a:off x="6545626" y="3325333"/>
            <a:ext cx="422524" cy="282368"/>
          </a:xfrm>
          <a:prstGeom prst="rightArrow">
            <a:avLst>
              <a:gd name="adj1" fmla="val 50000"/>
              <a:gd name="adj2" fmla="val 49997"/>
            </a:avLst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8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980728"/>
            <a:ext cx="864096" cy="984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Оксана\Pictures\дом-№-155-по-улице-Фрунзе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2568" y="404664"/>
            <a:ext cx="6551760" cy="49138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5373216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Жил Алексей Толстой на втором этаже деревянного дома № 155 с 1899 по 1901 год, когда учился в Самарском реальном училище.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652934"/>
          </a:xfrm>
        </p:spPr>
        <p:txBody>
          <a:bodyPr/>
          <a:lstStyle/>
          <a:p>
            <a:pPr lvl="0"/>
            <a:r>
              <a:rPr lang="ru-RU" dirty="0" smtClean="0"/>
              <a:t>Отгадать имя литературного героя.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24744"/>
            <a:ext cx="1861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ТРТЛЛ</a:t>
            </a:r>
            <a:endParaRPr lang="ru-RU" sz="3600" dirty="0"/>
          </a:p>
        </p:txBody>
      </p:sp>
      <p:pic>
        <p:nvPicPr>
          <p:cNvPr id="17410" name="Picture 2" descr="http://illustrators.ru/illustrations/418431_original.jpg?13349191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1844825"/>
            <a:ext cx="1944216" cy="19442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4005064"/>
            <a:ext cx="29434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ТОРТИЛЛА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1700808"/>
            <a:ext cx="15071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КРБС</a:t>
            </a:r>
            <a:endParaRPr lang="ru-RU" sz="3600" dirty="0"/>
          </a:p>
        </p:txBody>
      </p:sp>
      <p:pic>
        <p:nvPicPr>
          <p:cNvPr id="17412" name="Picture 4" descr="http://img1.liveinternet.ru/images/attach/c/1/50/314/50314635_kanevskiy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348880"/>
            <a:ext cx="1728192" cy="21941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491880" y="4725144"/>
            <a:ext cx="25074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КАРАБАС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732240" y="2348880"/>
            <a:ext cx="16017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ДРМР</a:t>
            </a:r>
            <a:endParaRPr lang="ru-RU" sz="3600" dirty="0"/>
          </a:p>
        </p:txBody>
      </p:sp>
      <p:pic>
        <p:nvPicPr>
          <p:cNvPr id="17414" name="Picture 6" descr="http://im8-tub-ru.yandex.net/i?id=218911871-4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996952"/>
            <a:ext cx="1579240" cy="185067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156176" y="5085184"/>
            <a:ext cx="2608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ДУРЕМАР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652934"/>
          </a:xfrm>
        </p:spPr>
        <p:txBody>
          <a:bodyPr/>
          <a:lstStyle/>
          <a:p>
            <a:pPr lvl="0"/>
            <a:r>
              <a:rPr lang="ru-RU" dirty="0" smtClean="0"/>
              <a:t>Отгадать имя литературного героя.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293096"/>
            <a:ext cx="30861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МАЛЬВИНА</a:t>
            </a:r>
            <a:endParaRPr lang="ru-RU" sz="3600" dirty="0"/>
          </a:p>
        </p:txBody>
      </p:sp>
      <p:pic>
        <p:nvPicPr>
          <p:cNvPr id="19458" name="Picture 2" descr="http://cs11230.userapi.com/u22807874/-6/x_f5422a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1656184" cy="211594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07976" y="1349152"/>
            <a:ext cx="1715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МЛВН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1844824"/>
            <a:ext cx="16209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РТМН</a:t>
            </a:r>
            <a:endParaRPr lang="ru-RU" sz="3600" dirty="0"/>
          </a:p>
        </p:txBody>
      </p:sp>
      <p:pic>
        <p:nvPicPr>
          <p:cNvPr id="19460" name="Picture 4" descr="http://s43.radikal.ru/i100/0912/01/418290b729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564904"/>
            <a:ext cx="2328882" cy="208823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347864" y="4797152"/>
            <a:ext cx="2646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АРТЕМОН</a:t>
            </a:r>
            <a:endParaRPr lang="ru-RU" sz="3600" dirty="0"/>
          </a:p>
        </p:txBody>
      </p:sp>
      <p:pic>
        <p:nvPicPr>
          <p:cNvPr id="19462" name="Picture 6" descr="http://www.proza.ru/pics/2010/02/09/10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636912"/>
            <a:ext cx="1916367" cy="256148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948264" y="1988840"/>
            <a:ext cx="1191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ПЬР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04248" y="5157192"/>
            <a:ext cx="18838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ПЬЕРО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508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179512" y="908720"/>
            <a:ext cx="5040560" cy="3960440"/>
            <a:chOff x="2617" y="4016"/>
            <a:chExt cx="4906" cy="3080"/>
          </a:xfrm>
        </p:grpSpPr>
        <p:sp>
          <p:nvSpPr>
            <p:cNvPr id="21507" name="Rectangle 3"/>
            <p:cNvSpPr>
              <a:spLocks noChangeArrowheads="1"/>
            </p:cNvSpPr>
            <p:nvPr/>
          </p:nvSpPr>
          <p:spPr bwMode="auto">
            <a:xfrm>
              <a:off x="4401" y="4016"/>
              <a:ext cx="446" cy="385"/>
            </a:xfrm>
            <a:prstGeom prst="rect">
              <a:avLst/>
            </a:prstGeom>
            <a:solidFill>
              <a:srgbClr val="D9959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08" name="Rectangle 4"/>
            <p:cNvSpPr>
              <a:spLocks noChangeArrowheads="1"/>
            </p:cNvSpPr>
            <p:nvPr/>
          </p:nvSpPr>
          <p:spPr bwMode="auto">
            <a:xfrm>
              <a:off x="4847" y="401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>
              <a:off x="5293" y="401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5739" y="401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6185" y="401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auto">
            <a:xfrm>
              <a:off x="7077" y="517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3" name="Rectangle 9"/>
            <p:cNvSpPr>
              <a:spLocks noChangeArrowheads="1"/>
            </p:cNvSpPr>
            <p:nvPr/>
          </p:nvSpPr>
          <p:spPr bwMode="auto">
            <a:xfrm>
              <a:off x="7077" y="401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4" name="Rectangle 10"/>
            <p:cNvSpPr>
              <a:spLocks noChangeArrowheads="1"/>
            </p:cNvSpPr>
            <p:nvPr/>
          </p:nvSpPr>
          <p:spPr bwMode="auto">
            <a:xfrm>
              <a:off x="6631" y="401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5" name="Rectangle 11"/>
            <p:cNvSpPr>
              <a:spLocks noChangeArrowheads="1"/>
            </p:cNvSpPr>
            <p:nvPr/>
          </p:nvSpPr>
          <p:spPr bwMode="auto">
            <a:xfrm>
              <a:off x="4401" y="4401"/>
              <a:ext cx="446" cy="385"/>
            </a:xfrm>
            <a:prstGeom prst="rect">
              <a:avLst/>
            </a:prstGeom>
            <a:solidFill>
              <a:srgbClr val="D9959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6" name="Rectangle 12"/>
            <p:cNvSpPr>
              <a:spLocks noChangeArrowheads="1"/>
            </p:cNvSpPr>
            <p:nvPr/>
          </p:nvSpPr>
          <p:spPr bwMode="auto">
            <a:xfrm>
              <a:off x="5739" y="440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7" name="Rectangle 13"/>
            <p:cNvSpPr>
              <a:spLocks noChangeArrowheads="1"/>
            </p:cNvSpPr>
            <p:nvPr/>
          </p:nvSpPr>
          <p:spPr bwMode="auto">
            <a:xfrm>
              <a:off x="5293" y="440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8" name="Rectangle 14"/>
            <p:cNvSpPr>
              <a:spLocks noChangeArrowheads="1"/>
            </p:cNvSpPr>
            <p:nvPr/>
          </p:nvSpPr>
          <p:spPr bwMode="auto">
            <a:xfrm>
              <a:off x="4847" y="440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3955" y="440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20" name="Rectangle 16"/>
            <p:cNvSpPr>
              <a:spLocks noChangeArrowheads="1"/>
            </p:cNvSpPr>
            <p:nvPr/>
          </p:nvSpPr>
          <p:spPr bwMode="auto">
            <a:xfrm>
              <a:off x="4401" y="4786"/>
              <a:ext cx="446" cy="385"/>
            </a:xfrm>
            <a:prstGeom prst="rect">
              <a:avLst/>
            </a:prstGeom>
            <a:solidFill>
              <a:srgbClr val="D9959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4401" y="5171"/>
              <a:ext cx="446" cy="385"/>
            </a:xfrm>
            <a:prstGeom prst="rect">
              <a:avLst/>
            </a:prstGeom>
            <a:solidFill>
              <a:srgbClr val="D9959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2" name="Rectangle 18"/>
            <p:cNvSpPr>
              <a:spLocks noChangeArrowheads="1"/>
            </p:cNvSpPr>
            <p:nvPr/>
          </p:nvSpPr>
          <p:spPr bwMode="auto">
            <a:xfrm>
              <a:off x="4401" y="5556"/>
              <a:ext cx="446" cy="385"/>
            </a:xfrm>
            <a:prstGeom prst="rect">
              <a:avLst/>
            </a:prstGeom>
            <a:solidFill>
              <a:srgbClr val="D9959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3" name="Rectangle 19"/>
            <p:cNvSpPr>
              <a:spLocks noChangeArrowheads="1"/>
            </p:cNvSpPr>
            <p:nvPr/>
          </p:nvSpPr>
          <p:spPr bwMode="auto">
            <a:xfrm>
              <a:off x="4401" y="5941"/>
              <a:ext cx="446" cy="385"/>
            </a:xfrm>
            <a:prstGeom prst="rect">
              <a:avLst/>
            </a:prstGeom>
            <a:solidFill>
              <a:srgbClr val="D9959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4" name="Rectangle 20"/>
            <p:cNvSpPr>
              <a:spLocks noChangeArrowheads="1"/>
            </p:cNvSpPr>
            <p:nvPr/>
          </p:nvSpPr>
          <p:spPr bwMode="auto">
            <a:xfrm>
              <a:off x="4401" y="6711"/>
              <a:ext cx="446" cy="385"/>
            </a:xfrm>
            <a:prstGeom prst="rect">
              <a:avLst/>
            </a:prstGeom>
            <a:solidFill>
              <a:srgbClr val="D9959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5" name="Rectangle 21"/>
            <p:cNvSpPr>
              <a:spLocks noChangeArrowheads="1"/>
            </p:cNvSpPr>
            <p:nvPr/>
          </p:nvSpPr>
          <p:spPr bwMode="auto">
            <a:xfrm>
              <a:off x="4401" y="6326"/>
              <a:ext cx="446" cy="385"/>
            </a:xfrm>
            <a:prstGeom prst="rect">
              <a:avLst/>
            </a:prstGeom>
            <a:solidFill>
              <a:srgbClr val="D9959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26" name="Rectangle 22"/>
            <p:cNvSpPr>
              <a:spLocks noChangeArrowheads="1"/>
            </p:cNvSpPr>
            <p:nvPr/>
          </p:nvSpPr>
          <p:spPr bwMode="auto">
            <a:xfrm>
              <a:off x="3063" y="478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27" name="Rectangle 23"/>
            <p:cNvSpPr>
              <a:spLocks noChangeArrowheads="1"/>
            </p:cNvSpPr>
            <p:nvPr/>
          </p:nvSpPr>
          <p:spPr bwMode="auto">
            <a:xfrm>
              <a:off x="3509" y="478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8" name="Rectangle 24"/>
            <p:cNvSpPr>
              <a:spLocks noChangeArrowheads="1"/>
            </p:cNvSpPr>
            <p:nvPr/>
          </p:nvSpPr>
          <p:spPr bwMode="auto">
            <a:xfrm>
              <a:off x="3955" y="478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9" name="Rectangle 25"/>
            <p:cNvSpPr>
              <a:spLocks noChangeArrowheads="1"/>
            </p:cNvSpPr>
            <p:nvPr/>
          </p:nvSpPr>
          <p:spPr bwMode="auto">
            <a:xfrm>
              <a:off x="4847" y="478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6631" y="517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31" name="Rectangle 27"/>
            <p:cNvSpPr>
              <a:spLocks noChangeArrowheads="1"/>
            </p:cNvSpPr>
            <p:nvPr/>
          </p:nvSpPr>
          <p:spPr bwMode="auto">
            <a:xfrm>
              <a:off x="6185" y="517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32" name="Rectangle 28"/>
            <p:cNvSpPr>
              <a:spLocks noChangeArrowheads="1"/>
            </p:cNvSpPr>
            <p:nvPr/>
          </p:nvSpPr>
          <p:spPr bwMode="auto">
            <a:xfrm>
              <a:off x="5739" y="517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5293" y="517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34" name="Rectangle 30"/>
            <p:cNvSpPr>
              <a:spLocks noChangeArrowheads="1"/>
            </p:cNvSpPr>
            <p:nvPr/>
          </p:nvSpPr>
          <p:spPr bwMode="auto">
            <a:xfrm>
              <a:off x="4847" y="517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35" name="Rectangle 31"/>
            <p:cNvSpPr>
              <a:spLocks noChangeArrowheads="1"/>
            </p:cNvSpPr>
            <p:nvPr/>
          </p:nvSpPr>
          <p:spPr bwMode="auto">
            <a:xfrm>
              <a:off x="3955" y="517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/>
          </p:nvSpPr>
          <p:spPr bwMode="auto">
            <a:xfrm>
              <a:off x="5739" y="555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37" name="Rectangle 33"/>
            <p:cNvSpPr>
              <a:spLocks noChangeArrowheads="1"/>
            </p:cNvSpPr>
            <p:nvPr/>
          </p:nvSpPr>
          <p:spPr bwMode="auto">
            <a:xfrm>
              <a:off x="5293" y="555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38" name="Rectangle 34"/>
            <p:cNvSpPr>
              <a:spLocks noChangeArrowheads="1"/>
            </p:cNvSpPr>
            <p:nvPr/>
          </p:nvSpPr>
          <p:spPr bwMode="auto">
            <a:xfrm>
              <a:off x="4847" y="555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6185" y="555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40" name="Rectangle 36"/>
            <p:cNvSpPr>
              <a:spLocks noChangeArrowheads="1"/>
            </p:cNvSpPr>
            <p:nvPr/>
          </p:nvSpPr>
          <p:spPr bwMode="auto">
            <a:xfrm>
              <a:off x="3509" y="555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1" name="Rectangle 37"/>
            <p:cNvSpPr>
              <a:spLocks noChangeArrowheads="1"/>
            </p:cNvSpPr>
            <p:nvPr/>
          </p:nvSpPr>
          <p:spPr bwMode="auto">
            <a:xfrm>
              <a:off x="3955" y="555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5293" y="671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43" name="Rectangle 39"/>
            <p:cNvSpPr>
              <a:spLocks noChangeArrowheads="1"/>
            </p:cNvSpPr>
            <p:nvPr/>
          </p:nvSpPr>
          <p:spPr bwMode="auto">
            <a:xfrm>
              <a:off x="2617" y="594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4" name="Rectangle 40"/>
            <p:cNvSpPr>
              <a:spLocks noChangeArrowheads="1"/>
            </p:cNvSpPr>
            <p:nvPr/>
          </p:nvSpPr>
          <p:spPr bwMode="auto">
            <a:xfrm>
              <a:off x="3063" y="594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45" name="Rectangle 41"/>
            <p:cNvSpPr>
              <a:spLocks noChangeArrowheads="1"/>
            </p:cNvSpPr>
            <p:nvPr/>
          </p:nvSpPr>
          <p:spPr bwMode="auto">
            <a:xfrm>
              <a:off x="3509" y="594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46" name="Rectangle 42"/>
            <p:cNvSpPr>
              <a:spLocks noChangeArrowheads="1"/>
            </p:cNvSpPr>
            <p:nvPr/>
          </p:nvSpPr>
          <p:spPr bwMode="auto">
            <a:xfrm>
              <a:off x="3955" y="594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47" name="Rectangle 43"/>
            <p:cNvSpPr>
              <a:spLocks noChangeArrowheads="1"/>
            </p:cNvSpPr>
            <p:nvPr/>
          </p:nvSpPr>
          <p:spPr bwMode="auto">
            <a:xfrm>
              <a:off x="5293" y="594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48" name="Rectangle 44"/>
            <p:cNvSpPr>
              <a:spLocks noChangeArrowheads="1"/>
            </p:cNvSpPr>
            <p:nvPr/>
          </p:nvSpPr>
          <p:spPr bwMode="auto">
            <a:xfrm>
              <a:off x="4847" y="594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49" name="Rectangle 45"/>
            <p:cNvSpPr>
              <a:spLocks noChangeArrowheads="1"/>
            </p:cNvSpPr>
            <p:nvPr/>
          </p:nvSpPr>
          <p:spPr bwMode="auto">
            <a:xfrm>
              <a:off x="4847" y="671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50" name="Rectangle 46"/>
            <p:cNvSpPr>
              <a:spLocks noChangeArrowheads="1"/>
            </p:cNvSpPr>
            <p:nvPr/>
          </p:nvSpPr>
          <p:spPr bwMode="auto">
            <a:xfrm>
              <a:off x="5293" y="632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51" name="Rectangle 47"/>
            <p:cNvSpPr>
              <a:spLocks noChangeArrowheads="1"/>
            </p:cNvSpPr>
            <p:nvPr/>
          </p:nvSpPr>
          <p:spPr bwMode="auto">
            <a:xfrm>
              <a:off x="4847" y="6326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52" name="Rectangle 48"/>
            <p:cNvSpPr>
              <a:spLocks noChangeArrowheads="1"/>
            </p:cNvSpPr>
            <p:nvPr/>
          </p:nvSpPr>
          <p:spPr bwMode="auto">
            <a:xfrm>
              <a:off x="3509" y="671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8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53" name="Rectangle 49"/>
            <p:cNvSpPr>
              <a:spLocks noChangeArrowheads="1"/>
            </p:cNvSpPr>
            <p:nvPr/>
          </p:nvSpPr>
          <p:spPr bwMode="auto">
            <a:xfrm>
              <a:off x="3955" y="671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54" name="Rectangle 50"/>
            <p:cNvSpPr>
              <a:spLocks noChangeArrowheads="1"/>
            </p:cNvSpPr>
            <p:nvPr/>
          </p:nvSpPr>
          <p:spPr bwMode="auto">
            <a:xfrm>
              <a:off x="5739" y="5941"/>
              <a:ext cx="446" cy="3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21556" name="Picture 52" descr="http://delopodushe.ru/files/foto_news/foto_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792242" cy="1058937"/>
          </a:xfrm>
          <a:prstGeom prst="rect">
            <a:avLst/>
          </a:prstGeom>
          <a:noFill/>
        </p:spPr>
      </p:pic>
      <p:pic>
        <p:nvPicPr>
          <p:cNvPr id="56" name="Picture 2" descr="http://cs11230.userapi.com/u22807874/-6/x_f5422a6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92896"/>
            <a:ext cx="619980" cy="792088"/>
          </a:xfrm>
          <a:prstGeom prst="rect">
            <a:avLst/>
          </a:prstGeom>
          <a:noFill/>
        </p:spPr>
      </p:pic>
      <p:pic>
        <p:nvPicPr>
          <p:cNvPr id="57" name="Picture 4" descr="http://s43.radikal.ru/i100/0912/01/418290b729a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556792"/>
            <a:ext cx="883369" cy="792088"/>
          </a:xfrm>
          <a:prstGeom prst="rect">
            <a:avLst/>
          </a:prstGeom>
          <a:noFill/>
        </p:spPr>
      </p:pic>
      <p:pic>
        <p:nvPicPr>
          <p:cNvPr id="58" name="Picture 2" descr="http://illustrators.ru/illustrations/418431_original.jpg?133491916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05064"/>
            <a:ext cx="720079" cy="720079"/>
          </a:xfrm>
          <a:prstGeom prst="rect">
            <a:avLst/>
          </a:prstGeom>
          <a:noFill/>
        </p:spPr>
      </p:pic>
      <p:sp>
        <p:nvSpPr>
          <p:cNvPr id="59" name="Прямоугольник 58"/>
          <p:cNvSpPr/>
          <p:nvPr/>
        </p:nvSpPr>
        <p:spPr>
          <a:xfrm>
            <a:off x="5364088" y="836712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Кому принадлежат эти слова: “Глаза-то слепые…Показалось – это собачонка на дереве”. 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1907704" y="620688"/>
            <a:ext cx="3360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Базилио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292080" y="1988840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 Куда </a:t>
            </a:r>
            <a:r>
              <a:rPr lang="ru-RU" dirty="0" err="1" smtClean="0"/>
              <a:t>Мальвина</a:t>
            </a:r>
            <a:r>
              <a:rPr lang="ru-RU" dirty="0" smtClean="0"/>
              <a:t> велела </a:t>
            </a:r>
            <a:r>
              <a:rPr lang="ru-RU" dirty="0" err="1" smtClean="0"/>
              <a:t>Артемону</a:t>
            </a:r>
            <a:r>
              <a:rPr lang="ru-RU" dirty="0" smtClean="0"/>
              <a:t> отвести провинившегося Буратино? 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1547664" y="1124744"/>
            <a:ext cx="2379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чулан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427984" y="2924944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Кто спасался бегством от </a:t>
            </a:r>
            <a:r>
              <a:rPr lang="ru-RU" dirty="0" err="1" smtClean="0"/>
              <a:t>полицей</a:t>
            </a:r>
            <a:r>
              <a:rPr lang="ru-RU" dirty="0" smtClean="0"/>
              <a:t>- </a:t>
            </a:r>
            <a:r>
              <a:rPr lang="ru-RU" dirty="0" err="1" smtClean="0"/>
              <a:t>ских</a:t>
            </a:r>
            <a:r>
              <a:rPr lang="ru-RU" dirty="0" smtClean="0"/>
              <a:t> собак верхом на зайце? 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539552" y="1628800"/>
            <a:ext cx="2460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Пьеро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851920" y="3501008"/>
            <a:ext cx="489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Где Буратино расстался с одним из золотых, подаренных ему Карабасом </a:t>
            </a:r>
            <a:r>
              <a:rPr lang="ru-RU" dirty="0" err="1" smtClean="0"/>
              <a:t>Барабасом</a:t>
            </a:r>
            <a:r>
              <a:rPr lang="ru-RU" dirty="0" smtClean="0"/>
              <a:t>? 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1475656" y="2132856"/>
            <a:ext cx="37444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харчевня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635896" y="4365104"/>
            <a:ext cx="3169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5. Верный пес </a:t>
            </a:r>
            <a:r>
              <a:rPr lang="ru-RU" dirty="0" err="1" smtClean="0"/>
              <a:t>Мальвины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1043608" y="2636912"/>
            <a:ext cx="3384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Артемон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563888" y="4653136"/>
            <a:ext cx="3995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6. Черепаха с золотым ключиком. 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179512" y="3140968"/>
            <a:ext cx="3756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Тортилла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251520" y="501317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 Что было в руках у разбойника – кота </a:t>
            </a:r>
            <a:r>
              <a:rPr lang="ru-RU" dirty="0" err="1" smtClean="0"/>
              <a:t>Базилио</a:t>
            </a:r>
            <a:r>
              <a:rPr lang="ru-RU" dirty="0" smtClean="0"/>
              <a:t>, гнавшегося за Буратино? 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1907704" y="3645024"/>
            <a:ext cx="17027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нож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251520" y="5733256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8. Куда отправился Буратино с азбукой, но так и не дошел? 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899592" y="4077072"/>
            <a:ext cx="2569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школа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pic>
        <p:nvPicPr>
          <p:cNvPr id="18434" name="Picture 2" descr="http://s60.radikal.ru/i169/1103/08/647c770eaf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070" y="1397425"/>
            <a:ext cx="7339330" cy="518748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/>
          <a:lstStyle/>
          <a:p>
            <a:r>
              <a:rPr lang="ru-RU" dirty="0" smtClean="0"/>
              <a:t>Волшебный сундучок</a:t>
            </a:r>
            <a:endParaRPr lang="ru-RU" dirty="0"/>
          </a:p>
        </p:txBody>
      </p:sp>
      <p:pic>
        <p:nvPicPr>
          <p:cNvPr id="22530" name="Picture 2" descr="http://img.sunhome.ru/UsersGallery/Cards/79/18816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088" y="1609558"/>
            <a:ext cx="5336200" cy="46277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1719</TotalTime>
  <Words>630</Words>
  <Application>Microsoft Office PowerPoint</Application>
  <PresentationFormat>Экран (4:3)</PresentationFormat>
  <Paragraphs>318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Урок внеклассного чтения в 4 классе. литературная игра по сказке    </vt:lpstr>
      <vt:lpstr>Слайд 2</vt:lpstr>
      <vt:lpstr>Алексей Николаевич Толстой</vt:lpstr>
      <vt:lpstr>Слайд 4</vt:lpstr>
      <vt:lpstr>Отгадать имя литературного героя.</vt:lpstr>
      <vt:lpstr>Отгадать имя литературного героя.</vt:lpstr>
      <vt:lpstr>Кроссворд</vt:lpstr>
      <vt:lpstr>Викторина</vt:lpstr>
      <vt:lpstr>Волшебный сундучок</vt:lpstr>
      <vt:lpstr>Волшебный сундучок</vt:lpstr>
      <vt:lpstr>Волшебный сундучок</vt:lpstr>
      <vt:lpstr>Волшебный сундучок</vt:lpstr>
      <vt:lpstr>Волшебный сундучок</vt:lpstr>
      <vt:lpstr>Волшебный сундучок</vt:lpstr>
      <vt:lpstr>Волшебный сундучок</vt:lpstr>
      <vt:lpstr>Кто это?</vt:lpstr>
      <vt:lpstr>В стране сказочных героев.</vt:lpstr>
      <vt:lpstr>Породы собак</vt:lpstr>
      <vt:lpstr>«Мастерская папы Карло».</vt:lpstr>
      <vt:lpstr>«Угадай мелодию».</vt:lpstr>
      <vt:lpstr>«Поле чудес»</vt:lpstr>
      <vt:lpstr>«Отыщи знакомые имена».</vt:lpstr>
      <vt:lpstr>«Отыщи знакомые имена».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внеклассного чтения в 4 классе.  литературная игра по сказке   А. Н. Толстого «Золотой ключик, или Приключения Буратино».</dc:title>
  <dc:creator>Оксана</dc:creator>
  <cp:lastModifiedBy>Оксана</cp:lastModifiedBy>
  <cp:revision>45</cp:revision>
  <dcterms:created xsi:type="dcterms:W3CDTF">2012-10-20T15:17:39Z</dcterms:created>
  <dcterms:modified xsi:type="dcterms:W3CDTF">2012-10-22T20:03:46Z</dcterms:modified>
</cp:coreProperties>
</file>