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hidden">
          <a:xfrm>
            <a:off x="2895600" y="0"/>
            <a:ext cx="33528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133600" y="473075"/>
            <a:ext cx="4878388" cy="3490913"/>
            <a:chOff x="1344" y="298"/>
            <a:chExt cx="3073" cy="2199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344" y="1035"/>
              <a:ext cx="1019" cy="907"/>
            </a:xfrm>
            <a:custGeom>
              <a:avLst/>
              <a:gdLst>
                <a:gd name="T0" fmla="*/ 0 w 1019"/>
                <a:gd name="T1" fmla="*/ 566 h 907"/>
                <a:gd name="T2" fmla="*/ 0 w 1019"/>
                <a:gd name="T3" fmla="*/ 906 h 907"/>
                <a:gd name="T4" fmla="*/ 1014 w 1019"/>
                <a:gd name="T5" fmla="*/ 283 h 907"/>
                <a:gd name="T6" fmla="*/ 1018 w 1019"/>
                <a:gd name="T7" fmla="*/ 307 h 907"/>
                <a:gd name="T8" fmla="*/ 869 w 1019"/>
                <a:gd name="T9" fmla="*/ 0 h 907"/>
                <a:gd name="T10" fmla="*/ 0 w 1019"/>
                <a:gd name="T11" fmla="*/ 566 h 9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19" h="907">
                  <a:moveTo>
                    <a:pt x="0" y="566"/>
                  </a:moveTo>
                  <a:lnTo>
                    <a:pt x="0" y="906"/>
                  </a:lnTo>
                  <a:lnTo>
                    <a:pt x="1014" y="283"/>
                  </a:lnTo>
                  <a:lnTo>
                    <a:pt x="1018" y="307"/>
                  </a:lnTo>
                  <a:lnTo>
                    <a:pt x="869" y="0"/>
                  </a:lnTo>
                  <a:lnTo>
                    <a:pt x="0" y="566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398" y="1035"/>
              <a:ext cx="1019" cy="907"/>
            </a:xfrm>
            <a:custGeom>
              <a:avLst/>
              <a:gdLst>
                <a:gd name="T0" fmla="*/ 1018 w 1019"/>
                <a:gd name="T1" fmla="*/ 566 h 907"/>
                <a:gd name="T2" fmla="*/ 1018 w 1019"/>
                <a:gd name="T3" fmla="*/ 906 h 907"/>
                <a:gd name="T4" fmla="*/ 3 w 1019"/>
                <a:gd name="T5" fmla="*/ 283 h 907"/>
                <a:gd name="T6" fmla="*/ 0 w 1019"/>
                <a:gd name="T7" fmla="*/ 307 h 907"/>
                <a:gd name="T8" fmla="*/ 148 w 1019"/>
                <a:gd name="T9" fmla="*/ 0 h 907"/>
                <a:gd name="T10" fmla="*/ 1018 w 1019"/>
                <a:gd name="T11" fmla="*/ 566 h 9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19" h="907">
                  <a:moveTo>
                    <a:pt x="1018" y="566"/>
                  </a:moveTo>
                  <a:lnTo>
                    <a:pt x="1018" y="906"/>
                  </a:lnTo>
                  <a:lnTo>
                    <a:pt x="3" y="283"/>
                  </a:lnTo>
                  <a:lnTo>
                    <a:pt x="0" y="307"/>
                  </a:lnTo>
                  <a:lnTo>
                    <a:pt x="148" y="0"/>
                  </a:lnTo>
                  <a:lnTo>
                    <a:pt x="1018" y="566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571" y="298"/>
              <a:ext cx="2632" cy="2199"/>
              <a:chOff x="1571" y="298"/>
              <a:chExt cx="2632" cy="2199"/>
            </a:xfrm>
          </p:grpSpPr>
          <p:sp>
            <p:nvSpPr>
              <p:cNvPr id="10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71" y="298"/>
                <a:ext cx="2631" cy="2198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8"/>
              <p:cNvSpPr>
                <a:spLocks/>
              </p:cNvSpPr>
              <p:nvPr/>
            </p:nvSpPr>
            <p:spPr bwMode="auto">
              <a:xfrm>
                <a:off x="1571" y="298"/>
                <a:ext cx="1316" cy="2199"/>
              </a:xfrm>
              <a:custGeom>
                <a:avLst/>
                <a:gdLst>
                  <a:gd name="T0" fmla="*/ 1315 w 1316"/>
                  <a:gd name="T1" fmla="*/ 2198 h 2199"/>
                  <a:gd name="T2" fmla="*/ 1315 w 1316"/>
                  <a:gd name="T3" fmla="*/ 1815 h 2199"/>
                  <a:gd name="T4" fmla="*/ 409 w 1316"/>
                  <a:gd name="T5" fmla="*/ 214 h 2199"/>
                  <a:gd name="T6" fmla="*/ 0 w 1316"/>
                  <a:gd name="T7" fmla="*/ 0 h 2199"/>
                  <a:gd name="T8" fmla="*/ 1315 w 1316"/>
                  <a:gd name="T9" fmla="*/ 2198 h 2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6" h="2199">
                    <a:moveTo>
                      <a:pt x="1315" y="2198"/>
                    </a:moveTo>
                    <a:lnTo>
                      <a:pt x="1315" y="1815"/>
                    </a:lnTo>
                    <a:lnTo>
                      <a:pt x="409" y="214"/>
                    </a:lnTo>
                    <a:lnTo>
                      <a:pt x="0" y="0"/>
                    </a:lnTo>
                    <a:lnTo>
                      <a:pt x="1315" y="2198"/>
                    </a:lnTo>
                  </a:path>
                </a:pathLst>
              </a:custGeom>
              <a:solidFill>
                <a:srgbClr val="002010">
                  <a:alpha val="50195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9"/>
              <p:cNvSpPr>
                <a:spLocks/>
              </p:cNvSpPr>
              <p:nvPr/>
            </p:nvSpPr>
            <p:spPr bwMode="auto">
              <a:xfrm>
                <a:off x="1571" y="298"/>
                <a:ext cx="2632" cy="217"/>
              </a:xfrm>
              <a:custGeom>
                <a:avLst/>
                <a:gdLst>
                  <a:gd name="T0" fmla="*/ 0 w 2632"/>
                  <a:gd name="T1" fmla="*/ 0 h 217"/>
                  <a:gd name="T2" fmla="*/ 409 w 2632"/>
                  <a:gd name="T3" fmla="*/ 216 h 217"/>
                  <a:gd name="T4" fmla="*/ 2279 w 2632"/>
                  <a:gd name="T5" fmla="*/ 216 h 217"/>
                  <a:gd name="T6" fmla="*/ 2631 w 2632"/>
                  <a:gd name="T7" fmla="*/ 0 h 217"/>
                  <a:gd name="T8" fmla="*/ 0 w 2632"/>
                  <a:gd name="T9" fmla="*/ 0 h 2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32" h="217">
                    <a:moveTo>
                      <a:pt x="0" y="0"/>
                    </a:moveTo>
                    <a:lnTo>
                      <a:pt x="409" y="216"/>
                    </a:lnTo>
                    <a:lnTo>
                      <a:pt x="2279" y="216"/>
                    </a:lnTo>
                    <a:lnTo>
                      <a:pt x="2631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195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2886" y="298"/>
                <a:ext cx="1317" cy="2199"/>
              </a:xfrm>
              <a:custGeom>
                <a:avLst/>
                <a:gdLst>
                  <a:gd name="T0" fmla="*/ 0 w 1317"/>
                  <a:gd name="T1" fmla="*/ 2198 h 2199"/>
                  <a:gd name="T2" fmla="*/ 0 w 1317"/>
                  <a:gd name="T3" fmla="*/ 1815 h 2199"/>
                  <a:gd name="T4" fmla="*/ 906 w 1317"/>
                  <a:gd name="T5" fmla="*/ 214 h 2199"/>
                  <a:gd name="T6" fmla="*/ 1316 w 1317"/>
                  <a:gd name="T7" fmla="*/ 0 h 2199"/>
                  <a:gd name="T8" fmla="*/ 0 w 1317"/>
                  <a:gd name="T9" fmla="*/ 2198 h 21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17" h="2199">
                    <a:moveTo>
                      <a:pt x="0" y="2198"/>
                    </a:moveTo>
                    <a:lnTo>
                      <a:pt x="0" y="1815"/>
                    </a:lnTo>
                    <a:lnTo>
                      <a:pt x="906" y="214"/>
                    </a:lnTo>
                    <a:lnTo>
                      <a:pt x="1316" y="0"/>
                    </a:lnTo>
                    <a:lnTo>
                      <a:pt x="0" y="2198"/>
                    </a:lnTo>
                  </a:path>
                </a:pathLst>
              </a:custGeom>
              <a:solidFill>
                <a:srgbClr val="006633">
                  <a:alpha val="50195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1344" y="1631"/>
              <a:ext cx="3069" cy="31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04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38862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410200"/>
            <a:ext cx="6400800" cy="1295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228600"/>
            <a:ext cx="2081212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61988" y="228600"/>
            <a:ext cx="609600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24388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hidden">
          <a:xfrm>
            <a:off x="0" y="0"/>
            <a:ext cx="1752600" cy="68564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374650"/>
            <a:ext cx="1525588" cy="1227138"/>
            <a:chOff x="96" y="236"/>
            <a:chExt cx="961" cy="773"/>
          </a:xfrm>
        </p:grpSpPr>
        <p:sp>
          <p:nvSpPr>
            <p:cNvPr id="1033" name="Freeform 4"/>
            <p:cNvSpPr>
              <a:spLocks/>
            </p:cNvSpPr>
            <p:nvPr/>
          </p:nvSpPr>
          <p:spPr bwMode="auto">
            <a:xfrm>
              <a:off x="738" y="495"/>
              <a:ext cx="319" cy="319"/>
            </a:xfrm>
            <a:custGeom>
              <a:avLst/>
              <a:gdLst>
                <a:gd name="T0" fmla="*/ 318 w 319"/>
                <a:gd name="T1" fmla="*/ 198 h 319"/>
                <a:gd name="T2" fmla="*/ 318 w 319"/>
                <a:gd name="T3" fmla="*/ 318 h 319"/>
                <a:gd name="T4" fmla="*/ 1 w 319"/>
                <a:gd name="T5" fmla="*/ 99 h 319"/>
                <a:gd name="T6" fmla="*/ 0 w 319"/>
                <a:gd name="T7" fmla="*/ 108 h 319"/>
                <a:gd name="T8" fmla="*/ 46 w 319"/>
                <a:gd name="T9" fmla="*/ 0 h 319"/>
                <a:gd name="T10" fmla="*/ 318 w 319"/>
                <a:gd name="T11" fmla="*/ 198 h 3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19" h="319">
                  <a:moveTo>
                    <a:pt x="318" y="198"/>
                  </a:moveTo>
                  <a:lnTo>
                    <a:pt x="318" y="318"/>
                  </a:lnTo>
                  <a:lnTo>
                    <a:pt x="1" y="99"/>
                  </a:lnTo>
                  <a:lnTo>
                    <a:pt x="0" y="108"/>
                  </a:lnTo>
                  <a:lnTo>
                    <a:pt x="46" y="0"/>
                  </a:lnTo>
                  <a:lnTo>
                    <a:pt x="318" y="198"/>
                  </a:lnTo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auto">
            <a:xfrm>
              <a:off x="96" y="495"/>
              <a:ext cx="319" cy="319"/>
            </a:xfrm>
            <a:custGeom>
              <a:avLst/>
              <a:gdLst>
                <a:gd name="T0" fmla="*/ 0 w 319"/>
                <a:gd name="T1" fmla="*/ 198 h 319"/>
                <a:gd name="T2" fmla="*/ 0 w 319"/>
                <a:gd name="T3" fmla="*/ 318 h 319"/>
                <a:gd name="T4" fmla="*/ 316 w 319"/>
                <a:gd name="T5" fmla="*/ 99 h 319"/>
                <a:gd name="T6" fmla="*/ 318 w 319"/>
                <a:gd name="T7" fmla="*/ 108 h 319"/>
                <a:gd name="T8" fmla="*/ 271 w 319"/>
                <a:gd name="T9" fmla="*/ 0 h 319"/>
                <a:gd name="T10" fmla="*/ 0 w 319"/>
                <a:gd name="T11" fmla="*/ 198 h 3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19" h="319">
                  <a:moveTo>
                    <a:pt x="0" y="198"/>
                  </a:moveTo>
                  <a:lnTo>
                    <a:pt x="0" y="318"/>
                  </a:lnTo>
                  <a:lnTo>
                    <a:pt x="316" y="99"/>
                  </a:lnTo>
                  <a:lnTo>
                    <a:pt x="318" y="108"/>
                  </a:lnTo>
                  <a:lnTo>
                    <a:pt x="271" y="0"/>
                  </a:lnTo>
                  <a:lnTo>
                    <a:pt x="0" y="198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52" y="236"/>
              <a:ext cx="823" cy="773"/>
              <a:chOff x="152" y="236"/>
              <a:chExt cx="823" cy="773"/>
            </a:xfrm>
          </p:grpSpPr>
          <p:sp>
            <p:nvSpPr>
              <p:cNvPr id="1037" name="AutoShape 7" descr="Green marble"/>
              <p:cNvSpPr>
                <a:spLocks noChangeArrowheads="1"/>
              </p:cNvSpPr>
              <p:nvPr/>
            </p:nvSpPr>
            <p:spPr bwMode="auto">
              <a:xfrm rot="10800000" flipH="1">
                <a:off x="152" y="236"/>
                <a:ext cx="822" cy="772"/>
              </a:xfrm>
              <a:prstGeom prst="triangle">
                <a:avLst>
                  <a:gd name="adj" fmla="val 49995"/>
                </a:avLst>
              </a:prstGeom>
              <a:blipFill dpi="0" rotWithShape="0">
                <a:blip r:embed="rId13" cstate="print"/>
                <a:srcRect/>
                <a:tile tx="0" ty="0" sx="100000" sy="100000" flip="none" algn="tl"/>
              </a:blipFill>
              <a:ln w="12700" cap="sq">
                <a:solidFill>
                  <a:srgbClr val="006633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8"/>
              <p:cNvSpPr>
                <a:spLocks/>
              </p:cNvSpPr>
              <p:nvPr/>
            </p:nvSpPr>
            <p:spPr bwMode="auto">
              <a:xfrm>
                <a:off x="152" y="236"/>
                <a:ext cx="412" cy="773"/>
              </a:xfrm>
              <a:custGeom>
                <a:avLst/>
                <a:gdLst>
                  <a:gd name="T0" fmla="*/ 411 w 412"/>
                  <a:gd name="T1" fmla="*/ 772 h 773"/>
                  <a:gd name="T2" fmla="*/ 411 w 412"/>
                  <a:gd name="T3" fmla="*/ 637 h 773"/>
                  <a:gd name="T4" fmla="*/ 127 w 412"/>
                  <a:gd name="T5" fmla="*/ 75 h 773"/>
                  <a:gd name="T6" fmla="*/ 0 w 412"/>
                  <a:gd name="T7" fmla="*/ 0 h 773"/>
                  <a:gd name="T8" fmla="*/ 411 w 412"/>
                  <a:gd name="T9" fmla="*/ 772 h 7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2" h="773">
                    <a:moveTo>
                      <a:pt x="411" y="772"/>
                    </a:moveTo>
                    <a:lnTo>
                      <a:pt x="411" y="637"/>
                    </a:lnTo>
                    <a:lnTo>
                      <a:pt x="127" y="75"/>
                    </a:lnTo>
                    <a:lnTo>
                      <a:pt x="0" y="0"/>
                    </a:lnTo>
                    <a:lnTo>
                      <a:pt x="411" y="772"/>
                    </a:lnTo>
                  </a:path>
                </a:pathLst>
              </a:custGeom>
              <a:solidFill>
                <a:srgbClr val="002010">
                  <a:alpha val="50195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9" name="Freeform 9"/>
              <p:cNvSpPr>
                <a:spLocks/>
              </p:cNvSpPr>
              <p:nvPr/>
            </p:nvSpPr>
            <p:spPr bwMode="auto">
              <a:xfrm>
                <a:off x="152" y="236"/>
                <a:ext cx="823" cy="77"/>
              </a:xfrm>
              <a:custGeom>
                <a:avLst/>
                <a:gdLst>
                  <a:gd name="T0" fmla="*/ 0 w 823"/>
                  <a:gd name="T1" fmla="*/ 0 h 77"/>
                  <a:gd name="T2" fmla="*/ 127 w 823"/>
                  <a:gd name="T3" fmla="*/ 76 h 77"/>
                  <a:gd name="T4" fmla="*/ 712 w 823"/>
                  <a:gd name="T5" fmla="*/ 76 h 77"/>
                  <a:gd name="T6" fmla="*/ 822 w 823"/>
                  <a:gd name="T7" fmla="*/ 0 h 77"/>
                  <a:gd name="T8" fmla="*/ 0 w 823"/>
                  <a:gd name="T9" fmla="*/ 0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23" h="77">
                    <a:moveTo>
                      <a:pt x="0" y="0"/>
                    </a:moveTo>
                    <a:lnTo>
                      <a:pt x="127" y="76"/>
                    </a:lnTo>
                    <a:lnTo>
                      <a:pt x="712" y="76"/>
                    </a:lnTo>
                    <a:lnTo>
                      <a:pt x="822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BB96">
                  <a:alpha val="50195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0" name="Freeform 10"/>
              <p:cNvSpPr>
                <a:spLocks/>
              </p:cNvSpPr>
              <p:nvPr/>
            </p:nvSpPr>
            <p:spPr bwMode="auto">
              <a:xfrm>
                <a:off x="563" y="236"/>
                <a:ext cx="412" cy="773"/>
              </a:xfrm>
              <a:custGeom>
                <a:avLst/>
                <a:gdLst>
                  <a:gd name="T0" fmla="*/ 0 w 412"/>
                  <a:gd name="T1" fmla="*/ 772 h 773"/>
                  <a:gd name="T2" fmla="*/ 0 w 412"/>
                  <a:gd name="T3" fmla="*/ 637 h 773"/>
                  <a:gd name="T4" fmla="*/ 283 w 412"/>
                  <a:gd name="T5" fmla="*/ 75 h 773"/>
                  <a:gd name="T6" fmla="*/ 411 w 412"/>
                  <a:gd name="T7" fmla="*/ 0 h 773"/>
                  <a:gd name="T8" fmla="*/ 0 w 412"/>
                  <a:gd name="T9" fmla="*/ 772 h 7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12" h="773">
                    <a:moveTo>
                      <a:pt x="0" y="772"/>
                    </a:moveTo>
                    <a:lnTo>
                      <a:pt x="0" y="637"/>
                    </a:lnTo>
                    <a:lnTo>
                      <a:pt x="283" y="75"/>
                    </a:lnTo>
                    <a:lnTo>
                      <a:pt x="411" y="0"/>
                    </a:lnTo>
                    <a:lnTo>
                      <a:pt x="0" y="772"/>
                    </a:lnTo>
                  </a:path>
                </a:pathLst>
              </a:custGeom>
              <a:solidFill>
                <a:srgbClr val="006633">
                  <a:alpha val="50195"/>
                </a:srgbClr>
              </a:solidFill>
              <a:ln w="12700" cap="sq">
                <a:solidFill>
                  <a:srgbClr val="006633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179" name="Rectangle 11"/>
            <p:cNvSpPr>
              <a:spLocks noChangeArrowheads="1"/>
            </p:cNvSpPr>
            <p:nvPr/>
          </p:nvSpPr>
          <p:spPr bwMode="auto">
            <a:xfrm>
              <a:off x="96" y="704"/>
              <a:ext cx="959" cy="10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8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7086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7E2FB009-6E5A-449C-A3BC-82C4DF59C4EA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ru-RU"/>
          </a:p>
        </p:txBody>
      </p:sp>
      <p:sp>
        <p:nvSpPr>
          <p:cNvPr id="718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6173AE1-5E2A-4CA9-9B1D-46B4D747D8E3}" type="slidenum">
              <a:rPr lang="ru-RU" smtClean="0"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hecker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Ú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R:\&#1082;&#1086;&#1085;&#1091;&#1088;&#1089;%20&#1087;&#1088;&#1077;&#1079;&#1077;&#1085;&#1090;&#1072;&#1094;&#1080;&#1081;\&#1050;&#1091;&#1088;&#1077;&#1085;&#1080;&#1077;%20&#1087;&#1088;&#1080;&#1095;&#1080;&#1085;&#1099;%20&#1080;%20&#1089;&#1083;&#1077;&#1076;&#1089;&#1090;&#1074;&#1080;&#1077;\Hans%20Zimmer%20-%20Requiem%20for%20a%20dream%20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357166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b="1" dirty="0" smtClean="0">
                <a:cs typeface="Times New Roman" pitchFamily="18" charset="0"/>
              </a:rPr>
              <a:t>«Гимназия №13»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14375" y="1772816"/>
            <a:ext cx="77724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КУРЕНИЕ</a:t>
            </a:r>
            <a:br>
              <a:rPr kumimoji="0" lang="ru-RU" sz="7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ПРИЧИНЫ И СЛЕДСТВИЕ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355976" y="3809048"/>
            <a:ext cx="4714875" cy="1834530"/>
          </a:xfrm>
          <a:prstGeom prst="rect">
            <a:avLst/>
          </a:prstGeom>
          <a:noFill/>
          <a:ln>
            <a:noFill/>
          </a:ln>
          <a:extLst/>
        </p:spPr>
        <p:txBody>
          <a:bodyPr lIns="92075" tIns="46038" rIns="92075" bIns="46038">
            <a:normAutofit fontScale="250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>
              <a:defRPr/>
            </a:pPr>
            <a:r>
              <a:rPr lang="ru-RU" sz="8000" b="1" dirty="0" smtClean="0">
                <a:cs typeface="Times New Roman" pitchFamily="18" charset="0"/>
              </a:rPr>
              <a:t>Автор: </a:t>
            </a:r>
            <a:r>
              <a:rPr lang="ru-RU" sz="8000" b="1" dirty="0">
                <a:cs typeface="Times New Roman" pitchFamily="18" charset="0"/>
              </a:rPr>
              <a:t>ученик </a:t>
            </a:r>
            <a:r>
              <a:rPr lang="ru-RU" sz="8000" b="1" dirty="0" smtClean="0">
                <a:cs typeface="Times New Roman" pitchFamily="18" charset="0"/>
              </a:rPr>
              <a:t>7-б класса</a:t>
            </a:r>
            <a:endParaRPr lang="ru-RU" sz="8000" b="1" dirty="0">
              <a:cs typeface="Times New Roman" pitchFamily="18" charset="0"/>
            </a:endParaRPr>
          </a:p>
          <a:p>
            <a:pPr algn="l">
              <a:defRPr/>
            </a:pPr>
            <a:r>
              <a:rPr lang="ru-RU" sz="8000" b="1" dirty="0" smtClean="0">
                <a:cs typeface="Times New Roman" pitchFamily="18" charset="0"/>
              </a:rPr>
              <a:t> 	Рябов Дмитрий Дмитриевич,</a:t>
            </a:r>
          </a:p>
          <a:p>
            <a:pPr algn="l">
              <a:defRPr/>
            </a:pPr>
            <a:r>
              <a:rPr lang="ru-RU" sz="8000" b="1" dirty="0" smtClean="0">
                <a:cs typeface="Times New Roman" pitchFamily="18" charset="0"/>
              </a:rPr>
              <a:t>	МБОУ «Гимназия №13»</a:t>
            </a:r>
          </a:p>
          <a:p>
            <a:pPr algn="l">
              <a:defRPr/>
            </a:pPr>
            <a:r>
              <a:rPr lang="ru-RU" sz="8000" b="1" dirty="0" smtClean="0">
                <a:cs typeface="Times New Roman" pitchFamily="18" charset="0"/>
              </a:rPr>
              <a:t>	Тульской области</a:t>
            </a:r>
          </a:p>
          <a:p>
            <a:pPr algn="l">
              <a:defRPr/>
            </a:pPr>
            <a:r>
              <a:rPr lang="ru-RU" sz="8000" b="1" dirty="0" smtClean="0">
                <a:cs typeface="Times New Roman" pitchFamily="18" charset="0"/>
              </a:rPr>
              <a:t>	г. Новомосковска </a:t>
            </a:r>
          </a:p>
          <a:p>
            <a:pPr algn="l">
              <a:defRPr/>
            </a:pPr>
            <a:r>
              <a:rPr lang="ru-RU" sz="8000" b="1" dirty="0" smtClean="0">
                <a:cs typeface="Times New Roman" pitchFamily="18" charset="0"/>
              </a:rPr>
              <a:t>Учитель: Белова Наталья Викторовна </a:t>
            </a:r>
          </a:p>
          <a:p>
            <a:pPr>
              <a:defRPr/>
            </a:pPr>
            <a:r>
              <a:rPr lang="ru-RU" sz="2400" dirty="0" smtClean="0"/>
              <a:t> </a:t>
            </a:r>
          </a:p>
        </p:txBody>
      </p:sp>
      <p:sp>
        <p:nvSpPr>
          <p:cNvPr id="7" name="Прямоугольник 7"/>
          <p:cNvSpPr>
            <a:spLocks noChangeArrowheads="1"/>
          </p:cNvSpPr>
          <p:nvPr/>
        </p:nvSpPr>
        <p:spPr bwMode="auto">
          <a:xfrm>
            <a:off x="3340100" y="6199852"/>
            <a:ext cx="25209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г</a:t>
            </a:r>
            <a:r>
              <a:rPr lang="ru-RU" b="1" dirty="0">
                <a:cs typeface="Times New Roman" pitchFamily="18" charset="0"/>
              </a:rPr>
              <a:t>. Новомосковск</a:t>
            </a:r>
          </a:p>
          <a:p>
            <a:pPr algn="ctr"/>
            <a:r>
              <a:rPr lang="ru-RU" b="1" dirty="0">
                <a:cs typeface="Times New Roman" pitchFamily="18" charset="0"/>
              </a:rPr>
              <a:t>2012  </a:t>
            </a:r>
            <a:r>
              <a:rPr lang="ru-RU" b="1" dirty="0" smtClean="0">
                <a:cs typeface="Times New Roman" pitchFamily="18" charset="0"/>
              </a:rPr>
              <a:t>год</a:t>
            </a:r>
            <a:endParaRPr lang="ru-RU" b="1" dirty="0">
              <a:cs typeface="Times New Roman" pitchFamily="18" charset="0"/>
            </a:endParaRPr>
          </a:p>
        </p:txBody>
      </p:sp>
      <p:pic>
        <p:nvPicPr>
          <p:cNvPr id="8" name="Hans Zimmer - Requiem for a dream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00100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286000" y="214313"/>
            <a:ext cx="6643688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indent="457200" algn="just" eaLnBrk="0" hangingPunct="0">
              <a:defRPr/>
            </a:pPr>
            <a:r>
              <a:rPr lang="ru-RU" sz="2200" dirty="0"/>
              <a:t>Самые очевидные — болезни дыхательной системы и легких. Самые «легкие» заболевания — хронический ларингит (из-за него у курильщиков типичный тембр голоса), застойные явления в легких с избыточной секрецией мокроты.</a:t>
            </a:r>
          </a:p>
          <a:p>
            <a:pPr indent="457200" algn="just" eaLnBrk="0" hangingPunct="0">
              <a:defRPr/>
            </a:pPr>
            <a:r>
              <a:rPr lang="ru-RU" sz="2200" dirty="0"/>
              <a:t>Инсульты и инфаркты у курильщиков возникают в 3 раза чаще, чем у некурящих людей.</a:t>
            </a:r>
          </a:p>
          <a:p>
            <a:pPr indent="457200" algn="just" eaLnBrk="0" hangingPunct="0">
              <a:defRPr/>
            </a:pPr>
            <a:r>
              <a:rPr lang="ru-RU" sz="2200" dirty="0"/>
              <a:t>К проблемам сердечно - сосудистой системы можно отнести и хроническую гипоксию всех тканей и систем организма. Связано это с несколькими причинами, и ведущие из них — повышение вязкости крови, анемия курильщиков, малое поступление кислорода из легких.</a:t>
            </a:r>
          </a:p>
          <a:p>
            <a:pPr indent="457200" algn="just" eaLnBrk="0" hangingPunct="0">
              <a:defRPr/>
            </a:pPr>
            <a:r>
              <a:rPr lang="ru-RU" sz="2200" dirty="0"/>
              <a:t>Полость рта, являющаяся начальным отделом ЖКТ, достойна отдельного рассказа. Потемневшие зубы, заболевания пародонта, язвы слизистой, нарушения работы чувствительных сосочков языка, рак языка и губ — нет ни одного участка во рту, который бы не получил свою дозу яда.</a:t>
            </a:r>
          </a:p>
          <a:p>
            <a:pPr algn="just" eaLnBrk="0" hangingPunct="0">
              <a:defRPr/>
            </a:pPr>
            <a:r>
              <a:rPr lang="ru-RU" sz="2200" dirty="0">
                <a:latin typeface="Times New Roman"/>
                <a:cs typeface="Arial" pitchFamily="34" charset="0"/>
              </a:rPr>
              <a:t> </a:t>
            </a:r>
            <a:endParaRPr lang="ru-RU" sz="2200" dirty="0"/>
          </a:p>
        </p:txBody>
      </p:sp>
      <p:pic>
        <p:nvPicPr>
          <p:cNvPr id="3" name="Picture 4" descr="Кур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85937"/>
            <a:ext cx="2071688" cy="463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714375"/>
            <a:ext cx="9144000" cy="2984500"/>
          </a:xfrm>
          <a:noFill/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C000"/>
                </a:solidFill>
              </a:rPr>
              <a:t>   </a:t>
            </a:r>
            <a:r>
              <a:rPr lang="ru-RU" sz="5400" b="1" smtClean="0">
                <a:solidFill>
                  <a:srgbClr val="FFC000"/>
                </a:solidFill>
              </a:rPr>
              <a:t>Хочешь  жить – </a:t>
            </a:r>
            <a:br>
              <a:rPr lang="ru-RU" sz="5400" b="1" smtClean="0">
                <a:solidFill>
                  <a:srgbClr val="FFC000"/>
                </a:solidFill>
              </a:rPr>
            </a:br>
            <a:r>
              <a:rPr lang="ru-RU" sz="5400" b="1" smtClean="0">
                <a:solidFill>
                  <a:srgbClr val="FFC000"/>
                </a:solidFill>
              </a:rPr>
              <a:t> 				бросай   курить !</a:t>
            </a:r>
          </a:p>
        </p:txBody>
      </p:sp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2214563" y="3714750"/>
            <a:ext cx="5657850" cy="2952750"/>
            <a:chOff x="2124075" y="3357562"/>
            <a:chExt cx="5657850" cy="2952750"/>
          </a:xfrm>
        </p:grpSpPr>
        <p:pic>
          <p:nvPicPr>
            <p:cNvPr id="13316" name="Picture 6" descr="cigarett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3781936">
              <a:off x="4600575" y="1960563"/>
              <a:ext cx="704850" cy="565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7" name="Picture 7" descr="J0189242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14744" y="3357562"/>
              <a:ext cx="2919413" cy="2952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custDataLst>
      <p:tags r:id="rId1"/>
    </p:custData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tmFilter="0,0; .5, 1; 1, 1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 txBox="1">
            <a:spLocks noChangeArrowheads="1"/>
          </p:cNvSpPr>
          <p:nvPr/>
        </p:nvSpPr>
        <p:spPr>
          <a:xfrm>
            <a:off x="1704683" y="901080"/>
            <a:ext cx="7715250" cy="1447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Курение – причина многих 			              тяжёлых заболеваний.</a:t>
            </a: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ctangle 14"/>
          <p:cNvSpPr txBox="1">
            <a:spLocks noChangeArrowheads="1"/>
          </p:cNvSpPr>
          <p:nvPr/>
        </p:nvSpPr>
        <p:spPr>
          <a:xfrm>
            <a:off x="1904256" y="2348880"/>
            <a:ext cx="6840760" cy="4114800"/>
          </a:xfrm>
          <a:prstGeom prst="rect">
            <a:avLst/>
          </a:prstGeom>
        </p:spPr>
        <p:txBody>
          <a:bodyPr/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ru-RU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социальном отношении менее вредной, чем пьянство, но зато более распространённой привычкой является курение. Курят, к сожалению, очень многие: мужчины, женщины, пожилые люди, подростки. Однако далеко не все представляют себе, какое большое зло курение, как пагубно действует на организм никотин, этот «культурный» яд.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C000"/>
                </a:solidFill>
              </a:rPr>
              <a:t>Какой гадости только нет.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2700338" y="1905000"/>
            <a:ext cx="5734050" cy="411480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zh-CN" sz="2400" dirty="0" smtClean="0"/>
              <a:t>	Установлено, что на первый взгляд безобидное облачко дыма содержит ядовитые вещества, которые оказывают своё воздействие не только на организм курящего, но и на здоровье окружающих, и особенно детей. Кроме никотина табачный дым содержит и другие вредные вещества, а именно: угарный газ, пиридиновые основания, синильную кислоту, сероводород, углекислоту, аммиак, азот, эфирные масла.</a:t>
            </a:r>
            <a:endParaRPr lang="ru-RU" sz="2400" dirty="0" smtClean="0"/>
          </a:p>
        </p:txBody>
      </p:sp>
      <p:pic>
        <p:nvPicPr>
          <p:cNvPr id="5124" name="Picture 5" descr="skeleton 7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0825" y="1487488"/>
            <a:ext cx="2468563" cy="5370512"/>
          </a:xfrm>
          <a:noFill/>
        </p:spPr>
      </p:pic>
    </p:spTree>
    <p:custDataLst>
      <p:tags r:id="rId1"/>
    </p:custDataLst>
  </p:cSld>
  <p:clrMapOvr>
    <a:masterClrMapping/>
  </p:clrMapOvr>
  <p:transition spd="slow" advTm="6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Rectangle 8"/>
          <p:cNvSpPr>
            <a:spLocks noGrp="1" noChangeArrowheads="1"/>
          </p:cNvSpPr>
          <p:nvPr>
            <p:ph type="title"/>
          </p:nvPr>
        </p:nvSpPr>
        <p:spPr>
          <a:xfrm>
            <a:off x="2484438" y="188913"/>
            <a:ext cx="6483350" cy="1447800"/>
          </a:xfrm>
        </p:spPr>
        <p:txBody>
          <a:bodyPr/>
          <a:lstStyle/>
          <a:p>
            <a:pPr eaLnBrk="1" hangingPunct="1"/>
            <a:r>
              <a:rPr lang="ru-RU" smtClean="0"/>
              <a:t>         </a:t>
            </a:r>
            <a:r>
              <a:rPr lang="ru-RU" b="1" smtClean="0">
                <a:solidFill>
                  <a:srgbClr val="FFC000"/>
                </a:solidFill>
              </a:rPr>
              <a:t>Никотин – яд!</a:t>
            </a:r>
          </a:p>
        </p:txBody>
      </p:sp>
      <p:sp>
        <p:nvSpPr>
          <p:cNvPr id="19466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1907705" y="1628775"/>
            <a:ext cx="6887046" cy="4824413"/>
          </a:xfrm>
        </p:spPr>
        <p:txBody>
          <a:bodyPr/>
          <a:lstStyle/>
          <a:p>
            <a:pPr marL="0" indent="45720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zh-CN" sz="2400" dirty="0" smtClean="0"/>
              <a:t>У начинающего курильщика даже одна выкуренная папироса может вызвать острое отравление, для которого характерны: тошнота, бледность, холодный пот, общая слабость, учащение пульса, головокружение, шум в ушах. Дым от 25 папирос содержит около двух капель чистого никотина, то есть такое количество яда, которого достаточно для того, чтобы убить собаку. Мышь погибает моментально, если ей впустить в глаз одну каплю никотина.</a:t>
            </a:r>
            <a:endParaRPr lang="ru-RU" sz="2400" dirty="0" smtClean="0"/>
          </a:p>
        </p:txBody>
      </p:sp>
    </p:spTree>
    <p:custDataLst>
      <p:tags r:id="rId1"/>
    </p:custData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0"/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/>
      <p:bldP spid="1946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16238" y="1982788"/>
            <a:ext cx="5949950" cy="4332287"/>
          </a:xfrm>
        </p:spPr>
        <p:txBody>
          <a:bodyPr/>
          <a:lstStyle/>
          <a:p>
            <a:pPr marL="0" indent="45720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dirty="0" smtClean="0"/>
              <a:t>1 - 2 пачки сигарет содержат смертельную дозу никотина. Курильщика спасает то, что эта доза вводится в организм не сразу, а дробно. К тому же, часть никотина нейтрализует формальдегид - другой яд, содержащийся в табаке. В течение 30 лет такой курильщик выкуривает примерно 20000 сигарет, или 160 кг табака, поглощая в среднем 800 г никотина. Именно такая доза поступает ежедневно в кровь после выкуривания 20-25 сигарет. </a:t>
            </a:r>
          </a:p>
        </p:txBody>
      </p:sp>
      <p:pic>
        <p:nvPicPr>
          <p:cNvPr id="30724" name="Picture 4" descr="man with cigarett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2808288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finger pointi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799846">
            <a:off x="3419475" y="260350"/>
            <a:ext cx="4143375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2357438" y="257175"/>
            <a:ext cx="6191250" cy="144780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        </a:t>
            </a:r>
            <a:r>
              <a:rPr lang="ru-RU" b="1" dirty="0" smtClean="0">
                <a:solidFill>
                  <a:srgbClr val="FFC000"/>
                </a:solidFill>
              </a:rPr>
              <a:t>Причины курения.</a:t>
            </a:r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059113" y="1535113"/>
            <a:ext cx="5834062" cy="4549775"/>
          </a:xfrm>
        </p:spPr>
        <p:txBody>
          <a:bodyPr/>
          <a:lstStyle/>
          <a:p>
            <a:pPr marL="0" indent="45720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zh-CN" sz="2400" dirty="0" smtClean="0"/>
              <a:t>Детям свойственно подражание взрослым. Причиной курения мальчиков 8 – 9 лет являлось: влияние товарищей – в 26,8% случаев, любопытство – в 23,2%, баловство – в 17,8%, подражание взрослым – в 16,7% случаев. Подростки в процессе подготовки к вступлению во «взрослую жизнь» усваивают «взрослые нормы» поведения, в том числе и курение. Подростки видят в курении признак самостоятельности, взрослости. Курение в компании становится своего рода обязанностью, ритуалом, средством к сплочению. </a:t>
            </a:r>
            <a:endParaRPr lang="ru-RU" sz="2400" dirty="0" smtClean="0"/>
          </a:p>
        </p:txBody>
      </p:sp>
      <p:pic>
        <p:nvPicPr>
          <p:cNvPr id="24586" name="Picture 10" descr="man smoking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981075"/>
            <a:ext cx="1685925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2458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4625" y="142875"/>
            <a:ext cx="6262688" cy="6715125"/>
          </a:xfrm>
        </p:spPr>
        <p:txBody>
          <a:bodyPr/>
          <a:lstStyle/>
          <a:p>
            <a:pPr marL="0" indent="45720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zh-CN" sz="2400" dirty="0" smtClean="0"/>
              <a:t>Одной из основных причин курения девушек является «мода». В наш век «современной женщине» можно и модно курить, этим якобы утверждаются самостоятельность, полное равноправие с мужчиной. Сам процесс курения у девушки возводится в определённый ритуал. Это неторопливое доставание сигареты, медленное её разминание пальцами с бросающимся в глаза маникюром, закуривание от манерно поднесённой зажигалки или спички, курение с выпуском дыма через колечко сложенных накрашенных губ. Ей кажется, что всё это ей «идёт», позволяет считать её современной. Однако свойством моды является то, что она приходит и уходит, а изменения в организме, вызванные курением, могут остаться.</a:t>
            </a:r>
            <a:endParaRPr lang="ru-RU" sz="2400" dirty="0" smtClean="0"/>
          </a:p>
        </p:txBody>
      </p:sp>
      <p:pic>
        <p:nvPicPr>
          <p:cNvPr id="27652" name="Picture 4" descr="woman smoking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000250"/>
            <a:ext cx="24003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75" y="1214438"/>
            <a:ext cx="6480175" cy="4619625"/>
          </a:xfrm>
        </p:spPr>
        <p:txBody>
          <a:bodyPr/>
          <a:lstStyle/>
          <a:p>
            <a:pPr marL="0" indent="45720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zh-CN" sz="2400" dirty="0" smtClean="0"/>
              <a:t>Табачный дым не только вдыхается курильщиком, но и поступает в окружающий воздух. Вне затяжки он в основном создаёт условия для пассивного курения. В воздух попадает половина дыма плюс тот, что выдыхает курящий. Вполне понятно, что такой воздух загрязнён никотином, окисью углерода, аммиаком, смолами, бензпиреном, радиоактивными веществами и другими вредными компонентами.</a:t>
            </a:r>
          </a:p>
          <a:p>
            <a:pPr marL="0" indent="45720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zh-CN" sz="2400" dirty="0" smtClean="0"/>
              <a:t>В помещении, где курят, загрязнённость воздуха может увеличиться в 6 раз. Люди, работающие в пропитанном сигаретным дымом воздухе учреждений, как бы выкуривает до 20 сигарет ежедневно. </a:t>
            </a:r>
            <a:endParaRPr lang="ru-RU" sz="2400" dirty="0" smtClean="0"/>
          </a:p>
        </p:txBody>
      </p:sp>
      <p:pic>
        <p:nvPicPr>
          <p:cNvPr id="5" name="Picture 5" descr="stop smoki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54702">
            <a:off x="2089150" y="244475"/>
            <a:ext cx="664368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1775" y="1905000"/>
            <a:ext cx="6192838" cy="4114800"/>
          </a:xfrm>
        </p:spPr>
        <p:txBody>
          <a:bodyPr/>
          <a:lstStyle/>
          <a:p>
            <a:pPr marL="0" indent="45720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zh-CN" sz="2400" dirty="0" smtClean="0"/>
              <a:t>Под влиянием курения снижается острота зрения. Снайпер, который из 100 возможных выбивал 96 очков, после выкуривания нескольких сигарет выбил только 40 очков.</a:t>
            </a:r>
          </a:p>
          <a:p>
            <a:pPr marL="0" indent="45720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altLang="zh-CN" sz="2400" dirty="0" smtClean="0"/>
              <a:t>Несовместимы спорт и курение. Значительные физические нагрузки при тренировках, соревнованиях усугубляют тяжесть последствий курения. Сердечная мышца у спортсмена-курильщика ослаблена. Под действием никотина ухудшается координация движений, уменьшается их точность.</a:t>
            </a:r>
            <a:endParaRPr lang="ru-RU" sz="2400" dirty="0" smtClean="0"/>
          </a:p>
        </p:txBody>
      </p:sp>
      <p:pic>
        <p:nvPicPr>
          <p:cNvPr id="6" name="Рисунок 5" descr="курение картинки, картинки о вреде курения, курение убивает картин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071688"/>
            <a:ext cx="242887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broken cigarett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951926">
            <a:off x="4498976" y="349250"/>
            <a:ext cx="2633662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7|36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4.1|23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3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5|14.2|8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0|10.6|5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3.4"/>
</p:tagLst>
</file>

<file path=ppt/theme/theme1.xml><?xml version="1.0" encoding="utf-8"?>
<a:theme xmlns:a="http://schemas.openxmlformats.org/drawingml/2006/main" name="Business Plan">
  <a:themeElements>
    <a:clrScheme name="Business Plan 1">
      <a:dk1>
        <a:srgbClr val="000000"/>
      </a:dk1>
      <a:lt1>
        <a:srgbClr val="EAEAEA"/>
      </a:lt1>
      <a:dk2>
        <a:srgbClr val="00763B"/>
      </a:dk2>
      <a:lt2>
        <a:srgbClr val="FFFFCC"/>
      </a:lt2>
      <a:accent1>
        <a:srgbClr val="CC6600"/>
      </a:accent1>
      <a:accent2>
        <a:srgbClr val="FF9900"/>
      </a:accent2>
      <a:accent3>
        <a:srgbClr val="AABDAF"/>
      </a:accent3>
      <a:accent4>
        <a:srgbClr val="C8C8C8"/>
      </a:accent4>
      <a:accent5>
        <a:srgbClr val="E2B8AA"/>
      </a:accent5>
      <a:accent6>
        <a:srgbClr val="E78A00"/>
      </a:accent6>
      <a:hlink>
        <a:srgbClr val="CC3300"/>
      </a:hlink>
      <a:folHlink>
        <a:srgbClr val="71BB96"/>
      </a:folHlink>
    </a:clrScheme>
    <a:fontScheme name="Business Pla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usiness Plan 1">
        <a:dk1>
          <a:srgbClr val="000000"/>
        </a:dk1>
        <a:lt1>
          <a:srgbClr val="EAEAEA"/>
        </a:lt1>
        <a:dk2>
          <a:srgbClr val="00763B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AABDAF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71BB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2">
        <a:dk1>
          <a:srgbClr val="000000"/>
        </a:dk1>
        <a:lt1>
          <a:srgbClr val="FFFFFF"/>
        </a:lt1>
        <a:dk2>
          <a:srgbClr val="006633"/>
        </a:dk2>
        <a:lt2>
          <a:srgbClr val="FFFFFF"/>
        </a:lt2>
        <a:accent1>
          <a:srgbClr val="009999"/>
        </a:accent1>
        <a:accent2>
          <a:srgbClr val="8263A2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71BB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4">
        <a:dk1>
          <a:srgbClr val="271A0D"/>
        </a:dk1>
        <a:lt1>
          <a:srgbClr val="EAEAEA"/>
        </a:lt1>
        <a:dk2>
          <a:srgbClr val="996633"/>
        </a:dk2>
        <a:lt2>
          <a:srgbClr val="FFFFCC"/>
        </a:lt2>
        <a:accent1>
          <a:srgbClr val="CC6600"/>
        </a:accent1>
        <a:accent2>
          <a:srgbClr val="FF9900"/>
        </a:accent2>
        <a:accent3>
          <a:srgbClr val="CAB8AD"/>
        </a:accent3>
        <a:accent4>
          <a:srgbClr val="C8C8C8"/>
        </a:accent4>
        <a:accent5>
          <a:srgbClr val="E2B8AA"/>
        </a:accent5>
        <a:accent6>
          <a:srgbClr val="E78A00"/>
        </a:accent6>
        <a:hlink>
          <a:srgbClr val="CC3300"/>
        </a:hlink>
        <a:folHlink>
          <a:srgbClr val="CA956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5">
        <a:dk1>
          <a:srgbClr val="001428"/>
        </a:dk1>
        <a:lt1>
          <a:srgbClr val="DDDDDD"/>
        </a:lt1>
        <a:dk2>
          <a:srgbClr val="336699"/>
        </a:dk2>
        <a:lt2>
          <a:srgbClr val="CCFFCC"/>
        </a:lt2>
        <a:accent1>
          <a:srgbClr val="009999"/>
        </a:accent1>
        <a:accent2>
          <a:srgbClr val="8263A2"/>
        </a:accent2>
        <a:accent3>
          <a:srgbClr val="ADB8CA"/>
        </a:accent3>
        <a:accent4>
          <a:srgbClr val="BDBDBD"/>
        </a:accent4>
        <a:accent5>
          <a:srgbClr val="AACACA"/>
        </a:accent5>
        <a:accent6>
          <a:srgbClr val="755992"/>
        </a:accent6>
        <a:hlink>
          <a:srgbClr val="0665C6"/>
        </a:hlink>
        <a:folHlink>
          <a:srgbClr val="699BC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Рябов Дмитрий</Template>
  <TotalTime>43</TotalTime>
  <Words>746</Words>
  <Application>Microsoft Office PowerPoint</Application>
  <PresentationFormat>Экран (4:3)</PresentationFormat>
  <Paragraphs>32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Business Plan</vt:lpstr>
      <vt:lpstr>Презентация PowerPoint</vt:lpstr>
      <vt:lpstr>Презентация PowerPoint</vt:lpstr>
      <vt:lpstr>Какой гадости только нет.</vt:lpstr>
      <vt:lpstr>         Никотин – яд!</vt:lpstr>
      <vt:lpstr>Презентация PowerPoint</vt:lpstr>
      <vt:lpstr>        Причины курения.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   Хочешь  жить –       бросай   курить !</vt:lpstr>
    </vt:vector>
  </TitlesOfParts>
  <Company>Гимназия №13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Белова Наталья Викторовна</dc:creator>
  <cp:lastModifiedBy>Белов Николай Николаевич</cp:lastModifiedBy>
  <cp:revision>13</cp:revision>
  <dcterms:created xsi:type="dcterms:W3CDTF">2012-05-28T14:11:26Z</dcterms:created>
  <dcterms:modified xsi:type="dcterms:W3CDTF">2012-10-23T17:06:35Z</dcterms:modified>
</cp:coreProperties>
</file>