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trudovik45.ucoz.ru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785B6E25-0212-4799-8ED8-67DB58F3E5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26432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ГООУСТ </a:t>
            </a:r>
            <a:r>
              <a:rPr lang="ru-RU" sz="2000" dirty="0" err="1" smtClean="0"/>
              <a:t>Клюквинская</a:t>
            </a:r>
            <a:r>
              <a:rPr lang="ru-RU" sz="2000" dirty="0" smtClean="0"/>
              <a:t> </a:t>
            </a:r>
            <a:r>
              <a:rPr lang="ru-RU" sz="2000" dirty="0" smtClean="0"/>
              <a:t>школа-интернат</a:t>
            </a:r>
            <a:br>
              <a:rPr lang="ru-RU" sz="2000" dirty="0" smtClean="0"/>
            </a:br>
            <a:r>
              <a:rPr lang="ru-RU" sz="2000" dirty="0" smtClean="0"/>
              <a:t>ТВОРЧЕСКИЙ проект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5400" dirty="0" smtClean="0"/>
              <a:t>ЧАСЫ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dirty="0" smtClean="0"/>
              <a:t>Выполнил: обучающийся 7 «б» класса </a:t>
            </a:r>
            <a:br>
              <a:rPr lang="ru-RU" sz="2800" dirty="0" smtClean="0"/>
            </a:br>
            <a:r>
              <a:rPr lang="ru-RU" sz="2800" dirty="0" smtClean="0"/>
              <a:t>Белкин Иван</a:t>
            </a:r>
            <a:endParaRPr lang="ru-RU" sz="2800" dirty="0"/>
          </a:p>
        </p:txBody>
      </p:sp>
      <p:pic>
        <p:nvPicPr>
          <p:cNvPr id="1026" name="Picture 2" descr="C:\Documents and Settings\Admin\Рабочий стол\фот\DSC02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000372"/>
            <a:ext cx="4871948" cy="365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Georgia" pitchFamily="18" charset="0"/>
              </a:rPr>
              <a:t>Организационный </a:t>
            </a:r>
            <a:br>
              <a:rPr lang="ru-RU" sz="4400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4400" dirty="0" smtClean="0">
                <a:solidFill>
                  <a:schemeClr val="bg1"/>
                </a:solidFill>
                <a:latin typeface="Georgia" pitchFamily="18" charset="0"/>
              </a:rPr>
              <a:t>этап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Идея.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Мне нравятся уроки технологии, наверное, потому что сам люблю мастерить. 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Однажды 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мне пришла в голову идея сделать часы в свою комнату своими руками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Ведь часовой механизм можно взять от старого будильника, а циферблат изготовить самостоятельно.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Georgia" pitchFamily="18" charset="0"/>
              </a:rPr>
              <a:t>Банк идей</a:t>
            </a:r>
            <a:endParaRPr lang="ru-RU" sz="4400" dirty="0"/>
          </a:p>
        </p:txBody>
      </p:sp>
      <p:pic>
        <p:nvPicPr>
          <p:cNvPr id="1026" name="Picture 2" descr="D:\Технология\Часы_креатив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2143140" cy="2962866"/>
          </a:xfrm>
          <a:prstGeom prst="rect">
            <a:avLst/>
          </a:prstGeom>
          <a:noFill/>
        </p:spPr>
      </p:pic>
      <p:pic>
        <p:nvPicPr>
          <p:cNvPr id="1027" name="Picture 3" descr="D:\Технология\Часы_креатив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195372"/>
            <a:ext cx="2214578" cy="2805132"/>
          </a:xfrm>
          <a:prstGeom prst="rect">
            <a:avLst/>
          </a:prstGeom>
          <a:noFill/>
        </p:spPr>
      </p:pic>
      <p:pic>
        <p:nvPicPr>
          <p:cNvPr id="1028" name="Picture 4" descr="D:\Технология\Часы_креатив\0163f65458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357158" y="3429000"/>
            <a:ext cx="2232422" cy="2976562"/>
          </a:xfrm>
          <a:prstGeom prst="rect">
            <a:avLst/>
          </a:prstGeom>
          <a:noFill/>
        </p:spPr>
      </p:pic>
      <p:pic>
        <p:nvPicPr>
          <p:cNvPr id="1029" name="Picture 5" descr="D:\Технология\Часы_креатив\1225237647_clock-05-04-2007-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4286255"/>
            <a:ext cx="2809881" cy="2107411"/>
          </a:xfrm>
          <a:prstGeom prst="rect">
            <a:avLst/>
          </a:prstGeom>
          <a:noFill/>
        </p:spPr>
      </p:pic>
      <p:pic>
        <p:nvPicPr>
          <p:cNvPr id="1030" name="Picture 6" descr="D:\Технология\Часы_креатив\1232518795_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42852"/>
            <a:ext cx="2352680" cy="3217951"/>
          </a:xfrm>
          <a:prstGeom prst="rect">
            <a:avLst/>
          </a:prstGeom>
          <a:noFill/>
        </p:spPr>
      </p:pic>
      <p:pic>
        <p:nvPicPr>
          <p:cNvPr id="1031" name="Picture 7" descr="D:\Технология\Часы_креатив\wall_clock_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571876"/>
            <a:ext cx="3048000" cy="2992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57158" y="214290"/>
            <a:ext cx="8385175" cy="5048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latin typeface="Georgia" pitchFamily="18" charset="0"/>
              </a:rPr>
              <a:t>Технология изготовления</a:t>
            </a:r>
            <a:r>
              <a:rPr lang="ru-RU" sz="4000" dirty="0"/>
              <a:t> </a:t>
            </a:r>
          </a:p>
        </p:txBody>
      </p:sp>
      <p:graphicFrame>
        <p:nvGraphicFramePr>
          <p:cNvPr id="57432" name="Group 88"/>
          <p:cNvGraphicFramePr>
            <a:graphicFrameLocks noGrp="1"/>
          </p:cNvGraphicFramePr>
          <p:nvPr>
            <p:ph type="tbl" idx="1"/>
          </p:nvPr>
        </p:nvGraphicFramePr>
        <p:xfrm>
          <a:off x="430212" y="928670"/>
          <a:ext cx="8713788" cy="4924425"/>
        </p:xfrm>
        <a:graphic>
          <a:graphicData uri="http://schemas.openxmlformats.org/drawingml/2006/table">
            <a:tbl>
              <a:tblPr/>
              <a:tblGrid>
                <a:gridCol w="649288"/>
                <a:gridCol w="2519362"/>
                <a:gridCol w="3240088"/>
                <a:gridCol w="2305050"/>
              </a:tblGrid>
              <a:tr h="1800225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ADEF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«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ADEF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ЧАСЫ»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операция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изображение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Инструменты, материал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Изготовить деталь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Лобзик, фанера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Переводка рисунка,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выжигание, лакирование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Копировальная бумага,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Выжигатель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eorgia" pitchFamily="18" charset="0"/>
                        </a:rPr>
                        <a:t>, лак, кисточка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Picture 2" descr="C:\Documents and Settings\Admin\Рабочий стол\фот\DSC02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643314"/>
            <a:ext cx="782627" cy="782627"/>
          </a:xfrm>
          <a:prstGeom prst="rect">
            <a:avLst/>
          </a:prstGeom>
          <a:noFill/>
        </p:spPr>
      </p:pic>
      <p:pic>
        <p:nvPicPr>
          <p:cNvPr id="12" name="Picture 3" descr="C:\Documents and Settings\Admin\Рабочий стол\фот\DSC028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714884"/>
            <a:ext cx="1238260" cy="928694"/>
          </a:xfrm>
          <a:prstGeom prst="rect">
            <a:avLst/>
          </a:prstGeom>
          <a:noFill/>
        </p:spPr>
      </p:pic>
      <p:pic>
        <p:nvPicPr>
          <p:cNvPr id="13" name="Picture 3" descr="C:\Documents and Settings\Admin\Рабочий стол\фот\DSC028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308066"/>
            <a:ext cx="1714512" cy="1285884"/>
          </a:xfrm>
          <a:prstGeom prst="rect">
            <a:avLst/>
          </a:prstGeom>
          <a:noFill/>
        </p:spPr>
      </p:pic>
      <p:pic>
        <p:nvPicPr>
          <p:cNvPr id="14" name="Picture 5" descr="D:\Технология\Брелки\Кокопели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286388"/>
            <a:ext cx="361948" cy="496791"/>
          </a:xfrm>
          <a:prstGeom prst="rect">
            <a:avLst/>
          </a:prstGeom>
          <a:noFill/>
        </p:spPr>
      </p:pic>
      <p:pic>
        <p:nvPicPr>
          <p:cNvPr id="2053" name="Picture 5" descr="D:\Технология\Брелки\Кокопели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643446"/>
            <a:ext cx="357190" cy="495115"/>
          </a:xfrm>
          <a:prstGeom prst="rect">
            <a:avLst/>
          </a:prstGeom>
          <a:noFill/>
        </p:spPr>
      </p:pic>
      <p:pic>
        <p:nvPicPr>
          <p:cNvPr id="2055" name="Picture 7" descr="D:\Технология\Брелки\Кокопели-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5286388"/>
            <a:ext cx="434286" cy="471644"/>
          </a:xfrm>
          <a:prstGeom prst="rect">
            <a:avLst/>
          </a:prstGeom>
          <a:noFill/>
        </p:spPr>
      </p:pic>
      <p:pic>
        <p:nvPicPr>
          <p:cNvPr id="2056" name="Picture 8" descr="D:\Технология\Брелки\Кокопели-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4643446"/>
            <a:ext cx="357190" cy="533864"/>
          </a:xfrm>
          <a:prstGeom prst="rect">
            <a:avLst/>
          </a:prstGeom>
          <a:noFill/>
        </p:spPr>
      </p:pic>
      <p:pic>
        <p:nvPicPr>
          <p:cNvPr id="2057" name="Picture 9" descr="D:\Технология\Брелки\Кокопели-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86380" y="5286388"/>
            <a:ext cx="428628" cy="497027"/>
          </a:xfrm>
          <a:prstGeom prst="rect">
            <a:avLst/>
          </a:prstGeom>
          <a:noFill/>
        </p:spPr>
      </p:pic>
      <p:pic>
        <p:nvPicPr>
          <p:cNvPr id="2058" name="Picture 10" descr="D:\Технология\Брелки\Кокопели-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86380" y="4643446"/>
            <a:ext cx="500066" cy="516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8"/>
          <p:cNvGraphicFramePr>
            <a:graphicFrameLocks noGrp="1"/>
          </p:cNvGraphicFramePr>
          <p:nvPr>
            <p:ph type="tbl" idx="1"/>
          </p:nvPr>
        </p:nvGraphicFramePr>
        <p:xfrm>
          <a:off x="285720" y="500042"/>
          <a:ext cx="8713788" cy="4572032"/>
        </p:xfrm>
        <a:graphic>
          <a:graphicData uri="http://schemas.openxmlformats.org/drawingml/2006/table">
            <a:tbl>
              <a:tblPr/>
              <a:tblGrid>
                <a:gridCol w="649288"/>
                <a:gridCol w="2519362"/>
                <a:gridCol w="3240088"/>
                <a:gridCol w="2305050"/>
              </a:tblGrid>
              <a:tr h="357190">
                <a:tc gridSpan="4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6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операция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изображение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Инструменты, материал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421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Сборка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Часовой механизм, циферблат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Контроль качества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eorg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Picture 4" descr="C:\Documents and Settings\Admin\Рабочий стол\фот\DSC028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089538"/>
            <a:ext cx="1500197" cy="1125148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фот\DSC028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7" y="2071678"/>
            <a:ext cx="1524010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latin typeface="Arial" charset="0"/>
              </a:rPr>
              <a:t>Экономическое обоснование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01122" cy="470916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Arial" charset="0"/>
              </a:rPr>
              <a:t>1. </a:t>
            </a:r>
            <a:r>
              <a:rPr lang="ru-RU" sz="1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Оплата труда</a:t>
            </a:r>
            <a:r>
              <a:rPr lang="ru-RU" sz="1800" dirty="0" smtClean="0">
                <a:solidFill>
                  <a:schemeClr val="bg1"/>
                </a:solidFill>
                <a:latin typeface="Arial" charset="0"/>
              </a:rPr>
              <a:t>:  </a:t>
            </a: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С­1=Т*Ц    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Т – время выполнения проекта – 12 часов. </a:t>
            </a:r>
            <a:b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</a:b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Ц= (МРОТ/ баланс часов) = 4330 руб./160 час.</a:t>
            </a:r>
            <a:b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</a:br>
            <a:r>
              <a:rPr lang="ru-RU" sz="1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С1=(4330/160)*12=</a:t>
            </a:r>
            <a:r>
              <a:rPr lang="en-US" sz="1800" dirty="0" smtClean="0">
                <a:latin typeface="Arial" charset="0"/>
              </a:rPr>
              <a:t> </a:t>
            </a:r>
            <a:r>
              <a:rPr lang="ru-RU" sz="1800" b="1" i="1" dirty="0" smtClean="0">
                <a:solidFill>
                  <a:schemeClr val="folHlink"/>
                </a:solidFill>
                <a:latin typeface="Arial" charset="0"/>
              </a:rPr>
              <a:t>325 руб.</a:t>
            </a:r>
          </a:p>
          <a:p>
            <a:endParaRPr lang="ru-RU" sz="1800" b="1" i="1" dirty="0" smtClean="0">
              <a:solidFill>
                <a:schemeClr val="folHlink"/>
              </a:solidFill>
              <a:latin typeface="Arial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  <a:latin typeface="Arial" charset="0"/>
              </a:rPr>
              <a:t>2. </a:t>
            </a:r>
            <a:r>
              <a:rPr lang="ru-RU" sz="1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Стоимость материала:</a:t>
            </a:r>
            <a:r>
              <a:rPr lang="ru-RU" sz="1600" dirty="0" smtClean="0">
                <a:solidFill>
                  <a:schemeClr val="bg1"/>
                </a:solidFill>
                <a:latin typeface="Arial" charset="0"/>
              </a:rPr>
              <a:t>  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charset="0"/>
              </a:rPr>
              <a:t>небольшой кусок фанеры 25*25 </a:t>
            </a:r>
          </a:p>
          <a:p>
            <a:pPr>
              <a:buNone/>
            </a:pPr>
            <a:r>
              <a:rPr lang="ru-RU" sz="1600" b="1" i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15 </a:t>
            </a:r>
            <a:r>
              <a:rPr lang="ru-RU" sz="1600" b="1" i="1" dirty="0" err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руб</a:t>
            </a:r>
            <a:endParaRPr lang="ru-RU" sz="1600" b="1" i="1" dirty="0" smtClean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endParaRPr lang="ru-RU" sz="2000" cap="small" baseline="300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ru-RU" sz="2400" cap="small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</a:t>
            </a:r>
            <a:r>
              <a:rPr lang="ru-RU" sz="2400" b="1" i="1" cap="small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Расчет затрат На лак </a:t>
            </a:r>
            <a:endParaRPr lang="ru-RU" sz="2400" cap="small" baseline="30000" dirty="0" smtClean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ru-RU" sz="2400" baseline="30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Условнаяцена1кг.лака:ц=200 руб.</a:t>
            </a:r>
          </a:p>
          <a:p>
            <a:pPr>
              <a:buNone/>
            </a:pPr>
            <a:r>
              <a:rPr lang="ru-RU" sz="1600" b="1" i="1" dirty="0" smtClean="0">
                <a:solidFill>
                  <a:schemeClr val="bg1"/>
                </a:solidFill>
                <a:latin typeface="Constantia" pitchFamily="18" charset="0"/>
              </a:rPr>
              <a:t>4. Определение стоимости затрат на общее освещение</a:t>
            </a:r>
            <a:r>
              <a:rPr lang="ru-RU" sz="1600" b="1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  <a:latin typeface="Constantia" pitchFamily="18" charset="0"/>
              </a:rPr>
              <a:t>(3 лампочки мощностью 100 Вт):</a:t>
            </a:r>
          </a:p>
          <a:p>
            <a:pPr>
              <a:buNone/>
            </a:pPr>
            <a:r>
              <a:rPr lang="en-US" sz="1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W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= 3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шт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  <a:sym typeface="Symbol" pitchFamily="18" charset="2"/>
              </a:rPr>
              <a:t>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100 Вт = 300 Вт или 0,3 кВт.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А</a:t>
            </a:r>
            <a:r>
              <a:rPr lang="ru-RU" sz="1600" b="1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(л)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= </a:t>
            </a:r>
            <a:r>
              <a:rPr lang="en-US" sz="1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W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  <a:sym typeface="Symbol" pitchFamily="18" charset="2"/>
              </a:rPr>
              <a:t>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en-US" sz="1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t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= 0,3 кВт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  <a:sym typeface="Symbol" pitchFamily="18" charset="2"/>
              </a:rPr>
              <a:t>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12 ч = 3,6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кВт·ч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.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С</a:t>
            </a:r>
            <a:r>
              <a:rPr lang="ru-RU" sz="1600" b="1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(лам)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= </a:t>
            </a: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А</a:t>
            </a:r>
            <a:r>
              <a:rPr lang="ru-RU" sz="1600" b="1" baseline="-25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(л)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  <a:sym typeface="Symbol" pitchFamily="18" charset="2"/>
              </a:rPr>
              <a:t>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ru-RU" sz="16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ц</a:t>
            </a:r>
            <a:r>
              <a:rPr lang="ru-RU" sz="1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= 3,6 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  <a:sym typeface="Symbol" pitchFamily="18" charset="2"/>
              </a:rPr>
              <a:t>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2,15 = 7,74 </a:t>
            </a:r>
            <a:r>
              <a:rPr lang="ru-RU" sz="16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руб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nstantia" pitchFamily="18" charset="0"/>
              </a:rPr>
              <a:t> </a:t>
            </a:r>
          </a:p>
          <a:p>
            <a:endParaRPr lang="ru-RU" sz="1600" b="1" i="1" dirty="0" smtClean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1439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5. Стоимость часового механизма: 30 </a:t>
            </a:r>
            <a:r>
              <a:rPr lang="ru-RU" sz="3200" dirty="0" err="1" smtClean="0">
                <a:solidFill>
                  <a:schemeClr val="bg1"/>
                </a:solidFill>
              </a:rPr>
              <a:t>руб</a:t>
            </a:r>
            <a:endParaRPr lang="ru-RU" sz="3200" dirty="0" smtClean="0">
              <a:solidFill>
                <a:schemeClr val="bg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6. Себестоимость изделия: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Собщ=</a:t>
            </a:r>
            <a:r>
              <a:rPr lang="ru-RU" dirty="0" smtClean="0">
                <a:solidFill>
                  <a:schemeClr val="bg1"/>
                </a:solidFill>
              </a:rPr>
              <a:t> С(</a:t>
            </a:r>
            <a:r>
              <a:rPr lang="ru-RU" dirty="0" err="1" smtClean="0">
                <a:solidFill>
                  <a:schemeClr val="bg1"/>
                </a:solidFill>
              </a:rPr>
              <a:t>опл.тр</a:t>
            </a:r>
            <a:r>
              <a:rPr lang="ru-RU" dirty="0" smtClean="0">
                <a:solidFill>
                  <a:schemeClr val="bg1"/>
                </a:solidFill>
              </a:rPr>
              <a:t>.)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+С(мат)+С(лак)+С(лам)+С (</a:t>
            </a:r>
            <a:r>
              <a:rPr lang="ru-RU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час.мех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)= 325+15+200+7,74+30 ≈578руб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214554"/>
            <a:ext cx="6786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Экологическое обоснование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786058"/>
            <a:ext cx="8572560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Данное изделие изготовлено из экологически чистых материалов. Фанера не может быть источником экологической опасности.  Лак имеет государственный сертификат и разрешён к применению.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     При изготовлении изделия опасность могут представлять следующие работы: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     выжигание (дым)     отделка (запах лака)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      При соблюдении правил техники безопасности (рабочая форма, очки, респиратор, проветривание) эти опасности очень малы.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</a:rPr>
              <a:t>     Использование изделия в быту тоже безопасно. Поэтому использование данного изделия не приведёт к нарушениям экологической среды общества.</a:t>
            </a:r>
            <a:endParaRPr lang="ru-RU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57158" y="642918"/>
            <a:ext cx="828680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Правила безопасности.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Работать лобзиком и шилом с надежно закрепленными и исправными ручками;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Надежно крепить выпиловочный столик к верстаку;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Надежно закреплять пилку в рамке лобзика;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Не делать резких движений лобзиком при выпиливании, не наклоняться низко над заготовкой.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     При работе с лобзиком надо сидеть не сгибаясь, перерывы для отдыха надо делать через 30 мин. Образовавшуюся древесную пыль после работы следует убрать и помещение проветрить. Лучше работать на открытом воздухе. Чтобы предохранить одежду от засорения мелкими опилками, следует надеть передник.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</a:rPr>
              <a:t>Техника безопасности при выполнении работ.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71612"/>
            <a:ext cx="8501122" cy="191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Georgia" pitchFamily="18" charset="0"/>
              </a:rPr>
              <a:t>Выполняя лакокрасочные работы:</a:t>
            </a:r>
            <a:endParaRPr lang="ru-RU" sz="2800" u="sng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rPr>
              <a:t>     не держи долго открытыми банки с красками; при работе не подноси краски к лицу; работу выполняй в хорошо проветриваемом помещении;  используй защитные средства: перчатки, респиратор;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rPr>
              <a:t>     после завершения работы вымой руки с мылом.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929066"/>
            <a:ext cx="7929618" cy="1963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Georgia" pitchFamily="18" charset="0"/>
              </a:rPr>
              <a:t>Особая осторожность при работе с </a:t>
            </a:r>
            <a:r>
              <a:rPr lang="ru-RU" sz="2800" b="1" u="sng" dirty="0" err="1" smtClean="0">
                <a:solidFill>
                  <a:schemeClr val="bg1"/>
                </a:solidFill>
                <a:latin typeface="Georgia" pitchFamily="18" charset="0"/>
              </a:rPr>
              <a:t>электровыжигателем</a:t>
            </a:r>
            <a:r>
              <a:rPr lang="ru-RU" sz="2800" b="1" u="sng" dirty="0" smtClean="0">
                <a:solidFill>
                  <a:schemeClr val="bg1"/>
                </a:solidFill>
                <a:latin typeface="Georgia" pitchFamily="18" charset="0"/>
              </a:rPr>
              <a:t>:</a:t>
            </a:r>
            <a:endParaRPr lang="ru-RU" sz="2800" u="sng" dirty="0" smtClean="0">
              <a:solidFill>
                <a:schemeClr val="bg1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Georgia" pitchFamily="18" charset="0"/>
              </a:rPr>
              <a:t>   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rPr>
              <a:t>работай в проветриваемом помещении;  проверяй состояние изоляции токопроводящих частей; по окончании работы не забывай выключать </a:t>
            </a:r>
            <a:r>
              <a:rPr lang="ru-RU" sz="24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rPr>
              <a:t>электровыжигатель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rPr>
              <a:t> из розетки.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212</TotalTime>
  <Words>339</Words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ГООУСТ Клюквинская школа-интернат ТВОРЧЕСКИЙ проект  ЧАСЫ Выполнил: обучающийся 7 «б» класса  Белкин Иван</vt:lpstr>
      <vt:lpstr>Организационный  этап</vt:lpstr>
      <vt:lpstr>Банк идей</vt:lpstr>
      <vt:lpstr>Технология изготовления </vt:lpstr>
      <vt:lpstr>Слайд 5</vt:lpstr>
      <vt:lpstr>Экономическое обоснование проекта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24</cp:revision>
  <dcterms:modified xsi:type="dcterms:W3CDTF">2011-11-29T20:55:35Z</dcterms:modified>
</cp:coreProperties>
</file>