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73" r:id="rId3"/>
    <p:sldId id="257" r:id="rId4"/>
    <p:sldId id="270" r:id="rId5"/>
    <p:sldId id="258" r:id="rId6"/>
    <p:sldId id="259" r:id="rId7"/>
    <p:sldId id="260" r:id="rId8"/>
    <p:sldId id="261" r:id="rId9"/>
    <p:sldId id="262" r:id="rId10"/>
    <p:sldId id="264" r:id="rId11"/>
    <p:sldId id="265" r:id="rId12"/>
    <p:sldId id="266" r:id="rId13"/>
    <p:sldId id="267" r:id="rId14"/>
    <p:sldId id="263" r:id="rId15"/>
    <p:sldId id="268" r:id="rId16"/>
    <p:sldId id="269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73590" autoAdjust="0"/>
  </p:normalViewPr>
  <p:slideViewPr>
    <p:cSldViewPr>
      <p:cViewPr>
        <p:scale>
          <a:sx n="78" d="100"/>
          <a:sy n="78" d="100"/>
        </p:scale>
        <p:origin x="-276" y="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A2E40-FD35-4C14-B237-39776032AF97}" type="datetimeFigureOut">
              <a:rPr lang="ru-RU" smtClean="0"/>
              <a:pPr/>
              <a:t>26.12.2010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FF03A-A19B-4208-B3E4-7634BCDCC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12/26/2010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12/26/2010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12/26/2010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12/26/2010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38600" y="3699804"/>
            <a:ext cx="4724400" cy="2396196"/>
          </a:xfrm>
        </p:spPr>
        <p:txBody>
          <a:bodyPr/>
          <a:lstStyle/>
          <a:p>
            <a:r>
              <a:rPr lang="ru-RU" sz="2400" dirty="0" smtClean="0">
                <a:solidFill>
                  <a:srgbClr val="FFFF00"/>
                </a:solidFill>
              </a:rPr>
              <a:t>Автор:</a:t>
            </a:r>
          </a:p>
          <a:p>
            <a:r>
              <a:rPr lang="ru-RU" sz="2400" dirty="0" err="1" smtClean="0">
                <a:solidFill>
                  <a:srgbClr val="FFFF00"/>
                </a:solidFill>
              </a:rPr>
              <a:t>Балышева</a:t>
            </a:r>
            <a:r>
              <a:rPr lang="ru-RU" sz="2400" dirty="0" smtClean="0">
                <a:solidFill>
                  <a:srgbClr val="FFFF00"/>
                </a:solidFill>
              </a:rPr>
              <a:t> Софья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НОУ СОШ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«Бизнес- гимназия»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sz="5400" dirty="0" smtClean="0">
                <a:solidFill>
                  <a:srgbClr val="FFFF00"/>
                </a:solidFill>
              </a:rPr>
              <a:t>Физика</a:t>
            </a:r>
            <a:br>
              <a:rPr lang="ru-RU" sz="5400" dirty="0" smtClean="0">
                <a:solidFill>
                  <a:srgbClr val="FFFF00"/>
                </a:solidFill>
              </a:rPr>
            </a:br>
            <a:r>
              <a:rPr lang="ru-RU" sz="5400" dirty="0" smtClean="0">
                <a:solidFill>
                  <a:srgbClr val="FFFF00"/>
                </a:solidFill>
              </a:rPr>
              <a:t> в кошачьем мире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1524000"/>
            <a:ext cx="2514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191000"/>
            <a:ext cx="2667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533400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Кошка дарует жизнь, благополучие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и здоровье, она делает это каждый день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и обеспечивает спокойную старость.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Надпись на древних могилах Египта.</a:t>
            </a:r>
            <a:b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Электризация кота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Ольга\Desktop\Балышева\фото,видео\IMG_37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371600"/>
            <a:ext cx="2895600" cy="1905000"/>
          </a:xfrm>
          <a:prstGeom prst="rect">
            <a:avLst/>
          </a:prstGeom>
          <a:noFill/>
        </p:spPr>
      </p:pic>
      <p:pic>
        <p:nvPicPr>
          <p:cNvPr id="2051" name="Picture 3" descr="C:\Users\Ольга\Desktop\Балышева\фото,видео\IMG_37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295400"/>
            <a:ext cx="2743201" cy="1981200"/>
          </a:xfrm>
          <a:prstGeom prst="rect">
            <a:avLst/>
          </a:prstGeom>
          <a:noFill/>
        </p:spPr>
      </p:pic>
      <p:pic>
        <p:nvPicPr>
          <p:cNvPr id="2052" name="Picture 4" descr="C:\Users\Ольга\Desktop\Балышева\фото,видео\IMG_37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3733800"/>
            <a:ext cx="66294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глаза могут приспосабливаться к источникам света различной яркости.</a:t>
            </a:r>
          </a:p>
          <a:p>
            <a:r>
              <a:rPr lang="ru-RU" dirty="0" smtClean="0"/>
              <a:t> При ярком освещении ее зрачки похожи на узкие щелочки</a:t>
            </a:r>
          </a:p>
          <a:p>
            <a:r>
              <a:rPr lang="ru-RU" dirty="0" smtClean="0"/>
              <a:t>. В темноте они становятся широкими, почти во весь глаз.</a:t>
            </a:r>
          </a:p>
          <a:p>
            <a:pPr>
              <a:buNone/>
            </a:pPr>
            <a:r>
              <a:rPr lang="ru-RU" dirty="0" smtClean="0"/>
              <a:t>   Это не означает,  что кошка</a:t>
            </a:r>
          </a:p>
          <a:p>
            <a:pPr>
              <a:buNone/>
            </a:pPr>
            <a:r>
              <a:rPr lang="ru-RU" dirty="0" smtClean="0"/>
              <a:t>   может видеть</a:t>
            </a:r>
          </a:p>
          <a:p>
            <a:pPr>
              <a:buNone/>
            </a:pPr>
            <a:r>
              <a:rPr lang="ru-RU" dirty="0" smtClean="0"/>
              <a:t>   в абсолютной темноте,</a:t>
            </a:r>
          </a:p>
          <a:p>
            <a:pPr>
              <a:buNone/>
            </a:pPr>
            <a:r>
              <a:rPr lang="ru-RU" dirty="0" smtClean="0"/>
              <a:t>  просто ей нужно намного</a:t>
            </a:r>
          </a:p>
          <a:p>
            <a:pPr>
              <a:buNone/>
            </a:pPr>
            <a:r>
              <a:rPr lang="ru-RU" dirty="0" smtClean="0"/>
              <a:t> меньше света, чем остальным животным.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b="1" dirty="0" smtClean="0">
                <a:solidFill>
                  <a:srgbClr val="FFFF00"/>
                </a:solidFill>
              </a:rPr>
              <a:t>Как видит кошка</a:t>
            </a:r>
            <a:endParaRPr lang="ru-RU" sz="4400" b="1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3581400"/>
            <a:ext cx="3200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Глаза кошек выпуклые, что позволяет собирать световые лучи с более широкого пространства. Когда ее глаза отражают весь этот свет, они как будто светятся, глаза расположены так, что регистрируют два разных изображения). Угол зрения кошки каждого глаза 205</a:t>
            </a:r>
            <a:r>
              <a:rPr lang="ru-RU" baseline="30000" dirty="0" smtClean="0"/>
              <a:t>0</a:t>
            </a:r>
            <a:r>
              <a:rPr lang="ru-RU" dirty="0" smtClean="0"/>
              <a:t>; это помогает ей точно оценивать расстояние, форму и взаимное расположение предметов в пространстве. Кошка, как и человек, обладает бинокулярным зрением.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Зрение кошки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28600"/>
            <a:ext cx="1905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228600"/>
            <a:ext cx="1905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5486400"/>
            <a:ext cx="7848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5715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Сияние кошачьих глаз в темноте </a:t>
            </a:r>
            <a:r>
              <a:rPr lang="ru-RU" sz="4000" dirty="0" smtClean="0">
                <a:solidFill>
                  <a:srgbClr val="FFFF00"/>
                </a:solidFill>
              </a:rPr>
              <a:t/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4000" b="1" dirty="0" smtClean="0"/>
              <a:t>объясняется просто –</a:t>
            </a:r>
            <a:br>
              <a:rPr lang="ru-RU" sz="4000" b="1" dirty="0" smtClean="0"/>
            </a:br>
            <a:r>
              <a:rPr lang="ru-RU" sz="4000" b="1" dirty="0" smtClean="0"/>
              <a:t> они отражают свет исключительно</a:t>
            </a:r>
            <a:br>
              <a:rPr lang="ru-RU" sz="4000" b="1" dirty="0" smtClean="0"/>
            </a:br>
            <a:r>
              <a:rPr lang="ru-RU" sz="4000" b="1" dirty="0" smtClean="0"/>
              <a:t> от внешнего </a:t>
            </a:r>
            <a:br>
              <a:rPr lang="ru-RU" sz="4000" b="1" dirty="0" smtClean="0"/>
            </a:br>
            <a:r>
              <a:rPr lang="ru-RU" sz="4000" b="1" dirty="0" smtClean="0"/>
              <a:t>источника</a:t>
            </a:r>
            <a:br>
              <a:rPr lang="ru-RU" sz="4000" b="1" dirty="0" smtClean="0"/>
            </a:br>
            <a:r>
              <a:rPr lang="ru-RU" sz="4000" b="1" dirty="0" smtClean="0"/>
              <a:t> с помощью тонкого</a:t>
            </a:r>
            <a:br>
              <a:rPr lang="ru-RU" sz="4000" b="1" dirty="0" smtClean="0"/>
            </a:br>
            <a:r>
              <a:rPr lang="ru-RU" sz="4000" b="1" dirty="0" smtClean="0"/>
              <a:t> отражающего слоя,</a:t>
            </a:r>
            <a:br>
              <a:rPr lang="ru-RU" sz="4000" b="1" dirty="0" smtClean="0"/>
            </a:br>
            <a:r>
              <a:rPr lang="ru-RU" sz="4000" b="1" dirty="0" smtClean="0"/>
              <a:t> состоящем из </a:t>
            </a:r>
            <a:br>
              <a:rPr lang="ru-RU" sz="4000" b="1" dirty="0" smtClean="0"/>
            </a:br>
            <a:r>
              <a:rPr lang="ru-RU" sz="4000" b="1" dirty="0" smtClean="0"/>
              <a:t>прозрачных клеток. </a:t>
            </a:r>
            <a:endParaRPr lang="ru-RU" sz="4000" b="1" dirty="0"/>
          </a:p>
        </p:txBody>
      </p:sp>
      <p:pic>
        <p:nvPicPr>
          <p:cNvPr id="2560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10200" y="1600200"/>
            <a:ext cx="3200400" cy="423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57200" y="1905000"/>
            <a:ext cx="8305800" cy="2937804"/>
          </a:xfrm>
        </p:spPr>
        <p:txBody>
          <a:bodyPr/>
          <a:lstStyle/>
          <a:p>
            <a:r>
              <a:rPr lang="ru-RU" dirty="0" smtClean="0"/>
              <a:t>Наши ласковые ленивцы перед землетрясением кардинально меняют свое поведение. Животное начинает метаться по комнате, скрести когтями двери,  т.е. пытается любым способом вырваться из помещения. Другие кошки могут наоборот забиться в угол и громко мяукать, обращая на себя внимание. Кошки-матери прячут своих детенышей куда-нибудь подальше. А самые чувствительные кошки покидают свои жилища за несколько дней до начала землетрясения.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533400"/>
            <a:ext cx="8305800" cy="12954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Уникальная способность кошек предвидеть землетрясения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753600" y="4876800"/>
            <a:ext cx="21621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91800" y="2133600"/>
            <a:ext cx="11715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5181600"/>
            <a:ext cx="722947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Расширенные зрачки у кошки - страх;</a:t>
            </a:r>
          </a:p>
          <a:p>
            <a:r>
              <a:rPr lang="ru-RU" dirty="0" smtClean="0"/>
              <a:t>Глаза полузакрыты - расслабленность;</a:t>
            </a:r>
          </a:p>
          <a:p>
            <a:r>
              <a:rPr lang="ru-RU" dirty="0" smtClean="0"/>
              <a:t>Суженные зрачки  - </a:t>
            </a:r>
            <a:r>
              <a:rPr lang="ru-RU" b="1" dirty="0" smtClean="0"/>
              <a:t>на кошачьем зыке</a:t>
            </a:r>
            <a:r>
              <a:rPr lang="ru-RU" dirty="0" smtClean="0"/>
              <a:t> - агрессия;</a:t>
            </a:r>
          </a:p>
          <a:p>
            <a:r>
              <a:rPr lang="ru-RU" dirty="0" smtClean="0"/>
              <a:t>Кошка широко раскрыла глаза – предупреждение отойти от неё; </a:t>
            </a:r>
          </a:p>
          <a:p>
            <a:r>
              <a:rPr lang="ru-RU" dirty="0" smtClean="0"/>
              <a:t>Ушки  у кошки подняты и развернуты вперед -  </a:t>
            </a:r>
            <a:r>
              <a:rPr lang="ru-RU" b="1" dirty="0" smtClean="0"/>
              <a:t>на кошачьем языке</a:t>
            </a:r>
            <a:r>
              <a:rPr lang="ru-RU" dirty="0" smtClean="0"/>
              <a:t> выражение настороженности;</a:t>
            </a:r>
          </a:p>
          <a:p>
            <a:r>
              <a:rPr lang="ru-RU" dirty="0" smtClean="0"/>
              <a:t>Ушки назад - предупреждение;</a:t>
            </a:r>
          </a:p>
          <a:p>
            <a:r>
              <a:rPr lang="ru-RU" dirty="0" smtClean="0"/>
              <a:t>Если у кошки уши прижаты – она готова к драке;</a:t>
            </a:r>
          </a:p>
          <a:p>
            <a:r>
              <a:rPr lang="ru-RU" dirty="0" smtClean="0"/>
              <a:t>Уши у кошки прижаты и повернуты назад – означает объявление войны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4400" b="1" dirty="0" smtClean="0">
                <a:solidFill>
                  <a:srgbClr val="FFFF00"/>
                </a:solidFill>
              </a:rPr>
              <a:t>Перевод с кошачьего языка некоторых знаков: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04800" y="1143000"/>
            <a:ext cx="8305800" cy="3623604"/>
          </a:xfrm>
        </p:spPr>
        <p:txBody>
          <a:bodyPr/>
          <a:lstStyle/>
          <a:p>
            <a:r>
              <a:rPr lang="ru-RU" dirty="0" smtClean="0"/>
              <a:t> Проведя простые расчеты в рамках школьной физики , проделав ряд экспериментов и изучив литературу по теме исследования, я пришла к выводу, что маленькие силачи, скромно живущие в наших домах, обладают феноменальными способностями: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могут</a:t>
            </a:r>
            <a:r>
              <a:rPr lang="ru-RU" dirty="0" smtClean="0"/>
              <a:t> в прыжке </a:t>
            </a:r>
            <a:r>
              <a:rPr lang="ru-RU" dirty="0" smtClean="0">
                <a:solidFill>
                  <a:srgbClr val="FFFF00"/>
                </a:solidFill>
              </a:rPr>
              <a:t>развивать огромную мощность и силу, </a:t>
            </a:r>
            <a:r>
              <a:rPr lang="ru-RU" dirty="0" smtClean="0"/>
              <a:t>подвергаться огромным </a:t>
            </a:r>
            <a:r>
              <a:rPr lang="ru-RU" dirty="0" smtClean="0">
                <a:solidFill>
                  <a:srgbClr val="FFFF00"/>
                </a:solidFill>
              </a:rPr>
              <a:t>перегрузкам</a:t>
            </a:r>
            <a:r>
              <a:rPr lang="ru-RU" dirty="0" smtClean="0"/>
              <a:t>, умеют  регулировать теплообменом, легко </a:t>
            </a:r>
            <a:r>
              <a:rPr lang="ru-RU" dirty="0" smtClean="0">
                <a:solidFill>
                  <a:srgbClr val="FFFF00"/>
                </a:solidFill>
              </a:rPr>
              <a:t>электризуется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FFFF00"/>
                </a:solidFill>
              </a:rPr>
              <a:t>выдерживает высокое напряжение</a:t>
            </a:r>
            <a:r>
              <a:rPr lang="ru-RU" dirty="0" smtClean="0"/>
              <a:t>,  имеет </a:t>
            </a:r>
            <a:r>
              <a:rPr lang="ru-RU" dirty="0" smtClean="0">
                <a:solidFill>
                  <a:srgbClr val="FFFF00"/>
                </a:solidFill>
              </a:rPr>
              <a:t>уникальное строение глаз</a:t>
            </a:r>
            <a:r>
              <a:rPr lang="ru-RU" dirty="0" smtClean="0"/>
              <a:t> и потрясающее </a:t>
            </a:r>
            <a:r>
              <a:rPr lang="ru-RU" dirty="0" smtClean="0">
                <a:solidFill>
                  <a:srgbClr val="FFFF00"/>
                </a:solidFill>
              </a:rPr>
              <a:t>чутье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305800" cy="914400"/>
          </a:xfrm>
        </p:spPr>
        <p:txBody>
          <a:bodyPr/>
          <a:lstStyle/>
          <a:p>
            <a:pPr algn="l"/>
            <a:r>
              <a:rPr lang="ru-RU" sz="4400" dirty="0" smtClean="0">
                <a:solidFill>
                  <a:srgbClr val="FFFF00"/>
                </a:solidFill>
              </a:rPr>
              <a:t>Выводы исследования:</a:t>
            </a:r>
            <a:endParaRPr lang="ru-RU" sz="4400" dirty="0">
              <a:solidFill>
                <a:srgbClr val="FFFF00"/>
              </a:solidFill>
            </a:endParaRPr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629400" y="152400"/>
            <a:ext cx="2286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800600"/>
            <a:ext cx="23622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4724400"/>
            <a:ext cx="21050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6248400"/>
          </a:xfrm>
        </p:spPr>
        <p:txBody>
          <a:bodyPr>
            <a:noAutofit/>
          </a:bodyPr>
          <a:lstStyle/>
          <a:p>
            <a:r>
              <a:rPr lang="ru-RU" sz="2400" b="1" smtClean="0">
                <a:solidFill>
                  <a:srgbClr val="FFFF00"/>
                </a:solidFill>
              </a:rPr>
              <a:t>КОШАЧЬИ  ТРЕБОВАНИЯ  К  ХОЗЯИНУ</a:t>
            </a:r>
            <a:r>
              <a:rPr lang="ru-RU" sz="2400" b="1" dirty="0" smtClean="0">
                <a:solidFill>
                  <a:srgbClr val="FFFF00"/>
                </a:solidFill>
              </a:rPr>
              <a:t>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Корми меня регулярно! </a:t>
            </a:r>
            <a:br>
              <a:rPr lang="ru-RU" sz="2400" dirty="0" smtClean="0"/>
            </a:br>
            <a:r>
              <a:rPr lang="ru-RU" sz="2400" dirty="0" smtClean="0"/>
              <a:t>Давай мне спать мои обычные 18 часов в сутки! </a:t>
            </a:r>
            <a:br>
              <a:rPr lang="ru-RU" sz="2400" dirty="0" smtClean="0"/>
            </a:br>
            <a:r>
              <a:rPr lang="ru-RU" sz="2400" dirty="0" smtClean="0"/>
              <a:t>Держи повсюду побольше валерьянки! </a:t>
            </a:r>
            <a:br>
              <a:rPr lang="ru-RU" sz="2400" dirty="0" smtClean="0"/>
            </a:br>
            <a:r>
              <a:rPr lang="ru-RU" sz="2400" dirty="0" smtClean="0"/>
              <a:t>Заведи кровать побольше! </a:t>
            </a:r>
            <a:br>
              <a:rPr lang="ru-RU" sz="2400" dirty="0" smtClean="0"/>
            </a:br>
            <a:r>
              <a:rPr lang="ru-RU" sz="2400" dirty="0" smtClean="0"/>
              <a:t>Отрасти ногти достаточно длинные, чтобы чесать мне за ушком и под подбородком! </a:t>
            </a:r>
            <a:br>
              <a:rPr lang="ru-RU" sz="2400" dirty="0" smtClean="0"/>
            </a:br>
            <a:r>
              <a:rPr lang="ru-RU" sz="2400" dirty="0" smtClean="0"/>
              <a:t>Я - в доме хозяин. Объясни это своим гостям! </a:t>
            </a:r>
            <a:br>
              <a:rPr lang="ru-RU" sz="2400" dirty="0" smtClean="0"/>
            </a:br>
            <a:r>
              <a:rPr lang="ru-RU" sz="2400" dirty="0" smtClean="0"/>
              <a:t>Обеспечь мне побольше солнечного света! </a:t>
            </a:r>
            <a:br>
              <a:rPr lang="ru-RU" sz="2400" dirty="0" smtClean="0"/>
            </a:br>
            <a:r>
              <a:rPr lang="ru-RU" sz="2400" dirty="0" smtClean="0"/>
              <a:t>Разве все эти занавески повешены не для того чтобы лазить по ним? </a:t>
            </a:r>
            <a:br>
              <a:rPr lang="ru-RU" sz="2400" dirty="0" smtClean="0"/>
            </a:br>
            <a:r>
              <a:rPr lang="ru-RU" sz="2400" dirty="0" smtClean="0"/>
              <a:t>Почаще меняй обивку на мягкой мебели и обои в квартире, а то быстро обдираются! </a:t>
            </a:r>
            <a:br>
              <a:rPr lang="ru-RU" sz="2400" dirty="0" smtClean="0"/>
            </a:br>
            <a:r>
              <a:rPr lang="ru-RU" sz="2400" dirty="0" smtClean="0"/>
              <a:t>И, о, да! Корми меня регулярно! Еда с твоего стола, гораздо  вкуснее чем моя, и зря ты думаешь, что я это не ем! </a:t>
            </a:r>
            <a:endParaRPr lang="ru-RU" sz="2400" dirty="0"/>
          </a:p>
        </p:txBody>
      </p:sp>
      <p:pic>
        <p:nvPicPr>
          <p:cNvPr id="296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53200" y="685800"/>
            <a:ext cx="228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 ЗА  ВНИМАНИЕ!!!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286000"/>
            <a:ext cx="48768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Правда, для кошки несколько странно</a:t>
            </a:r>
            <a:br>
              <a:rPr lang="ru-RU" b="1" dirty="0" smtClean="0"/>
            </a:br>
            <a:r>
              <a:rPr lang="ru-RU" b="1" dirty="0" smtClean="0"/>
              <a:t>Знать высоту</a:t>
            </a:r>
            <a:br>
              <a:rPr lang="ru-RU" b="1" dirty="0" smtClean="0"/>
            </a:br>
            <a:r>
              <a:rPr lang="ru-RU" b="1" dirty="0" smtClean="0"/>
              <a:t>Ноты, которой грохочет консервная банка,</a:t>
            </a:r>
            <a:br>
              <a:rPr lang="ru-RU" b="1" dirty="0" smtClean="0"/>
            </a:br>
            <a:r>
              <a:rPr lang="ru-RU" b="1" dirty="0" smtClean="0"/>
              <a:t>Крепко привязанная к хвосту?..</a:t>
            </a:r>
            <a:br>
              <a:rPr lang="ru-RU" b="1" dirty="0" smtClean="0"/>
            </a:br>
            <a:r>
              <a:rPr lang="ru-RU" b="1" dirty="0" smtClean="0"/>
              <a:t>Звать по имени злого дворника,</a:t>
            </a:r>
            <a:br>
              <a:rPr lang="ru-RU" b="1" dirty="0" smtClean="0"/>
            </a:br>
            <a:r>
              <a:rPr lang="ru-RU" b="1" dirty="0" smtClean="0"/>
              <a:t>Помнить породу пса,</a:t>
            </a:r>
            <a:br>
              <a:rPr lang="ru-RU" b="1" dirty="0" smtClean="0"/>
            </a:br>
            <a:r>
              <a:rPr lang="ru-RU" b="1" dirty="0" smtClean="0"/>
              <a:t>Который носится без намордника,</a:t>
            </a:r>
            <a:br>
              <a:rPr lang="ru-RU" b="1" dirty="0" smtClean="0"/>
            </a:br>
            <a:r>
              <a:rPr lang="ru-RU" b="1" dirty="0" smtClean="0"/>
              <a:t>Ищет, кого покусать.</a:t>
            </a:r>
            <a:br>
              <a:rPr lang="ru-RU" b="1" dirty="0" smtClean="0"/>
            </a:br>
            <a:r>
              <a:rPr lang="ru-RU" b="1" dirty="0" smtClean="0"/>
              <a:t>Высчитать, сколько пролетов лестничных</a:t>
            </a:r>
            <a:br>
              <a:rPr lang="ru-RU" b="1" dirty="0" smtClean="0"/>
            </a:br>
            <a:r>
              <a:rPr lang="ru-RU" b="1" dirty="0" smtClean="0"/>
              <a:t>В каждом из тех подъездов,</a:t>
            </a:r>
            <a:br>
              <a:rPr lang="ru-RU" b="1" dirty="0" smtClean="0"/>
            </a:br>
            <a:r>
              <a:rPr lang="ru-RU" b="1" dirty="0" smtClean="0"/>
              <a:t>Куда пригласили по-человечески -</a:t>
            </a:r>
            <a:br>
              <a:rPr lang="ru-RU" b="1" dirty="0" smtClean="0"/>
            </a:br>
            <a:r>
              <a:rPr lang="ru-RU" b="1" dirty="0" smtClean="0"/>
              <a:t>Поесть, что дадут – и исчезнуть...</a:t>
            </a:r>
            <a:br>
              <a:rPr lang="ru-RU" b="1" dirty="0" smtClean="0"/>
            </a:br>
            <a:r>
              <a:rPr lang="ru-RU" b="1" dirty="0" smtClean="0"/>
              <a:t>Правда. Ведь это же так естественно -</a:t>
            </a:r>
            <a:br>
              <a:rPr lang="ru-RU" b="1" dirty="0" smtClean="0"/>
            </a:br>
            <a:r>
              <a:rPr lang="ru-RU" b="1" dirty="0" smtClean="0"/>
              <a:t>Видеть, что кошки не плачут,</a:t>
            </a:r>
            <a:br>
              <a:rPr lang="ru-RU" b="1" dirty="0" smtClean="0"/>
            </a:br>
            <a:r>
              <a:rPr lang="ru-RU" b="1" dirty="0" smtClean="0"/>
              <a:t>И не понять, как бывает тесно</a:t>
            </a:r>
            <a:br>
              <a:rPr lang="ru-RU" b="1" dirty="0" smtClean="0"/>
            </a:br>
            <a:r>
              <a:rPr lang="ru-RU" b="1" dirty="0" smtClean="0"/>
              <a:t>Боли в теле кошачьем...</a:t>
            </a:r>
          </a:p>
          <a:p>
            <a:r>
              <a:rPr lang="ru-RU" b="1" dirty="0" smtClean="0"/>
              <a:t>	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"/>
            <a:ext cx="1828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2286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228600"/>
            <a:ext cx="1600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228601"/>
            <a:ext cx="1371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rgbClr val="FFFF00"/>
                </a:solidFill>
              </a:rPr>
              <a:t>Целью</a:t>
            </a:r>
            <a:r>
              <a:rPr lang="ru-RU" dirty="0" smtClean="0">
                <a:solidFill>
                  <a:srgbClr val="FFFF00"/>
                </a:solidFill>
              </a:rPr>
              <a:t> работы  </a:t>
            </a:r>
            <a:r>
              <a:rPr lang="ru-RU" dirty="0" smtClean="0"/>
              <a:t>является познавательный  процесс, а именно: демонстрация феноменальных физических  возможностей кошек.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Объектом исследования  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/>
              <a:t>является животный мир. Такие биологические существа, как кошки - являются опорой моей практики.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Предметом изучения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/>
              <a:t>стали физические характеристики (возможности) </a:t>
            </a:r>
          </a:p>
          <a:p>
            <a:pPr>
              <a:buNone/>
            </a:pPr>
            <a:r>
              <a:rPr lang="ru-RU" dirty="0" smtClean="0"/>
              <a:t>   кошек, анализ величин.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3733800"/>
            <a:ext cx="1981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5181600"/>
            <a:ext cx="1981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Мощность</a:t>
            </a:r>
            <a:r>
              <a:rPr lang="ru-RU" dirty="0" smtClean="0"/>
              <a:t> кота при прыжке составляет 1870,5Вт, т.е. около 2,5 л.с.</a:t>
            </a:r>
          </a:p>
          <a:p>
            <a:pPr>
              <a:buNone/>
            </a:pPr>
            <a:r>
              <a:rPr lang="ru-RU" dirty="0" smtClean="0"/>
              <a:t>  а </a:t>
            </a:r>
            <a:r>
              <a:rPr lang="ru-RU" dirty="0" smtClean="0">
                <a:solidFill>
                  <a:srgbClr val="FFFF00"/>
                </a:solidFill>
              </a:rPr>
              <a:t>сила</a:t>
            </a:r>
            <a:r>
              <a:rPr lang="ru-RU" dirty="0" smtClean="0"/>
              <a:t> моего  пушистого любимца при этом 412Н! </a:t>
            </a:r>
          </a:p>
          <a:p>
            <a:pPr algn="ctr">
              <a:buNone/>
            </a:pPr>
            <a:r>
              <a:rPr lang="ru-RU" b="1" dirty="0" smtClean="0"/>
              <a:t>Примечание:</a:t>
            </a:r>
          </a:p>
          <a:p>
            <a:pPr algn="ctr">
              <a:buNone/>
            </a:pPr>
            <a:r>
              <a:rPr lang="ru-RU" dirty="0" smtClean="0"/>
              <a:t>  лошадиная сила   1 л. с. = 0,735 кВт = 735 Вт</a:t>
            </a:r>
          </a:p>
          <a:p>
            <a:pPr algn="ctr">
              <a:buNone/>
            </a:pPr>
            <a:r>
              <a:rPr lang="ru-RU" dirty="0" smtClean="0"/>
              <a:t>Мощность лодочного мотора «Меркурий»- 2,5 л.с.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Братья наши меньшие- это уникальная кладезь запасов энергии и  мощности 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419600"/>
            <a:ext cx="1828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4572000"/>
            <a:ext cx="24193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4419600"/>
            <a:ext cx="1905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Физические способности кота и  возможности 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спортсмена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0"/>
            <a:ext cx="2286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 descr="C:\Users\Ольга\Desktop\Балышева\фото,видео\IMG_3777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638800" y="1524000"/>
            <a:ext cx="2133600" cy="28194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096000" y="4267200"/>
            <a:ext cx="8707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7g</a:t>
            </a:r>
            <a:endParaRPr lang="ru-RU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1600200" y="4267200"/>
            <a:ext cx="68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g</a:t>
            </a:r>
            <a:endParaRPr lang="ru-RU" sz="5400" dirty="0"/>
          </a:p>
        </p:txBody>
      </p:sp>
      <p:sp>
        <p:nvSpPr>
          <p:cNvPr id="13" name="Нашивка 12"/>
          <p:cNvSpPr/>
          <p:nvPr/>
        </p:nvSpPr>
        <p:spPr>
          <a:xfrm rot="10645180">
            <a:off x="4038600" y="4648200"/>
            <a:ext cx="484632" cy="484632"/>
          </a:xfrm>
          <a:prstGeom prst="chevr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8200" y="5791200"/>
            <a:ext cx="175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Прыжок спортсмена в высоту</a:t>
            </a:r>
            <a:endParaRPr lang="ru-RU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172200" y="5867400"/>
            <a:ext cx="1447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Прыжок кота в высоту</a:t>
            </a:r>
            <a:endParaRPr lang="ru-RU" sz="20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472396"/>
          </a:xfrm>
        </p:spPr>
        <p:txBody>
          <a:bodyPr/>
          <a:lstStyle/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Нормальная температура тела кошек  около 38-39,5 градусов по шкале Цельсия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Частота дыхания в среднем 20 – 30 дыхательных движений в минуту. При повышении температуры окружающей среды или сильном возбуждении, кошки начинают дышать с открытым ртом, что способствует увеличению теплообмена.</a:t>
            </a:r>
            <a:endParaRPr lang="ru-RU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3058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Тепловые явления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 в кошачьей судьбе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457200" y="1752600"/>
            <a:ext cx="1905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1676400"/>
            <a:ext cx="2438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0" y="2057400"/>
            <a:ext cx="2514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Когда холодно шерсть мышечным усилием “поднимается дыбом” меду волосинками скапливается больше воздуха, чем обычно, а воздух плохой проводник тепла, помогает этому и подшерсток, создавая плотную воздушную оболочку вокруг туловища.</a:t>
            </a:r>
          </a:p>
          <a:p>
            <a:r>
              <a:rPr lang="ru-RU" dirty="0" smtClean="0"/>
              <a:t>Воздух и  шерсть является </a:t>
            </a:r>
          </a:p>
          <a:p>
            <a:r>
              <a:rPr lang="ru-RU" dirty="0" smtClean="0"/>
              <a:t>плохим проводником тепла, </a:t>
            </a:r>
          </a:p>
          <a:p>
            <a:r>
              <a:rPr lang="ru-RU" dirty="0" smtClean="0"/>
              <a:t>т. е. обладают плохой </a:t>
            </a:r>
          </a:p>
          <a:p>
            <a:r>
              <a:rPr lang="ru-RU" dirty="0" smtClean="0"/>
              <a:t>теплопроводностью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Большую роль  в терморегуляции играет шерсть кошки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4191000"/>
            <a:ext cx="3048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58674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6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Когда холодно, кошка </a:t>
            </a:r>
            <a:br>
              <a:rPr lang="ru-RU" sz="36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6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свертывается в клубок, </a:t>
            </a:r>
            <a:br>
              <a:rPr lang="ru-RU" sz="36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6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чтобы сохранить тепло, </a:t>
            </a:r>
            <a:br>
              <a:rPr lang="ru-RU" sz="36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6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 как меньше свободная поверхность тела, поэтому меньше теплообмен, меньше охлаждение, Чем теплее в комнате, тем больше распрямляется тело кошки, пока не вытянется в прямую линию.</a:t>
            </a:r>
            <a:endParaRPr lang="ru-RU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381000"/>
            <a:ext cx="3124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Электричество и кошки</a:t>
            </a:r>
            <a:endParaRPr lang="ru-RU" sz="4400" dirty="0">
              <a:solidFill>
                <a:srgbClr val="FFFF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57800"/>
          </a:xfrm>
        </p:spPr>
        <p:txBody>
          <a:bodyPr>
            <a:normAutofit/>
          </a:bodyPr>
          <a:lstStyle/>
          <a:p>
            <a:r>
              <a:rPr lang="ru-RU" dirty="0" smtClean="0"/>
              <a:t> Когда гладят кошку по шерсти, то в сухую погоду или в сухом помещении шерсть от трения быстро электризуется. Если гладить долго и энергично, то может произойти сильная электризация: на поверхности скопиться большой заряд</a:t>
            </a:r>
          </a:p>
          <a:p>
            <a:r>
              <a:rPr lang="ru-RU" dirty="0" smtClean="0"/>
              <a:t>Кошка может выдержать гораздо большее напряжение, чем человек. И именно благодаря кошке удалось выяснить, какую большую роль в ослаблении электрического действия поля на живой организм играет фактор внимания. (Для горения электрической лампы в 15Вт надо было бы одновременно гладить 1,5 млрд. кошек!)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471</TotalTime>
  <Words>649</Words>
  <PresentationFormat>Экран (4:3)</PresentationFormat>
  <Paragraphs>68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Физика  в кошачьем мире</vt:lpstr>
      <vt:lpstr>Слайд 2</vt:lpstr>
      <vt:lpstr>Слайд 3</vt:lpstr>
      <vt:lpstr>Братья наши меньшие- это уникальная кладезь запасов энергии и  мощности </vt:lpstr>
      <vt:lpstr>Физические способности кота и  возможности  спортсмена</vt:lpstr>
      <vt:lpstr>Тепловые явления  в кошачьей судьбе</vt:lpstr>
      <vt:lpstr>Большую роль  в терморегуляции играет шерсть кошки</vt:lpstr>
      <vt:lpstr> Когда холодно, кошка  свертывается в клубок,  чтобы сохранить тепло,  так как меньше свободная поверхность тела, поэтому меньше теплообмен, меньше охлаждение, Чем теплее в комнате, тем больше распрямляется тело кошки, пока не вытянется в прямую линию.</vt:lpstr>
      <vt:lpstr>Электричество и кошки</vt:lpstr>
      <vt:lpstr>Электризация кота</vt:lpstr>
      <vt:lpstr>   Как видит кошка</vt:lpstr>
      <vt:lpstr>Зрение кошки</vt:lpstr>
      <vt:lpstr>Сияние кошачьих глаз в темноте  объясняется просто –  они отражают свет исключительно  от внешнего  источника  с помощью тонкого  отражающего слоя,  состоящем из  прозрачных клеток. </vt:lpstr>
      <vt:lpstr>Уникальная способность кошек предвидеть землетрясения</vt:lpstr>
      <vt:lpstr>            Перевод с кошачьего языка некоторых знаков:</vt:lpstr>
      <vt:lpstr>Выводы исследования:</vt:lpstr>
      <vt:lpstr>КОШАЧЬИ  ТРЕБОВАНИЯ  К  ХОЗЯИНУ: Корми меня регулярно!  Давай мне спать мои обычные 18 часов в сутки!  Держи повсюду побольше валерьянки!  Заведи кровать побольше!  Отрасти ногти достаточно длинные, чтобы чесать мне за ушком и под подбородком!  Я - в доме хозяин. Объясни это своим гостям!  Обеспечь мне побольше солнечного света!  Разве все эти занавески повешены не для того чтобы лазить по ним?  Почаще меняй обивку на мягкой мебели и обои в квартире, а то быстро обдираются!  И, о, да! Корми меня регулярно! Еда с твоего стола, гораздо  вкуснее чем моя, и зря ты думаешь, что я это не ем! </vt:lpstr>
      <vt:lpstr>СПАСИБО  ЗА 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53</cp:revision>
  <dcterms:created xsi:type="dcterms:W3CDTF">2010-12-01T15:27:18Z</dcterms:created>
  <dcterms:modified xsi:type="dcterms:W3CDTF">2010-12-26T19:03:20Z</dcterms:modified>
</cp:coreProperties>
</file>