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041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3DE280-8E39-4041-9136-522EDA018B9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127044-750F-4CA0-B096-3796CA10190C}">
      <dgm:prSet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Соблюдение в организационных вопросах требований СанПиНов; </a:t>
          </a:r>
          <a:endParaRPr lang="ru-RU" dirty="0">
            <a:solidFill>
              <a:srgbClr val="FFFF00"/>
            </a:solidFill>
          </a:endParaRPr>
        </a:p>
      </dgm:t>
    </dgm:pt>
    <dgm:pt modelId="{BF42A90F-D6D6-4E01-B40E-D4E498AFDB8D}" type="parTrans" cxnId="{007868BE-6AA0-4F8A-8EF3-CE686AB0104B}">
      <dgm:prSet/>
      <dgm:spPr/>
      <dgm:t>
        <a:bodyPr/>
        <a:lstStyle/>
        <a:p>
          <a:endParaRPr lang="ru-RU"/>
        </a:p>
      </dgm:t>
    </dgm:pt>
    <dgm:pt modelId="{AEDB7A30-BB22-48F5-88AB-9ECBF184C32D}" type="sibTrans" cxnId="{007868BE-6AA0-4F8A-8EF3-CE686AB0104B}">
      <dgm:prSet/>
      <dgm:spPr/>
      <dgm:t>
        <a:bodyPr/>
        <a:lstStyle/>
        <a:p>
          <a:endParaRPr lang="ru-RU"/>
        </a:p>
      </dgm:t>
    </dgm:pt>
    <dgm:pt modelId="{E58432CA-1EDC-4137-BA5B-38D3F7E2D35B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rgbClr val="FFFF00"/>
              </a:solidFill>
            </a:rPr>
            <a:t>Использование здоровьесберегающих технологий С.В.Шушарджан из книги «Здоровье по нотам»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32440B4-AF9E-4183-B3CF-517356AE6D06}" type="parTrans" cxnId="{49E5D219-B98F-4639-902A-E6023509B0EE}">
      <dgm:prSet/>
      <dgm:spPr/>
      <dgm:t>
        <a:bodyPr/>
        <a:lstStyle/>
        <a:p>
          <a:endParaRPr lang="ru-RU"/>
        </a:p>
      </dgm:t>
    </dgm:pt>
    <dgm:pt modelId="{284ABAB3-5825-44BE-9868-CCB7D27BED60}" type="sibTrans" cxnId="{49E5D219-B98F-4639-902A-E6023509B0EE}">
      <dgm:prSet/>
      <dgm:spPr/>
      <dgm:t>
        <a:bodyPr/>
        <a:lstStyle/>
        <a:p>
          <a:endParaRPr lang="ru-RU"/>
        </a:p>
      </dgm:t>
    </dgm:pt>
    <dgm:pt modelId="{7F94C12E-F7E1-4E99-9F13-BDB7B81A1CD4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rgbClr val="FFFF00"/>
              </a:solidFill>
            </a:rPr>
            <a:t>Работа по региональной программе Н.В.Смирновой «Основы здорового образа жизни»</a:t>
          </a:r>
          <a:r>
            <a:rPr lang="ru-RU" dirty="0" smtClean="0">
              <a:solidFill>
                <a:srgbClr val="FFC000"/>
              </a:solidFill>
            </a:rPr>
            <a:t>;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2F8827B-9D57-4C34-AD13-5857CB190F20}" type="parTrans" cxnId="{3AD858E8-B717-4501-97B9-F8030D658F36}">
      <dgm:prSet/>
      <dgm:spPr/>
      <dgm:t>
        <a:bodyPr/>
        <a:lstStyle/>
        <a:p>
          <a:endParaRPr lang="ru-RU"/>
        </a:p>
      </dgm:t>
    </dgm:pt>
    <dgm:pt modelId="{BCB86AF0-F5AF-4B50-8ABB-E6A9C8418CB9}" type="sibTrans" cxnId="{3AD858E8-B717-4501-97B9-F8030D658F36}">
      <dgm:prSet/>
      <dgm:spPr/>
      <dgm:t>
        <a:bodyPr/>
        <a:lstStyle/>
        <a:p>
          <a:endParaRPr lang="ru-RU"/>
        </a:p>
      </dgm:t>
    </dgm:pt>
    <dgm:pt modelId="{789B3BF8-CBEC-4DC6-85FC-E1D86779B84B}" type="pres">
      <dgm:prSet presAssocID="{8A3DE280-8E39-4041-9136-522EDA018B9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492751-B384-4259-9B47-65CBEFA7F6C2}" type="pres">
      <dgm:prSet presAssocID="{7F94C12E-F7E1-4E99-9F13-BDB7B81A1CD4}" presName="linNode" presStyleCnt="0"/>
      <dgm:spPr/>
    </dgm:pt>
    <dgm:pt modelId="{69FD8A92-E465-4F32-B36A-E68814E65384}" type="pres">
      <dgm:prSet presAssocID="{7F94C12E-F7E1-4E99-9F13-BDB7B81A1CD4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2FB34-42A0-4B59-9BED-2ED8D0200961}" type="pres">
      <dgm:prSet presAssocID="{BCB86AF0-F5AF-4B50-8ABB-E6A9C8418CB9}" presName="sp" presStyleCnt="0"/>
      <dgm:spPr/>
    </dgm:pt>
    <dgm:pt modelId="{33505EE0-4B6D-4E6E-B218-42C3914F6F30}" type="pres">
      <dgm:prSet presAssocID="{25127044-750F-4CA0-B096-3796CA10190C}" presName="linNode" presStyleCnt="0"/>
      <dgm:spPr/>
    </dgm:pt>
    <dgm:pt modelId="{09919FB7-A1A2-4C13-83E7-FACB52A0BF93}" type="pres">
      <dgm:prSet presAssocID="{25127044-750F-4CA0-B096-3796CA10190C}" presName="parentText" presStyleLbl="node1" presStyleIdx="1" presStyleCnt="3" custScaleX="277778" custLinFactNeighborX="-136" custLinFactNeighborY="-17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58BA38-6A12-4110-A398-43A0B9DCEB50}" type="pres">
      <dgm:prSet presAssocID="{AEDB7A30-BB22-48F5-88AB-9ECBF184C32D}" presName="sp" presStyleCnt="0"/>
      <dgm:spPr/>
    </dgm:pt>
    <dgm:pt modelId="{0642BF0D-568B-4BEB-AB90-A844CE495D49}" type="pres">
      <dgm:prSet presAssocID="{E58432CA-1EDC-4137-BA5B-38D3F7E2D35B}" presName="linNode" presStyleCnt="0"/>
      <dgm:spPr/>
    </dgm:pt>
    <dgm:pt modelId="{7B4D5949-A8E1-40CD-A6FF-191F431031D4}" type="pres">
      <dgm:prSet presAssocID="{E58432CA-1EDC-4137-BA5B-38D3F7E2D35B}" presName="parentText" presStyleLbl="node1" presStyleIdx="2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A877FC-BA9B-4163-8975-F6D1193AE18E}" type="presOf" srcId="{E58432CA-1EDC-4137-BA5B-38D3F7E2D35B}" destId="{7B4D5949-A8E1-40CD-A6FF-191F431031D4}" srcOrd="0" destOrd="0" presId="urn:microsoft.com/office/officeart/2005/8/layout/vList5"/>
    <dgm:cxn modelId="{3AD858E8-B717-4501-97B9-F8030D658F36}" srcId="{8A3DE280-8E39-4041-9136-522EDA018B92}" destId="{7F94C12E-F7E1-4E99-9F13-BDB7B81A1CD4}" srcOrd="0" destOrd="0" parTransId="{E2F8827B-9D57-4C34-AD13-5857CB190F20}" sibTransId="{BCB86AF0-F5AF-4B50-8ABB-E6A9C8418CB9}"/>
    <dgm:cxn modelId="{307A68F4-73D1-49E8-8324-3EBE3F588F22}" type="presOf" srcId="{8A3DE280-8E39-4041-9136-522EDA018B92}" destId="{789B3BF8-CBEC-4DC6-85FC-E1D86779B84B}" srcOrd="0" destOrd="0" presId="urn:microsoft.com/office/officeart/2005/8/layout/vList5"/>
    <dgm:cxn modelId="{5691C111-7C39-48AA-B45B-FA5696EC0810}" type="presOf" srcId="{7F94C12E-F7E1-4E99-9F13-BDB7B81A1CD4}" destId="{69FD8A92-E465-4F32-B36A-E68814E65384}" srcOrd="0" destOrd="0" presId="urn:microsoft.com/office/officeart/2005/8/layout/vList5"/>
    <dgm:cxn modelId="{B3A62EDE-8705-46F9-AD0F-FB84D13FAD80}" type="presOf" srcId="{25127044-750F-4CA0-B096-3796CA10190C}" destId="{09919FB7-A1A2-4C13-83E7-FACB52A0BF93}" srcOrd="0" destOrd="0" presId="urn:microsoft.com/office/officeart/2005/8/layout/vList5"/>
    <dgm:cxn modelId="{49E5D219-B98F-4639-902A-E6023509B0EE}" srcId="{8A3DE280-8E39-4041-9136-522EDA018B92}" destId="{E58432CA-1EDC-4137-BA5B-38D3F7E2D35B}" srcOrd="2" destOrd="0" parTransId="{D32440B4-AF9E-4183-B3CF-517356AE6D06}" sibTransId="{284ABAB3-5825-44BE-9868-CCB7D27BED60}"/>
    <dgm:cxn modelId="{007868BE-6AA0-4F8A-8EF3-CE686AB0104B}" srcId="{8A3DE280-8E39-4041-9136-522EDA018B92}" destId="{25127044-750F-4CA0-B096-3796CA10190C}" srcOrd="1" destOrd="0" parTransId="{BF42A90F-D6D6-4E01-B40E-D4E498AFDB8D}" sibTransId="{AEDB7A30-BB22-48F5-88AB-9ECBF184C32D}"/>
    <dgm:cxn modelId="{F1CBD445-F0DD-4188-9470-62CB742923C9}" type="presParOf" srcId="{789B3BF8-CBEC-4DC6-85FC-E1D86779B84B}" destId="{E2492751-B384-4259-9B47-65CBEFA7F6C2}" srcOrd="0" destOrd="0" presId="urn:microsoft.com/office/officeart/2005/8/layout/vList5"/>
    <dgm:cxn modelId="{9426CB59-3761-4C50-A2CB-EA40D389DCF1}" type="presParOf" srcId="{E2492751-B384-4259-9B47-65CBEFA7F6C2}" destId="{69FD8A92-E465-4F32-B36A-E68814E65384}" srcOrd="0" destOrd="0" presId="urn:microsoft.com/office/officeart/2005/8/layout/vList5"/>
    <dgm:cxn modelId="{CD74C5B8-ABD8-4B19-9C1B-AD912361F3F5}" type="presParOf" srcId="{789B3BF8-CBEC-4DC6-85FC-E1D86779B84B}" destId="{BFC2FB34-42A0-4B59-9BED-2ED8D0200961}" srcOrd="1" destOrd="0" presId="urn:microsoft.com/office/officeart/2005/8/layout/vList5"/>
    <dgm:cxn modelId="{CA7F2DD9-EE05-46DA-9528-2CADCDF51FB4}" type="presParOf" srcId="{789B3BF8-CBEC-4DC6-85FC-E1D86779B84B}" destId="{33505EE0-4B6D-4E6E-B218-42C3914F6F30}" srcOrd="2" destOrd="0" presId="urn:microsoft.com/office/officeart/2005/8/layout/vList5"/>
    <dgm:cxn modelId="{BC7B98FB-9ECF-4A12-8929-1A9BD738FD3A}" type="presParOf" srcId="{33505EE0-4B6D-4E6E-B218-42C3914F6F30}" destId="{09919FB7-A1A2-4C13-83E7-FACB52A0BF93}" srcOrd="0" destOrd="0" presId="urn:microsoft.com/office/officeart/2005/8/layout/vList5"/>
    <dgm:cxn modelId="{8F957206-C3A1-4B0C-A2F3-DE83A600CF30}" type="presParOf" srcId="{789B3BF8-CBEC-4DC6-85FC-E1D86779B84B}" destId="{9C58BA38-6A12-4110-A398-43A0B9DCEB50}" srcOrd="3" destOrd="0" presId="urn:microsoft.com/office/officeart/2005/8/layout/vList5"/>
    <dgm:cxn modelId="{0E95B998-20C3-40DA-8866-4CD5FD07C4F9}" type="presParOf" srcId="{789B3BF8-CBEC-4DC6-85FC-E1D86779B84B}" destId="{0642BF0D-568B-4BEB-AB90-A844CE495D49}" srcOrd="4" destOrd="0" presId="urn:microsoft.com/office/officeart/2005/8/layout/vList5"/>
    <dgm:cxn modelId="{8972D583-2F8D-440D-9895-8D88F590A5F0}" type="presParOf" srcId="{0642BF0D-568B-4BEB-AB90-A844CE495D49}" destId="{7B4D5949-A8E1-40CD-A6FF-191F431031D4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BF813-FC2F-4DF9-87C5-82E790F22EAA}" type="datetimeFigureOut">
              <a:rPr lang="ru-RU" smtClean="0"/>
              <a:pPr/>
              <a:t>23.10.2012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7743-5956-4A2E-A118-0D33B44E9E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3000">
              <a:schemeClr val="accent1">
                <a:tint val="66000"/>
                <a:satMod val="160000"/>
                <a:alpha val="8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046704">
            <a:off x="1762135" y="758098"/>
            <a:ext cx="4445171" cy="52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995306"/>
            <a:ext cx="814393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Вокалотерапия 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,как </a:t>
            </a:r>
            <a:r>
              <a:rPr lang="ru-RU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 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профилактики </a:t>
            </a:r>
            <a:r>
              <a:rPr lang="ru-RU" sz="3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лечения и реабилитации бронхолегочных заболеваний, а также охраны и постановки голоса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285728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Мастер –класс  по теме :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4857760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Подготовил: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Липилина Л.Н.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Музыкальный руководитель МДОУ №</a:t>
            </a:r>
            <a:r>
              <a:rPr lang="ru-RU" smtClean="0">
                <a:solidFill>
                  <a:srgbClr val="7030A0"/>
                </a:solidFill>
              </a:rPr>
              <a:t>16 г.Маркс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1">
                <a:tint val="66000"/>
                <a:satMod val="160000"/>
                <a:alpha val="6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78521">
            <a:off x="658360" y="1031236"/>
            <a:ext cx="517070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728" y="0"/>
            <a:ext cx="74295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Систематическое использование развивающих игр с голосом даёт возможность 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Почувствовать, и послушать свой голос, поиграть с ним;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Расширить диапазоны речевого и певческого голоса;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Выплеснуть излишки своей энергии, снять усталость, утомление.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Включая звуковую гимнастику в свою работу, я думаю, что не только окрепнет организм детей, но и  повысится их творческие и умственные способности, чудесный мир звуков укрепит гармонию души и тела</a:t>
            </a:r>
            <a:r>
              <a:rPr lang="ru-RU" sz="2400" dirty="0" smtClean="0">
                <a:solidFill>
                  <a:srgbClr val="00B050"/>
                </a:solidFill>
              </a:rPr>
              <a:t>. 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1">
                <a:tint val="66000"/>
                <a:satMod val="160000"/>
                <a:alpha val="3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77926">
            <a:off x="143217" y="583829"/>
            <a:ext cx="3947794" cy="578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43438" y="428604"/>
            <a:ext cx="414340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Пение </a:t>
            </a:r>
            <a:r>
              <a:rPr lang="ru-RU" sz="2800" dirty="0">
                <a:solidFill>
                  <a:srgbClr val="FF0000"/>
                </a:solidFill>
              </a:rPr>
              <a:t>- это мощный оздоровительный фактор, обеспечивающий эффективность воздействия на организм поющих, равную спортивным тренировкам "умеренной мощности».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r>
              <a:rPr lang="ru-RU" sz="4000" i="1" dirty="0">
                <a:solidFill>
                  <a:srgbClr val="FF0000"/>
                </a:solidFill>
              </a:rPr>
              <a:t>Пойте на здоровье!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chemeClr val="accent1">
                <a:tint val="66000"/>
                <a:satMod val="160000"/>
                <a:alpha val="2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85728"/>
            <a:ext cx="8715436" cy="6286544"/>
          </a:xfrm>
          <a:prstGeom prst="rect">
            <a:avLst/>
          </a:prstGeom>
          <a:gradFill>
            <a:gsLst>
              <a:gs pos="6000">
                <a:schemeClr val="accent1">
                  <a:tint val="66000"/>
                  <a:satMod val="160000"/>
                  <a:alpha val="83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14298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55382"/>
            <a:ext cx="814393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 – это искусство, которое благотворно действует на здоровье человека. Она влияет на организм физиологически и психологически. Поэтому вопрос об использовании музыки как средства укрепления здоровья детей на музыкальных занятиях актуален и своевременен.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CFF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CFF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8000">
              <a:schemeClr val="accent1">
                <a:tint val="66000"/>
                <a:satMod val="160000"/>
                <a:alpha val="2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500174"/>
          <a:ext cx="900115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42976" y="71414"/>
            <a:ext cx="77867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Позиции здоровьесбережения на музыкальных занятиях: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6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7000">
              <a:schemeClr val="accent1">
                <a:tint val="66000"/>
                <a:satMod val="160000"/>
                <a:alpha val="2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357422" y="3286124"/>
            <a:ext cx="185738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релаксотерапия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286124"/>
            <a:ext cx="185735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2476284">
            <a:off x="1159203" y="2332977"/>
            <a:ext cx="571504" cy="798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3357562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игротерапия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143636" y="2357430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2857488" y="2357430"/>
            <a:ext cx="42862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429256" y="3000372"/>
            <a:ext cx="235745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Вокалотерапия</a:t>
            </a:r>
          </a:p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С.В.Шушарджан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4786314" y="3643314"/>
            <a:ext cx="571504" cy="714380"/>
          </a:xfrm>
          <a:prstGeom prst="curvedRightArrow">
            <a:avLst>
              <a:gd name="adj1" fmla="val 25000"/>
              <a:gd name="adj2" fmla="val 50000"/>
              <a:gd name="adj3" fmla="val 44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858148" y="3571876"/>
            <a:ext cx="500066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Блок-схема: решение 19"/>
          <p:cNvSpPr/>
          <p:nvPr/>
        </p:nvSpPr>
        <p:spPr>
          <a:xfrm>
            <a:off x="3929058" y="4500570"/>
            <a:ext cx="2500330" cy="221457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C000"/>
                </a:solidFill>
              </a:rPr>
              <a:t>л</a:t>
            </a:r>
            <a:r>
              <a:rPr lang="ru-RU" sz="2000" dirty="0" smtClean="0">
                <a:solidFill>
                  <a:srgbClr val="FFC000"/>
                </a:solidFill>
              </a:rPr>
              <a:t>ечебное дыхание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21" name="Блок-схема: решение 20"/>
          <p:cNvSpPr/>
          <p:nvPr/>
        </p:nvSpPr>
        <p:spPr>
          <a:xfrm>
            <a:off x="6643702" y="4429132"/>
            <a:ext cx="2500298" cy="221457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п</a:t>
            </a:r>
            <a:r>
              <a:rPr lang="ru-RU" dirty="0" smtClean="0">
                <a:solidFill>
                  <a:srgbClr val="FFC000"/>
                </a:solidFill>
              </a:rPr>
              <a:t>евческое дыхание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500166" y="1142984"/>
            <a:ext cx="607223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Терапевтические мероприятия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-71462"/>
            <a:ext cx="892971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Направления здоровьесберегающих технологий</a:t>
            </a:r>
            <a:endParaRPr lang="ru-RU" sz="32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/>
      <p:bldP spid="17" grpId="0" animBg="1"/>
      <p:bldP spid="20" grpId="0" animBg="1"/>
      <p:bldP spid="21" grpId="0" animBg="1"/>
      <p:bldP spid="22" grpId="0" animBg="1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chemeClr val="accent1">
                <a:tint val="66000"/>
                <a:satMod val="160000"/>
                <a:alpha val="3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30712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C000"/>
                </a:solidFill>
              </a:rPr>
              <a:t>Порционное дыхание</a:t>
            </a:r>
            <a:endParaRPr lang="ru-RU" sz="3600" i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1428736"/>
            <a:ext cx="45720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Уменьшает вымывание углекислоты из крови, стабилизирует кислотно – щелочную среду.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Выполняется так: глубокий вздох через нос и выдох порциями  на определенный звук.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Муз./ дид. игра «Музыкальная пчелка» (пропевание коротких звуков  «жу – </a:t>
            </a:r>
            <a:r>
              <a:rPr lang="ru-RU" sz="2400" dirty="0" err="1" smtClean="0">
                <a:solidFill>
                  <a:srgbClr val="00B050"/>
                </a:solidFill>
              </a:rPr>
              <a:t>жу</a:t>
            </a:r>
            <a:r>
              <a:rPr lang="ru-RU" sz="2400" dirty="0" smtClean="0">
                <a:solidFill>
                  <a:srgbClr val="00B050"/>
                </a:solidFill>
              </a:rPr>
              <a:t>»)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 В упражнении «Снежинка» дети показывают, как с ними играет ветер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9872" y="142852"/>
            <a:ext cx="5944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Лечебное дыхание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chemeClr val="accent1">
                <a:tint val="66000"/>
                <a:satMod val="160000"/>
                <a:alpha val="6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Пролангированный        выдох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285728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5C041F"/>
                </a:solidFill>
              </a:rPr>
              <a:t>позволяет увеличить силу межреберных мышц, формирует правильное гипоксическое дыхание. (Упражнение «Свеча», «Шарики».) </a:t>
            </a:r>
            <a:endParaRPr lang="ru-RU" dirty="0">
              <a:solidFill>
                <a:srgbClr val="5C041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214554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Звуковое дыхание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285992"/>
            <a:ext cx="371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5C041F"/>
                </a:solidFill>
              </a:rPr>
              <a:t>в клетках за счет звуковой вибрации.</a:t>
            </a:r>
          </a:p>
          <a:p>
            <a:r>
              <a:rPr lang="ru-RU" dirty="0" smtClean="0">
                <a:solidFill>
                  <a:srgbClr val="5C041F"/>
                </a:solidFill>
              </a:rPr>
              <a:t>(Упражнение «Ниточка») направлено на стимуляцию обменных процессов </a:t>
            </a:r>
            <a:endParaRPr lang="ru-RU" dirty="0">
              <a:solidFill>
                <a:srgbClr val="5C041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14338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r>
              <a:rPr lang="ru-RU" sz="2800" b="1" i="1" dirty="0">
                <a:solidFill>
                  <a:srgbClr val="FF0000"/>
                </a:solidFill>
              </a:rPr>
              <a:t>Шепотная </a:t>
            </a:r>
            <a:r>
              <a:rPr lang="ru-RU" sz="2800" b="1" i="1" dirty="0" smtClean="0">
                <a:solidFill>
                  <a:srgbClr val="FF0000"/>
                </a:solidFill>
              </a:rPr>
              <a:t>речь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4214818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r>
              <a:rPr lang="ru-RU" dirty="0" smtClean="0">
                <a:solidFill>
                  <a:srgbClr val="002060"/>
                </a:solidFill>
              </a:rPr>
              <a:t>        </a:t>
            </a:r>
            <a:r>
              <a:rPr lang="ru-RU" dirty="0" smtClean="0">
                <a:solidFill>
                  <a:srgbClr val="5C041F"/>
                </a:solidFill>
              </a:rPr>
              <a:t>формирует доминанту правильного звукопроизношения, звук произнесенный шепотом дает вибрацию 7 энергетических центров </a:t>
            </a:r>
            <a:r>
              <a:rPr lang="ru-RU" dirty="0">
                <a:solidFill>
                  <a:srgbClr val="5C041F"/>
                </a:solidFill>
              </a:rPr>
              <a:t>(«Ветерок», «Волна»)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accent1">
                <a:tint val="66000"/>
                <a:satMod val="160000"/>
                <a:alpha val="6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00042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Дыхательное упражнение «Ветерок»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103302"/>
            <a:ext cx="9257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 осеннем лесу дует ветер.</a:t>
            </a:r>
            <a:r>
              <a:rPr lang="ru-RU" i="1" dirty="0" smtClean="0"/>
              <a:t>               (« Ф-Ф –Ф…» -  продолжительный выдох</a:t>
            </a:r>
          </a:p>
          <a:p>
            <a:r>
              <a:rPr lang="ru-RU" i="1" dirty="0"/>
              <a:t> </a:t>
            </a:r>
            <a:r>
              <a:rPr lang="ru-RU" i="1" dirty="0" smtClean="0"/>
              <a:t>                                                                     качание рук над головой  - вдох)</a:t>
            </a:r>
          </a:p>
          <a:p>
            <a:r>
              <a:rPr lang="ru-RU" b="1" i="1" dirty="0" smtClean="0"/>
              <a:t>Листья дрожат на ветру.                  </a:t>
            </a:r>
            <a:r>
              <a:rPr lang="ru-RU" i="1" dirty="0" smtClean="0"/>
              <a:t>( « Ш –Ш –Ш…» – продолжительный выдох)</a:t>
            </a:r>
          </a:p>
          <a:p>
            <a:r>
              <a:rPr lang="ru-RU" i="1" dirty="0"/>
              <a:t> </a:t>
            </a:r>
            <a:r>
              <a:rPr lang="ru-RU" i="1" dirty="0" smtClean="0"/>
              <a:t>                                                                     кисти рук дрожат перед собой – вдох)</a:t>
            </a:r>
          </a:p>
          <a:p>
            <a:r>
              <a:rPr lang="ru-RU" b="1" i="1" dirty="0" smtClean="0"/>
              <a:t>Листья опадают. </a:t>
            </a:r>
            <a:r>
              <a:rPr lang="ru-RU" i="1" dirty="0" smtClean="0"/>
              <a:t>                              ( «П-П-П…» короткий активный выдох,</a:t>
            </a:r>
          </a:p>
          <a:p>
            <a:r>
              <a:rPr lang="ru-RU" i="1" dirty="0"/>
              <a:t> </a:t>
            </a:r>
            <a:r>
              <a:rPr lang="ru-RU" i="1" dirty="0" smtClean="0"/>
              <a:t>                                                                потряхивание ладошек, опуская руки сверху вниз.</a:t>
            </a:r>
            <a:endParaRPr lang="ru-RU" i="1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77573">
            <a:off x="5510976" y="4476827"/>
            <a:ext cx="1428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43465">
            <a:off x="1714480" y="4572008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tint val="66000"/>
                <a:satMod val="160000"/>
                <a:alpha val="2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02303">
            <a:off x="1020482" y="371674"/>
            <a:ext cx="2860630" cy="305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85720" y="3358124"/>
            <a:ext cx="8429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Занимаясь проблемами поддержания здоровья С.В.Шушарджан говорит о благотворном влиянии на здоровье человека лечебного пения, которое заключается в пропевании напевного, протяжного произнесения гласных звуков. Пропевание определенного звука стимулирует микроциркуляцию крови в определённых органах и этим избавляет детей от болезней.</a:t>
            </a:r>
          </a:p>
          <a:p>
            <a:endParaRPr lang="ru-RU" sz="3600" dirty="0" smtClean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782405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Лечебное пение</a:t>
            </a:r>
            <a:r>
              <a:rPr lang="ru-RU" sz="3600" dirty="0">
                <a:solidFill>
                  <a:prstClr val="black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chemeClr val="accent1">
                <a:tint val="66000"/>
                <a:satMod val="160000"/>
                <a:alpha val="3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7868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Звук </a:t>
            </a:r>
            <a:r>
              <a:rPr lang="ru-RU" sz="2800" b="1" dirty="0" smtClean="0">
                <a:solidFill>
                  <a:srgbClr val="00B050"/>
                </a:solidFill>
              </a:rPr>
              <a:t>«А-А» </a:t>
            </a:r>
            <a:r>
              <a:rPr lang="ru-RU" sz="2800" dirty="0" smtClean="0">
                <a:solidFill>
                  <a:srgbClr val="00B050"/>
                </a:solidFill>
              </a:rPr>
              <a:t>- массирует глотку, гортань, щитовидную железу;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«О-О» </a:t>
            </a:r>
            <a:r>
              <a:rPr lang="ru-RU" sz="2800" dirty="0" smtClean="0">
                <a:solidFill>
                  <a:srgbClr val="00B050"/>
                </a:solidFill>
              </a:rPr>
              <a:t>- оздаравливает среднюю  часть груди;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«И-И» </a:t>
            </a:r>
            <a:r>
              <a:rPr lang="ru-RU" sz="2800" dirty="0" smtClean="0">
                <a:solidFill>
                  <a:srgbClr val="00B050"/>
                </a:solidFill>
              </a:rPr>
              <a:t>– укрепляет почки, память, мозг, слух;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«У-У» </a:t>
            </a:r>
            <a:r>
              <a:rPr lang="ru-RU" sz="2800" dirty="0" smtClean="0">
                <a:solidFill>
                  <a:srgbClr val="00B050"/>
                </a:solidFill>
              </a:rPr>
              <a:t>– избавляет от боли;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«О-И-О-И» </a:t>
            </a:r>
            <a:r>
              <a:rPr lang="ru-RU" sz="2800" dirty="0" smtClean="0">
                <a:solidFill>
                  <a:srgbClr val="00B050"/>
                </a:solidFill>
              </a:rPr>
              <a:t>– массирует сердце;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«И-Э-И» </a:t>
            </a:r>
            <a:r>
              <a:rPr lang="ru-RU" sz="2800" dirty="0" smtClean="0">
                <a:solidFill>
                  <a:srgbClr val="00B050"/>
                </a:solidFill>
              </a:rPr>
              <a:t>– воздействует на мозг, почки , железы внутренней секреции;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«В»</a:t>
            </a:r>
            <a:r>
              <a:rPr lang="ru-RU" sz="2800" dirty="0" smtClean="0">
                <a:solidFill>
                  <a:srgbClr val="00B050"/>
                </a:solidFill>
              </a:rPr>
              <a:t> – помогает при ринитах;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«З»</a:t>
            </a:r>
            <a:r>
              <a:rPr lang="ru-RU" sz="2800" dirty="0" smtClean="0">
                <a:solidFill>
                  <a:srgbClr val="00B050"/>
                </a:solidFill>
              </a:rPr>
              <a:t> – эффективен при трахеите;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«Я» </a:t>
            </a:r>
            <a:r>
              <a:rPr lang="ru-RU" sz="2800" dirty="0" smtClean="0">
                <a:solidFill>
                  <a:srgbClr val="00B050"/>
                </a:solidFill>
              </a:rPr>
              <a:t>– даёт уверенность в своих силах;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«Ы» </a:t>
            </a:r>
            <a:r>
              <a:rPr lang="ru-RU" sz="2800" dirty="0" smtClean="0">
                <a:solidFill>
                  <a:srgbClr val="00B050"/>
                </a:solidFill>
              </a:rPr>
              <a:t>– снимает усталость головного мозга;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«Р» </a:t>
            </a:r>
            <a:r>
              <a:rPr lang="ru-RU" sz="2800" dirty="0" smtClean="0">
                <a:solidFill>
                  <a:srgbClr val="00B050"/>
                </a:solidFill>
              </a:rPr>
              <a:t>– снижает стрессы, страхи.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568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UserXP</cp:lastModifiedBy>
  <cp:revision>39</cp:revision>
  <dcterms:created xsi:type="dcterms:W3CDTF">2010-02-10T17:23:42Z</dcterms:created>
  <dcterms:modified xsi:type="dcterms:W3CDTF">2012-10-23T16:51:24Z</dcterms:modified>
</cp:coreProperties>
</file>